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51.xml" ContentType="application/vnd.openxmlformats-officedocument.presentationml.slideLayout+xml"/>
  <Override PartName="/ppt/theme/theme12.xml" ContentType="application/vnd.openxmlformats-officedocument.theme+xml"/>
  <Override PartName="/ppt/slideLayouts/slideLayout52.xml" ContentType="application/vnd.openxmlformats-officedocument.presentationml.slideLayout+xml"/>
  <Override PartName="/ppt/theme/theme13.xml" ContentType="application/vnd.openxmlformats-officedocument.theme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theme/theme16.xml" ContentType="application/vnd.openxmlformats-officedocument.theme+xml"/>
  <Override PartName="/ppt/slideLayouts/slideLayout56.xml" ContentType="application/vnd.openxmlformats-officedocument.presentationml.slideLayout+xml"/>
  <Override PartName="/ppt/theme/theme17.xml" ContentType="application/vnd.openxmlformats-officedocument.theme+xml"/>
  <Override PartName="/ppt/slideLayouts/slideLayout57.xml" ContentType="application/vnd.openxmlformats-officedocument.presentationml.slideLayout+xml"/>
  <Override PartName="/ppt/theme/theme18.xml" ContentType="application/vnd.openxmlformats-officedocument.theme+xml"/>
  <Override PartName="/ppt/slideLayouts/slideLayout58.xml" ContentType="application/vnd.openxmlformats-officedocument.presentationml.slideLayout+xml"/>
  <Override PartName="/ppt/theme/theme19.xml" ContentType="application/vnd.openxmlformats-officedocument.theme+xml"/>
  <Override PartName="/ppt/slideLayouts/slideLayout59.xml" ContentType="application/vnd.openxmlformats-officedocument.presentationml.slideLayout+xml"/>
  <Override PartName="/ppt/theme/theme20.xml" ContentType="application/vnd.openxmlformats-officedocument.theme+xml"/>
  <Override PartName="/ppt/slideLayouts/slideLayout60.xml" ContentType="application/vnd.openxmlformats-officedocument.presentationml.slideLayout+xml"/>
  <Override PartName="/ppt/theme/theme21.xml" ContentType="application/vnd.openxmlformats-officedocument.theme+xml"/>
  <Override PartName="/ppt/slideLayouts/slideLayout61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4777" r:id="rId2"/>
    <p:sldMasterId id="2147484790" r:id="rId3"/>
    <p:sldMasterId id="2147484803" r:id="rId4"/>
    <p:sldMasterId id="2147485445" r:id="rId5"/>
    <p:sldMasterId id="2147485635" r:id="rId6"/>
    <p:sldMasterId id="2147485636" r:id="rId7"/>
    <p:sldMasterId id="2147485637" r:id="rId8"/>
    <p:sldMasterId id="2147485638" r:id="rId9"/>
    <p:sldMasterId id="2147485639" r:id="rId10"/>
    <p:sldMasterId id="2147485640" r:id="rId11"/>
    <p:sldMasterId id="2147485641" r:id="rId12"/>
    <p:sldMasterId id="2147485642" r:id="rId13"/>
    <p:sldMasterId id="2147485643" r:id="rId14"/>
    <p:sldMasterId id="2147485644" r:id="rId15"/>
    <p:sldMasterId id="2147485645" r:id="rId16"/>
    <p:sldMasterId id="2147485647" r:id="rId17"/>
    <p:sldMasterId id="2147485648" r:id="rId18"/>
    <p:sldMasterId id="2147485649" r:id="rId19"/>
    <p:sldMasterId id="2147485650" r:id="rId20"/>
    <p:sldMasterId id="2147485651" r:id="rId21"/>
    <p:sldMasterId id="2147485724" r:id="rId22"/>
  </p:sldMasterIdLst>
  <p:notesMasterIdLst>
    <p:notesMasterId r:id="rId39"/>
  </p:notesMasterIdLst>
  <p:sldIdLst>
    <p:sldId id="373" r:id="rId23"/>
    <p:sldId id="385" r:id="rId24"/>
    <p:sldId id="391" r:id="rId25"/>
    <p:sldId id="425" r:id="rId26"/>
    <p:sldId id="426" r:id="rId27"/>
    <p:sldId id="445" r:id="rId28"/>
    <p:sldId id="424" r:id="rId29"/>
    <p:sldId id="446" r:id="rId30"/>
    <p:sldId id="437" r:id="rId31"/>
    <p:sldId id="436" r:id="rId32"/>
    <p:sldId id="454" r:id="rId33"/>
    <p:sldId id="420" r:id="rId34"/>
    <p:sldId id="447" r:id="rId35"/>
    <p:sldId id="452" r:id="rId36"/>
    <p:sldId id="448" r:id="rId37"/>
    <p:sldId id="453" r:id="rId38"/>
  </p:sldIdLst>
  <p:sldSz cx="9144000" cy="6858000" type="screen4x3"/>
  <p:notesSz cx="6858000" cy="9144000"/>
  <p:custDataLst>
    <p:tags r:id="rId40"/>
  </p:custDataLst>
  <p:defaultTextStyle>
    <a:defPPr algn="l" rtl="0" eaLnBrk="0" hangingPunct="0">
      <a:defRPr kumimoji="0" lang="en-US" alt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ru-RU" altLang="en-US" sz="1200"/>
          </a:p>
        </p:txBody>
      </p:sp>
      <p:sp>
        <p:nvSpPr>
          <p:cNvPr id="24579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E7B03A61-445F-4938-81F7-5FECDC634F2E}" type="datetime1">
              <a:rPr lang="ru-RU" altLang="en-US" sz="1200"/>
              <a:t>01.09.2022</a:t>
            </a:fld>
            <a:endParaRPr lang="ru-RU" altLang="en-US" sz="1200"/>
          </a:p>
        </p:txBody>
      </p:sp>
      <p:sp>
        <p:nvSpPr>
          <p:cNvPr id="24580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4581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582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ru-RU" altLang="en-US" sz="1200"/>
          </a:p>
        </p:txBody>
      </p:sp>
      <p:sp>
        <p:nvSpPr>
          <p:cNvPr id="24583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020AD9A5-22F3-4BB4-9FAD-5DE270CC634E}" type="slidenum">
              <a:rPr lang="ru-RU" altLang="ru-RU" sz="1200"/>
              <a:t>‹#›</a:t>
            </a:fld>
            <a:endParaRPr lang="ru-RU" altLang="ru-RU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9"/>
            <a:ext cx="2057400" cy="5900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9"/>
            <a:ext cx="6019800" cy="5900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9"/>
            <a:ext cx="2057400" cy="5900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9"/>
            <a:ext cx="6019800" cy="5900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9"/>
            <a:ext cx="2057400" cy="5900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9"/>
            <a:ext cx="6019800" cy="5900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9"/>
            <a:ext cx="2057400" cy="5900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9"/>
            <a:ext cx="6019800" cy="5900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295400"/>
            <a:ext cx="7772400" cy="4648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9"/>
            <a:ext cx="2057400" cy="5900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9"/>
            <a:ext cx="6019800" cy="5900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4954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4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.jpe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027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1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r>
              <a:rPr sz="1000" b="1">
                <a:latin typeface="Verdana" pitchFamily="34" charset="0"/>
              </a:rPr>
              <a:t>www.themegallery.com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r>
              <a:rPr sz="1200" b="1">
                <a:latin typeface="Verdana" pitchFamily="34" charset="0"/>
              </a:rPr>
              <a:t>Company Logo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fld id="{D63E04EC-80F7-4FEC-90A2-30C108773C49}" type="slidenum">
              <a:rPr lang="en-US" altLang="ru-RU" sz="1000" b="1">
                <a:latin typeface="Verdana" pitchFamily="34" charset="0"/>
              </a:rPr>
              <a:t>‹#›</a:t>
            </a:fld>
            <a:endParaRPr lang="en-US" altLang="ru-RU" sz="1000" b="1">
              <a:latin typeface="Verdana" pitchFamily="34" charset="0"/>
            </a:endParaRPr>
          </a:p>
        </p:txBody>
      </p:sp>
      <p:sp>
        <p:nvSpPr>
          <p:cNvPr id="1032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3" r:id="rId1"/>
    <p:sldLayoutId id="2147485654" r:id="rId2"/>
    <p:sldLayoutId id="2147485655" r:id="rId3"/>
    <p:sldLayoutId id="2147485656" r:id="rId4"/>
    <p:sldLayoutId id="2147485657" r:id="rId5"/>
    <p:sldLayoutId id="2147485658" r:id="rId6"/>
    <p:sldLayoutId id="2147485659" r:id="rId7"/>
    <p:sldLayoutId id="2147485660" r:id="rId8"/>
    <p:sldLayoutId id="2147485661" r:id="rId9"/>
    <p:sldLayoutId id="2147485662" r:id="rId10"/>
    <p:sldLayoutId id="2147485663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7"/>
          <p:cNvGrpSpPr/>
          <p:nvPr/>
        </p:nvGrpSpPr>
        <p:grpSpPr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11270" name="Freeform 18"/>
            <p:cNvSpPr/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0" b="0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dist="77251" dir="4832261" algn="ctr">
                <a:srgbClr val="000066">
                  <a:alpha val="18999"/>
                </a:srgbClr>
              </a:outerShdw>
            </a:effectLst>
          </p:spPr>
        </p:sp>
        <p:sp>
          <p:nvSpPr>
            <p:cNvPr id="11271" name="Freeform 19" descr="01_img(Global Digtal Desigm(imageState)"/>
            <p:cNvSpPr/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0" b="0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  <a:round/>
            </a:ln>
          </p:spPr>
        </p:sp>
      </p:grpSp>
      <p:sp>
        <p:nvSpPr>
          <p:cNvPr id="1126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0" indent="0" eaLnBrk="1" hangingPunct="1"/>
            <a:r>
              <a:rPr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1268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269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9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7"/>
          <p:cNvGrpSpPr/>
          <p:nvPr/>
        </p:nvGrpSpPr>
        <p:grpSpPr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12294" name="Freeform 18"/>
            <p:cNvSpPr/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0" b="0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dist="77251" dir="4832261" algn="ctr">
                <a:srgbClr val="000066">
                  <a:alpha val="18999"/>
                </a:srgbClr>
              </a:outerShdw>
            </a:effectLst>
          </p:spPr>
        </p:sp>
        <p:sp>
          <p:nvSpPr>
            <p:cNvPr id="12295" name="Freeform 19" descr="01_img(Global Digtal Desigm(imageState)"/>
            <p:cNvSpPr/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0" b="0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  <a:round/>
            </a:ln>
          </p:spPr>
        </p:sp>
      </p:grpSp>
      <p:sp>
        <p:nvSpPr>
          <p:cNvPr id="12291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0" indent="0" eaLnBrk="1" hangingPunct="1"/>
            <a:r>
              <a:rPr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2293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1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3315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3317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3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4339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4341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4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5363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5365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6387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6389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7411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413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7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9459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9461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9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20483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0485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0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21507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1509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1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3075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1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3076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r>
              <a:rPr sz="1000" b="1">
                <a:solidFill>
                  <a:srgbClr val="1D528D"/>
                </a:solidFill>
                <a:latin typeface="Verdana" pitchFamily="34" charset="0"/>
              </a:rPr>
              <a:t>www.themegallery.com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r>
              <a:rPr sz="1200" b="1">
                <a:solidFill>
                  <a:srgbClr val="1D528D"/>
                </a:solidFill>
                <a:latin typeface="Verdana" pitchFamily="34" charset="0"/>
              </a:rPr>
              <a:t>Company Logo</a:t>
            </a: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fld id="{A9921BA8-618D-4980-90F5-CEA2CD93E649}" type="slidenum">
              <a:rPr lang="en-US" altLang="ru-RU" sz="1000" b="1">
                <a:solidFill>
                  <a:srgbClr val="1D528D"/>
                </a:solidFill>
                <a:latin typeface="Verdana" pitchFamily="34" charset="0"/>
              </a:rPr>
              <a:t>‹#›</a:t>
            </a:fld>
            <a:endParaRPr lang="en-US" altLang="ru-RU" sz="1000" b="1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3080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8" r:id="rId1"/>
    <p:sldLayoutId id="2147485679" r:id="rId2"/>
    <p:sldLayoutId id="2147485680" r:id="rId3"/>
    <p:sldLayoutId id="2147485681" r:id="rId4"/>
    <p:sldLayoutId id="2147485682" r:id="rId5"/>
    <p:sldLayoutId id="2147485683" r:id="rId6"/>
    <p:sldLayoutId id="2147485684" r:id="rId7"/>
    <p:sldLayoutId id="2147485685" r:id="rId8"/>
    <p:sldLayoutId id="2147485686" r:id="rId9"/>
    <p:sldLayoutId id="2147485687" r:id="rId10"/>
    <p:sldLayoutId id="2147485688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22531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533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2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23555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3557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3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8435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8437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157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5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4099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1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r>
              <a:rPr sz="1000" b="1">
                <a:solidFill>
                  <a:srgbClr val="1D528D"/>
                </a:solidFill>
                <a:latin typeface="Verdana" pitchFamily="34" charset="0"/>
              </a:rPr>
              <a:t>www.themegallery.com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r>
              <a:rPr sz="1200" b="1">
                <a:solidFill>
                  <a:srgbClr val="1D528D"/>
                </a:solidFill>
                <a:latin typeface="Verdana" pitchFamily="34" charset="0"/>
              </a:rPr>
              <a:t>Company Logo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fld id="{2B73378E-BF9E-4F3C-B3AA-83BFBAAF7943}" type="slidenum">
              <a:rPr lang="en-US" altLang="ru-RU" sz="1000" b="1">
                <a:solidFill>
                  <a:srgbClr val="1D528D"/>
                </a:solidFill>
                <a:latin typeface="Verdana" pitchFamily="34" charset="0"/>
              </a:rPr>
              <a:t>‹#›</a:t>
            </a:fld>
            <a:endParaRPr lang="en-US" altLang="ru-RU" sz="1000" b="1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4104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0" r:id="rId1"/>
    <p:sldLayoutId id="2147485691" r:id="rId2"/>
    <p:sldLayoutId id="2147485692" r:id="rId3"/>
    <p:sldLayoutId id="2147485693" r:id="rId4"/>
    <p:sldLayoutId id="2147485694" r:id="rId5"/>
    <p:sldLayoutId id="2147485695" r:id="rId6"/>
    <p:sldLayoutId id="2147485696" r:id="rId7"/>
    <p:sldLayoutId id="2147485697" r:id="rId8"/>
    <p:sldLayoutId id="2147485698" r:id="rId9"/>
    <p:sldLayoutId id="2147485699" r:id="rId10"/>
    <p:sldLayoutId id="2147485700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5123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1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r>
              <a:rPr sz="1000" b="1">
                <a:solidFill>
                  <a:srgbClr val="1D528D"/>
                </a:solidFill>
                <a:latin typeface="Verdana" pitchFamily="34" charset="0"/>
              </a:rPr>
              <a:t>www.themegallery.com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r>
              <a:rPr sz="1200" b="1">
                <a:solidFill>
                  <a:srgbClr val="1D528D"/>
                </a:solidFill>
                <a:latin typeface="Verdana" pitchFamily="34" charset="0"/>
              </a:rPr>
              <a:t>Company Logo</a:t>
            </a:r>
          </a:p>
        </p:txBody>
      </p:sp>
      <p:sp>
        <p:nvSpPr>
          <p:cNvPr id="512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fld id="{955C63A6-BD0B-4652-9465-8C598F9BC68E}" type="slidenum">
              <a:rPr lang="en-US" altLang="ru-RU" sz="1000" b="1">
                <a:solidFill>
                  <a:srgbClr val="1D528D"/>
                </a:solidFill>
                <a:latin typeface="Verdana" pitchFamily="34" charset="0"/>
              </a:rPr>
              <a:t>‹#›</a:t>
            </a:fld>
            <a:endParaRPr lang="en-US" altLang="ru-RU" sz="1000" b="1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5128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2" r:id="rId1"/>
    <p:sldLayoutId id="2147485703" r:id="rId2"/>
    <p:sldLayoutId id="2147485704" r:id="rId3"/>
    <p:sldLayoutId id="2147485705" r:id="rId4"/>
    <p:sldLayoutId id="2147485706" r:id="rId5"/>
    <p:sldLayoutId id="2147485707" r:id="rId6"/>
    <p:sldLayoutId id="2147485708" r:id="rId7"/>
    <p:sldLayoutId id="2147485709" r:id="rId8"/>
    <p:sldLayoutId id="2147485710" r:id="rId9"/>
    <p:sldLayoutId id="2147485711" r:id="rId10"/>
    <p:sldLayoutId id="2147485712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6147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3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2812" eaLnBrk="1" hangingPunct="1"/>
            <a:r>
              <a:rPr lang="en-US" altLang="en-US" sz="1000" b="1">
                <a:latin typeface="Verdana" pitchFamily="34" charset="0"/>
                <a:ea typeface="Arial" pitchFamily="34" charset="0"/>
              </a:rPr>
              <a:t>www.themegallery.com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912812" eaLnBrk="1" hangingPunct="1"/>
            <a:r>
              <a:rPr lang="en-US" altLang="en-US" sz="1200" b="1">
                <a:latin typeface="Verdana" pitchFamily="34" charset="0"/>
                <a:ea typeface="Arial" pitchFamily="34" charset="0"/>
              </a:rPr>
              <a:t>Company Logo</a:t>
            </a:r>
          </a:p>
        </p:txBody>
      </p:sp>
      <p:sp>
        <p:nvSpPr>
          <p:cNvPr id="615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2812" eaLnBrk="1" hangingPunct="1"/>
            <a:fld id="{E2A9CD76-04D2-46B6-81E4-28AF04BD03DF}" type="slidenum">
              <a:rPr lang="en-US" altLang="ru-RU" sz="1000" b="1">
                <a:latin typeface="Verdana" pitchFamily="34" charset="0"/>
                <a:ea typeface="Arial" pitchFamily="34" charset="0"/>
              </a:rPr>
              <a:t>‹#›</a:t>
            </a:fld>
            <a:endParaRPr lang="en-US" altLang="ru-RU" sz="1000" b="1">
              <a:latin typeface="Verdana" pitchFamily="34" charset="0"/>
              <a:ea typeface="Arial" pitchFamily="34" charset="0"/>
            </a:endParaRPr>
          </a:p>
        </p:txBody>
      </p:sp>
      <p:sp>
        <p:nvSpPr>
          <p:cNvPr id="6152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7"/>
          <p:cNvGrpSpPr/>
          <p:nvPr/>
        </p:nvGrpSpPr>
        <p:grpSpPr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7174" name="Freeform 18"/>
            <p:cNvSpPr/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0" b="0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dist="77251" dir="4832261" algn="ctr">
                <a:srgbClr val="000066">
                  <a:alpha val="18999"/>
                </a:srgbClr>
              </a:outerShdw>
            </a:effectLst>
          </p:spPr>
        </p:sp>
        <p:sp>
          <p:nvSpPr>
            <p:cNvPr id="7175" name="Freeform 19" descr="01_img(Global Digtal Desigm(imageState)"/>
            <p:cNvSpPr/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0" b="0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  <a:round/>
            </a:ln>
          </p:spPr>
        </p:sp>
      </p:grpSp>
      <p:sp>
        <p:nvSpPr>
          <p:cNvPr id="7171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0" indent="0" eaLnBrk="1" hangingPunct="1"/>
            <a:r>
              <a:rPr sz="2000" b="1">
                <a:latin typeface="Verdana" pitchFamily="34" charset="0"/>
              </a:rPr>
              <a:t>LOGO</a:t>
            </a:r>
          </a:p>
        </p:txBody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173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2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7"/>
          <p:cNvGrpSpPr/>
          <p:nvPr/>
        </p:nvGrpSpPr>
        <p:grpSpPr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8198" name="Freeform 18"/>
            <p:cNvSpPr/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0" b="0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dist="77251" dir="4832261" algn="ctr">
                <a:srgbClr val="000066">
                  <a:alpha val="18999"/>
                </a:srgbClr>
              </a:outerShdw>
            </a:effectLst>
          </p:spPr>
        </p:sp>
        <p:sp>
          <p:nvSpPr>
            <p:cNvPr id="8199" name="Freeform 19" descr="01_img(Global Digtal Desigm(imageState)"/>
            <p:cNvSpPr/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0" b="0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  <a:round/>
            </a:ln>
          </p:spPr>
        </p:sp>
      </p:grpSp>
      <p:sp>
        <p:nvSpPr>
          <p:cNvPr id="8195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0" indent="0" eaLnBrk="1" hangingPunct="1"/>
            <a:r>
              <a:rPr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8196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197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4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9219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9220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221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9222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fld id="{29D499AC-525B-45EB-9540-A6082223A418}" type="datetime1">
              <a:rPr lang="ru-RU" altLang="en-US" sz="1000" b="1">
                <a:solidFill>
                  <a:srgbClr val="1D528D"/>
                </a:solidFill>
                <a:latin typeface="Verdana" pitchFamily="34" charset="0"/>
              </a:rPr>
              <a:t>01.09.2022</a:t>
            </a:fld>
            <a:endParaRPr lang="ru-RU" altLang="en-US" sz="1000" b="1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3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endParaRPr lang="ru-RU" altLang="en-US" sz="1200" b="1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4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fld id="{E1A905DC-73E6-4FC8-AA15-FDBC96C41F3C}" type="slidenum">
              <a:rPr lang="ru-RU" altLang="ru-RU" sz="1000" b="1">
                <a:solidFill>
                  <a:srgbClr val="1D528D"/>
                </a:solidFill>
                <a:latin typeface="Verdana" pitchFamily="34" charset="0"/>
              </a:rPr>
              <a:t>‹#›</a:t>
            </a:fld>
            <a:endParaRPr lang="ru-RU" altLang="ru-RU" sz="1000" b="1">
              <a:solidFill>
                <a:srgbClr val="1D528D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6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7"/>
          <p:cNvGrpSpPr/>
          <p:nvPr/>
        </p:nvGrpSpPr>
        <p:grpSpPr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10246" name="Freeform 18"/>
            <p:cNvSpPr/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0" b="0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dist="77251" dir="4832261" algn="ctr">
                <a:srgbClr val="000066">
                  <a:alpha val="18999"/>
                </a:srgbClr>
              </a:outerShdw>
            </a:effectLst>
          </p:spPr>
        </p:sp>
        <p:sp>
          <p:nvSpPr>
            <p:cNvPr id="10247" name="Freeform 19" descr="01_img(Global Digtal Desigm(imageState)"/>
            <p:cNvSpPr/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0" b="0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  <a:round/>
            </a:ln>
          </p:spPr>
        </p:sp>
      </p:grp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0" indent="0" eaLnBrk="1" hangingPunct="1"/>
            <a:r>
              <a:rPr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0244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45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7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hyperlink" Target="http://rechetsvetik.ucoz.org/index/innovacionnaja_dejatelnost/0-3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Relationship Id="rId5" Type="http://schemas.openxmlformats.org/officeDocument/2006/relationships/hyperlink" Target="https://smarteka.com/people/profile/50998" TargetMode="Externa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9.png"/><Relationship Id="rId5" Type="http://schemas.openxmlformats.org/officeDocument/2006/relationships/hyperlink" Target="https://obr.so/grant/" TargetMode="Externa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chetsvetik.ucoz.org/index/innovacionnaja_dejatelnost/0-3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763588"/>
            <a:ext cx="8534400" cy="56356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eaLnBrk="1" hangingPunct="1"/>
            <a:r>
              <a:rPr lang="ru-RU" altLang="ru-RU" sz="1400" b="1" dirty="0">
                <a:latin typeface="Bookman Old Style" pitchFamily="18" charset="0"/>
                <a:ea typeface="Arial" pitchFamily="34" charset="0"/>
              </a:rPr>
              <a:t>Муниципальное автономное дошкольное образовательное учреждение </a:t>
            </a:r>
            <a:br>
              <a:rPr lang="ru-RU" altLang="ru-RU" sz="1400" b="1" dirty="0">
                <a:latin typeface="Bookman Old Style" pitchFamily="18" charset="0"/>
                <a:ea typeface="Arial" pitchFamily="34" charset="0"/>
              </a:rPr>
            </a:br>
            <a:r>
              <a:rPr lang="ru-RU" altLang="ru-RU" sz="1400" b="1" dirty="0">
                <a:latin typeface="Bookman Old Style" pitchFamily="18" charset="0"/>
                <a:ea typeface="Arial" pitchFamily="34" charset="0"/>
              </a:rPr>
              <a:t>детский сад компенсирующего вида № 34 станицы Ленинградской </a:t>
            </a:r>
            <a:br>
              <a:rPr lang="ru-RU" altLang="ru-RU" sz="1400" b="1" dirty="0">
                <a:latin typeface="Bookman Old Style" pitchFamily="18" charset="0"/>
                <a:ea typeface="Arial" pitchFamily="34" charset="0"/>
              </a:rPr>
            </a:br>
            <a:r>
              <a:rPr lang="ru-RU" altLang="ru-RU" sz="1400" b="1" dirty="0">
                <a:latin typeface="Bookman Old Style" pitchFamily="18" charset="0"/>
                <a:ea typeface="Arial" pitchFamily="34" charset="0"/>
              </a:rPr>
              <a:t>муниципального образования Ленинградский район</a:t>
            </a:r>
            <a:br>
              <a:rPr lang="en-US" altLang="ru-RU" sz="1400" b="1" dirty="0">
                <a:latin typeface="Bookman Old Style" pitchFamily="18" charset="0"/>
                <a:ea typeface="Arial" pitchFamily="34" charset="0"/>
              </a:rPr>
            </a:br>
            <a:endParaRPr lang="ru-RU" altLang="en-US" dirty="0"/>
          </a:p>
        </p:txBody>
      </p:sp>
      <p:grpSp>
        <p:nvGrpSpPr>
          <p:cNvPr id="25603" name="Группа 41"/>
          <p:cNvGrpSpPr/>
          <p:nvPr/>
        </p:nvGrpSpPr>
        <p:grpSpPr>
          <a:xfrm>
            <a:off x="-4979068" y="1196752"/>
            <a:ext cx="11077128" cy="10448544"/>
            <a:chOff x="-4091770" y="-60400"/>
            <a:chExt cx="11076888" cy="10448230"/>
          </a:xfrm>
        </p:grpSpPr>
        <p:sp>
          <p:nvSpPr>
            <p:cNvPr id="25608" name="弦形 12"/>
            <p:cNvSpPr/>
            <p:nvPr/>
          </p:nvSpPr>
          <p:spPr>
            <a:xfrm rot="2700000">
              <a:off x="1857263" y="1812566"/>
              <a:ext cx="1558878" cy="1560479"/>
            </a:xfrm>
            <a:prstGeom prst="chord">
              <a:avLst>
                <a:gd name="adj1" fmla="val 10794353"/>
                <a:gd name="adj2" fmla="val 21597276"/>
              </a:avLst>
            </a:prstGeom>
            <a:solidFill>
              <a:srgbClr val="56A8B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5611" name="矩形 2"/>
            <p:cNvGrpSpPr/>
            <p:nvPr/>
          </p:nvGrpSpPr>
          <p:grpSpPr>
            <a:xfrm>
              <a:off x="-3469294" y="-60400"/>
              <a:ext cx="10454412" cy="10448230"/>
              <a:chOff x="-4614672" y="737616"/>
              <a:chExt cx="10454640" cy="10448544"/>
            </a:xfrm>
          </p:grpSpPr>
          <p:pic>
            <p:nvPicPr>
              <p:cNvPr id="25609" name="矩形 2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4614672" y="737616"/>
                <a:ext cx="10454640" cy="10448544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25610" name="Прямоугольник 25609"/>
              <p:cNvSpPr/>
              <p:nvPr/>
            </p:nvSpPr>
            <p:spPr>
              <a:xfrm rot="2700000">
                <a:off x="-4332622" y="3519501"/>
                <a:ext cx="9890125" cy="488312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sp>
          <p:nvSpPr>
            <p:cNvPr id="25612" name="矩形 4"/>
            <p:cNvSpPr/>
            <p:nvPr/>
          </p:nvSpPr>
          <p:spPr>
            <a:xfrm rot="2700000">
              <a:off x="1312761" y="3406346"/>
              <a:ext cx="1406483" cy="6967386"/>
            </a:xfrm>
            <a:custGeom>
              <a:avLst/>
              <a:gdLst>
                <a:gd name="connsiteX0" fmla="*/ 0 w 1405699"/>
                <a:gd name="connsiteY0" fmla="*/ 0 h 6967384"/>
                <a:gd name="connsiteX1" fmla="*/ 1405699 w 1405699"/>
                <a:gd name="connsiteY1" fmla="*/ 0 h 6967384"/>
                <a:gd name="connsiteX2" fmla="*/ 957503 w 1405699"/>
                <a:gd name="connsiteY2" fmla="*/ 3399597 h 6967384"/>
                <a:gd name="connsiteX3" fmla="*/ 1208134 w 1405699"/>
                <a:gd name="connsiteY3" fmla="*/ 6967384 h 6967384"/>
                <a:gd name="connsiteX4" fmla="*/ 0 w 1405699"/>
                <a:gd name="connsiteY4" fmla="*/ 6967384 h 6967384"/>
                <a:gd name="connsiteX5" fmla="*/ 0 w 1405699"/>
                <a:gd name="connsiteY5" fmla="*/ 0 h 69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699" h="6967384">
                  <a:moveTo>
                    <a:pt x="0" y="0"/>
                  </a:moveTo>
                  <a:lnTo>
                    <a:pt x="1405699" y="0"/>
                  </a:lnTo>
                  <a:cubicBezTo>
                    <a:pt x="1120760" y="553129"/>
                    <a:pt x="986212" y="1945417"/>
                    <a:pt x="957503" y="3399597"/>
                  </a:cubicBezTo>
                  <a:cubicBezTo>
                    <a:pt x="928794" y="4853777"/>
                    <a:pt x="1124590" y="5778122"/>
                    <a:pt x="1208134" y="6967384"/>
                  </a:cubicBezTo>
                  <a:lnTo>
                    <a:pt x="0" y="6967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03200" dist="127000" dir="2700000" algn="tl" rotWithShape="0">
                <a:prstClr val="black">
                  <a:alpha val="21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3" name="矩形 5"/>
            <p:cNvSpPr/>
            <p:nvPr/>
          </p:nvSpPr>
          <p:spPr>
            <a:xfrm rot="2700000">
              <a:off x="488072" y="2494354"/>
              <a:ext cx="1208052" cy="6967386"/>
            </a:xfrm>
            <a:prstGeom prst="rect">
              <a:avLst/>
            </a:prstGeom>
            <a:solidFill>
              <a:srgbClr val="DC6C7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5614" name="矩形 6"/>
            <p:cNvSpPr/>
            <p:nvPr/>
          </p:nvSpPr>
          <p:spPr>
            <a:xfrm rot="2700000">
              <a:off x="-353284" y="1641893"/>
              <a:ext cx="1208051" cy="6967386"/>
            </a:xfrm>
            <a:prstGeom prst="rect">
              <a:avLst/>
            </a:prstGeom>
            <a:solidFill>
              <a:srgbClr val="56A8B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5615" name="矩形 7"/>
            <p:cNvSpPr/>
            <p:nvPr/>
          </p:nvSpPr>
          <p:spPr>
            <a:xfrm rot="2700000">
              <a:off x="-1392279" y="769587"/>
              <a:ext cx="1568403" cy="6967386"/>
            </a:xfrm>
            <a:custGeom>
              <a:avLst/>
              <a:gdLst>
                <a:gd name="connsiteX0" fmla="*/ 0 w 1569540"/>
                <a:gd name="connsiteY0" fmla="*/ 8980 h 6967384"/>
                <a:gd name="connsiteX1" fmla="*/ 1414680 w 1569540"/>
                <a:gd name="connsiteY1" fmla="*/ 0 h 6967384"/>
                <a:gd name="connsiteX2" fmla="*/ 1569540 w 1569540"/>
                <a:gd name="connsiteY2" fmla="*/ 3184363 h 6967384"/>
                <a:gd name="connsiteX3" fmla="*/ 1414680 w 1569540"/>
                <a:gd name="connsiteY3" fmla="*/ 6967384 h 6967384"/>
                <a:gd name="connsiteX4" fmla="*/ 491040 w 1569540"/>
                <a:gd name="connsiteY4" fmla="*/ 6941521 h 6967384"/>
                <a:gd name="connsiteX5" fmla="*/ 672951 w 1569540"/>
                <a:gd name="connsiteY5" fmla="*/ 3322301 h 6967384"/>
                <a:gd name="connsiteX6" fmla="*/ 0 w 1569540"/>
                <a:gd name="connsiteY6" fmla="*/ 8980 h 69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9540" h="6967384">
                  <a:moveTo>
                    <a:pt x="0" y="8980"/>
                  </a:moveTo>
                  <a:lnTo>
                    <a:pt x="1414680" y="0"/>
                  </a:lnTo>
                  <a:lnTo>
                    <a:pt x="1569540" y="3184363"/>
                  </a:lnTo>
                  <a:lnTo>
                    <a:pt x="1414680" y="6967384"/>
                  </a:lnTo>
                  <a:lnTo>
                    <a:pt x="491040" y="6941521"/>
                  </a:lnTo>
                  <a:lnTo>
                    <a:pt x="672951" y="3322301"/>
                  </a:lnTo>
                  <a:cubicBezTo>
                    <a:pt x="687389" y="2128297"/>
                    <a:pt x="764688" y="1363190"/>
                    <a:pt x="0" y="8980"/>
                  </a:cubicBezTo>
                  <a:close/>
                </a:path>
              </a:pathLst>
            </a:custGeom>
            <a:solidFill>
              <a:srgbClr val="F1AF5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6" name="弦形 14"/>
            <p:cNvSpPr/>
            <p:nvPr/>
          </p:nvSpPr>
          <p:spPr>
            <a:xfrm rot="2700000">
              <a:off x="3746347" y="3704809"/>
              <a:ext cx="1560466" cy="1558891"/>
            </a:xfrm>
            <a:prstGeom prst="chord">
              <a:avLst>
                <a:gd name="adj1" fmla="val 10794353"/>
                <a:gd name="adj2" fmla="val 21597276"/>
              </a:avLst>
            </a:prstGeom>
            <a:solidFill>
              <a:srgbClr val="3A3A3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7" name="弦形 13"/>
            <p:cNvSpPr/>
            <p:nvPr/>
          </p:nvSpPr>
          <p:spPr>
            <a:xfrm rot="2700000">
              <a:off x="2802598" y="2757893"/>
              <a:ext cx="1560466" cy="1560479"/>
            </a:xfrm>
            <a:prstGeom prst="chord">
              <a:avLst>
                <a:gd name="adj1" fmla="val 10794353"/>
                <a:gd name="adj2" fmla="val 21597276"/>
              </a:avLst>
            </a:prstGeom>
            <a:solidFill>
              <a:srgbClr val="DC6C7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8" name="弦形 11"/>
            <p:cNvSpPr/>
            <p:nvPr/>
          </p:nvSpPr>
          <p:spPr>
            <a:xfrm rot="2700000">
              <a:off x="977806" y="907718"/>
              <a:ext cx="1560466" cy="1558892"/>
            </a:xfrm>
            <a:prstGeom prst="chord">
              <a:avLst>
                <a:gd name="adj1" fmla="val 10717091"/>
                <a:gd name="adj2" fmla="val 72448"/>
              </a:avLst>
            </a:prstGeom>
            <a:solidFill>
              <a:srgbClr val="F1AF5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5620" name="Picture 8" descr="http://img-cdn.ddanzi.com/ddfile/201403-images/2184254.gif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680000">
              <a:off x="1553356" y="849938"/>
              <a:ext cx="801596" cy="99615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5622" name="任意多边形 26"/>
            <p:cNvSpPr/>
            <p:nvPr/>
          </p:nvSpPr>
          <p:spPr>
            <a:xfrm>
              <a:off x="3575688" y="2881721"/>
              <a:ext cx="628636" cy="598470"/>
            </a:xfrm>
            <a:custGeom>
              <a:avLst/>
              <a:gdLst>
                <a:gd name="connsiteX0" fmla="*/ 39292 w 628651"/>
                <a:gd name="connsiteY0" fmla="*/ 479673 h 598363"/>
                <a:gd name="connsiteX1" fmla="*/ 69579 w 628651"/>
                <a:gd name="connsiteY1" fmla="*/ 500137 h 598363"/>
                <a:gd name="connsiteX2" fmla="*/ 100683 w 628651"/>
                <a:gd name="connsiteY2" fmla="*/ 514871 h 598363"/>
                <a:gd name="connsiteX3" fmla="*/ 26195 w 628651"/>
                <a:gd name="connsiteY3" fmla="*/ 585266 h 598363"/>
                <a:gd name="connsiteX4" fmla="*/ 22103 w 628651"/>
                <a:gd name="connsiteY4" fmla="*/ 592633 h 598363"/>
                <a:gd name="connsiteX5" fmla="*/ 16373 w 628651"/>
                <a:gd name="connsiteY5" fmla="*/ 595089 h 598363"/>
                <a:gd name="connsiteX6" fmla="*/ 15554 w 628651"/>
                <a:gd name="connsiteY6" fmla="*/ 595089 h 598363"/>
                <a:gd name="connsiteX7" fmla="*/ 13917 w 628651"/>
                <a:gd name="connsiteY7" fmla="*/ 594270 h 598363"/>
                <a:gd name="connsiteX8" fmla="*/ 13098 w 628651"/>
                <a:gd name="connsiteY8" fmla="*/ 593861 h 598363"/>
                <a:gd name="connsiteX9" fmla="*/ 12280 w 628651"/>
                <a:gd name="connsiteY9" fmla="*/ 593452 h 598363"/>
                <a:gd name="connsiteX10" fmla="*/ 11461 w 628651"/>
                <a:gd name="connsiteY10" fmla="*/ 586903 h 598363"/>
                <a:gd name="connsiteX11" fmla="*/ 15554 w 628651"/>
                <a:gd name="connsiteY11" fmla="*/ 579536 h 598363"/>
                <a:gd name="connsiteX12" fmla="*/ 548432 w 628651"/>
                <a:gd name="connsiteY12" fmla="*/ 445293 h 598363"/>
                <a:gd name="connsiteX13" fmla="*/ 617190 w 628651"/>
                <a:gd name="connsiteY13" fmla="*/ 548431 h 598363"/>
                <a:gd name="connsiteX14" fmla="*/ 618827 w 628651"/>
                <a:gd name="connsiteY14" fmla="*/ 573807 h 598363"/>
                <a:gd name="connsiteX15" fmla="*/ 601638 w 628651"/>
                <a:gd name="connsiteY15" fmla="*/ 593452 h 598363"/>
                <a:gd name="connsiteX16" fmla="*/ 583630 w 628651"/>
                <a:gd name="connsiteY16" fmla="*/ 598363 h 598363"/>
                <a:gd name="connsiteX17" fmla="*/ 554980 w 628651"/>
                <a:gd name="connsiteY17" fmla="*/ 582811 h 598363"/>
                <a:gd name="connsiteX18" fmla="*/ 505048 w 628651"/>
                <a:gd name="connsiteY18" fmla="*/ 469032 h 598363"/>
                <a:gd name="connsiteX19" fmla="*/ 528786 w 628651"/>
                <a:gd name="connsiteY19" fmla="*/ 458390 h 598363"/>
                <a:gd name="connsiteX20" fmla="*/ 548432 w 628651"/>
                <a:gd name="connsiteY20" fmla="*/ 445293 h 598363"/>
                <a:gd name="connsiteX21" fmla="*/ 507504 w 628651"/>
                <a:gd name="connsiteY21" fmla="*/ 347886 h 598363"/>
                <a:gd name="connsiteX22" fmla="*/ 510778 w 628651"/>
                <a:gd name="connsiteY22" fmla="*/ 355253 h 598363"/>
                <a:gd name="connsiteX23" fmla="*/ 515689 w 628651"/>
                <a:gd name="connsiteY23" fmla="*/ 365895 h 598363"/>
                <a:gd name="connsiteX24" fmla="*/ 515689 w 628651"/>
                <a:gd name="connsiteY24" fmla="*/ 374899 h 598363"/>
                <a:gd name="connsiteX25" fmla="*/ 521419 w 628651"/>
                <a:gd name="connsiteY25" fmla="*/ 378173 h 598363"/>
                <a:gd name="connsiteX26" fmla="*/ 529605 w 628651"/>
                <a:gd name="connsiteY26" fmla="*/ 397000 h 598363"/>
                <a:gd name="connsiteX27" fmla="*/ 528786 w 628651"/>
                <a:gd name="connsiteY27" fmla="*/ 405185 h 598363"/>
                <a:gd name="connsiteX28" fmla="*/ 534516 w 628651"/>
                <a:gd name="connsiteY28" fmla="*/ 408459 h 598363"/>
                <a:gd name="connsiteX29" fmla="*/ 542702 w 628651"/>
                <a:gd name="connsiteY29" fmla="*/ 424831 h 598363"/>
                <a:gd name="connsiteX30" fmla="*/ 543520 w 628651"/>
                <a:gd name="connsiteY30" fmla="*/ 427286 h 598363"/>
                <a:gd name="connsiteX31" fmla="*/ 520601 w 628651"/>
                <a:gd name="connsiteY31" fmla="*/ 443657 h 598363"/>
                <a:gd name="connsiteX32" fmla="*/ 495226 w 628651"/>
                <a:gd name="connsiteY32" fmla="*/ 454299 h 598363"/>
                <a:gd name="connsiteX33" fmla="*/ 492770 w 628651"/>
                <a:gd name="connsiteY33" fmla="*/ 451024 h 598363"/>
                <a:gd name="connsiteX34" fmla="*/ 483766 w 628651"/>
                <a:gd name="connsiteY34" fmla="*/ 436290 h 598363"/>
                <a:gd name="connsiteX35" fmla="*/ 483766 w 628651"/>
                <a:gd name="connsiteY35" fmla="*/ 429742 h 598363"/>
                <a:gd name="connsiteX36" fmla="*/ 477217 w 628651"/>
                <a:gd name="connsiteY36" fmla="*/ 424831 h 598363"/>
                <a:gd name="connsiteX37" fmla="*/ 464939 w 628651"/>
                <a:gd name="connsiteY37" fmla="*/ 407641 h 598363"/>
                <a:gd name="connsiteX38" fmla="*/ 464939 w 628651"/>
                <a:gd name="connsiteY38" fmla="*/ 401911 h 598363"/>
                <a:gd name="connsiteX39" fmla="*/ 459209 w 628651"/>
                <a:gd name="connsiteY39" fmla="*/ 397818 h 598363"/>
                <a:gd name="connsiteX40" fmla="*/ 452661 w 628651"/>
                <a:gd name="connsiteY40" fmla="*/ 387177 h 598363"/>
                <a:gd name="connsiteX41" fmla="*/ 448568 w 628651"/>
                <a:gd name="connsiteY41" fmla="*/ 380629 h 598363"/>
                <a:gd name="connsiteX42" fmla="*/ 478855 w 628651"/>
                <a:gd name="connsiteY42" fmla="*/ 367532 h 598363"/>
                <a:gd name="connsiteX43" fmla="*/ 479673 w 628651"/>
                <a:gd name="connsiteY43" fmla="*/ 367122 h 598363"/>
                <a:gd name="connsiteX44" fmla="*/ 480492 w 628651"/>
                <a:gd name="connsiteY44" fmla="*/ 366713 h 598363"/>
                <a:gd name="connsiteX45" fmla="*/ 481310 w 628651"/>
                <a:gd name="connsiteY45" fmla="*/ 366304 h 598363"/>
                <a:gd name="connsiteX46" fmla="*/ 482129 w 628651"/>
                <a:gd name="connsiteY46" fmla="*/ 365895 h 598363"/>
                <a:gd name="connsiteX47" fmla="*/ 507504 w 628651"/>
                <a:gd name="connsiteY47" fmla="*/ 347886 h 598363"/>
                <a:gd name="connsiteX48" fmla="*/ 509142 w 628651"/>
                <a:gd name="connsiteY48" fmla="*/ 298773 h 598363"/>
                <a:gd name="connsiteX49" fmla="*/ 628651 w 628651"/>
                <a:gd name="connsiteY49" fmla="*/ 298773 h 598363"/>
                <a:gd name="connsiteX50" fmla="*/ 628651 w 628651"/>
                <a:gd name="connsiteY50" fmla="*/ 420738 h 598363"/>
                <a:gd name="connsiteX51" fmla="*/ 567259 w 628651"/>
                <a:gd name="connsiteY51" fmla="*/ 420738 h 598363"/>
                <a:gd name="connsiteX52" fmla="*/ 566441 w 628651"/>
                <a:gd name="connsiteY52" fmla="*/ 419101 h 598363"/>
                <a:gd name="connsiteX53" fmla="*/ 566441 w 628651"/>
                <a:gd name="connsiteY53" fmla="*/ 416645 h 598363"/>
                <a:gd name="connsiteX54" fmla="*/ 557437 w 628651"/>
                <a:gd name="connsiteY54" fmla="*/ 397818 h 598363"/>
                <a:gd name="connsiteX55" fmla="*/ 554163 w 628651"/>
                <a:gd name="connsiteY55" fmla="*/ 392088 h 598363"/>
                <a:gd name="connsiteX56" fmla="*/ 552525 w 628651"/>
                <a:gd name="connsiteY56" fmla="*/ 386359 h 598363"/>
                <a:gd name="connsiteX57" fmla="*/ 544340 w 628651"/>
                <a:gd name="connsiteY57" fmla="*/ 367532 h 598363"/>
                <a:gd name="connsiteX58" fmla="*/ 541884 w 628651"/>
                <a:gd name="connsiteY58" fmla="*/ 365076 h 598363"/>
                <a:gd name="connsiteX59" fmla="*/ 540247 w 628651"/>
                <a:gd name="connsiteY59" fmla="*/ 362620 h 598363"/>
                <a:gd name="connsiteX60" fmla="*/ 539429 w 628651"/>
                <a:gd name="connsiteY60" fmla="*/ 360165 h 598363"/>
                <a:gd name="connsiteX61" fmla="*/ 538201 w 628651"/>
                <a:gd name="connsiteY61" fmla="*/ 357300 h 598363"/>
                <a:gd name="connsiteX62" fmla="*/ 537791 w 628651"/>
                <a:gd name="connsiteY62" fmla="*/ 355253 h 598363"/>
                <a:gd name="connsiteX63" fmla="*/ 530424 w 628651"/>
                <a:gd name="connsiteY63" fmla="*/ 338064 h 598363"/>
                <a:gd name="connsiteX64" fmla="*/ 526332 w 628651"/>
                <a:gd name="connsiteY64" fmla="*/ 332334 h 598363"/>
                <a:gd name="connsiteX65" fmla="*/ 523876 w 628651"/>
                <a:gd name="connsiteY65" fmla="*/ 325785 h 598363"/>
                <a:gd name="connsiteX66" fmla="*/ 517328 w 628651"/>
                <a:gd name="connsiteY66" fmla="*/ 312689 h 598363"/>
                <a:gd name="connsiteX67" fmla="*/ 509142 w 628651"/>
                <a:gd name="connsiteY67" fmla="*/ 298773 h 598363"/>
                <a:gd name="connsiteX68" fmla="*/ 261120 w 628651"/>
                <a:gd name="connsiteY68" fmla="*/ 298773 h 598363"/>
                <a:gd name="connsiteX69" fmla="*/ 374898 w 628651"/>
                <a:gd name="connsiteY69" fmla="*/ 298773 h 598363"/>
                <a:gd name="connsiteX70" fmla="*/ 419919 w 628651"/>
                <a:gd name="connsiteY70" fmla="*/ 382266 h 598363"/>
                <a:gd name="connsiteX71" fmla="*/ 424011 w 628651"/>
                <a:gd name="connsiteY71" fmla="*/ 387177 h 598363"/>
                <a:gd name="connsiteX72" fmla="*/ 426467 w 628651"/>
                <a:gd name="connsiteY72" fmla="*/ 394544 h 598363"/>
                <a:gd name="connsiteX73" fmla="*/ 437927 w 628651"/>
                <a:gd name="connsiteY73" fmla="*/ 411734 h 598363"/>
                <a:gd name="connsiteX74" fmla="*/ 442020 w 628651"/>
                <a:gd name="connsiteY74" fmla="*/ 415826 h 598363"/>
                <a:gd name="connsiteX75" fmla="*/ 444475 w 628651"/>
                <a:gd name="connsiteY75" fmla="*/ 420738 h 598363"/>
                <a:gd name="connsiteX76" fmla="*/ 189905 w 628651"/>
                <a:gd name="connsiteY76" fmla="*/ 420738 h 598363"/>
                <a:gd name="connsiteX77" fmla="*/ 0 w 628651"/>
                <a:gd name="connsiteY77" fmla="*/ 298773 h 598363"/>
                <a:gd name="connsiteX78" fmla="*/ 108868 w 628651"/>
                <a:gd name="connsiteY78" fmla="*/ 298773 h 598363"/>
                <a:gd name="connsiteX79" fmla="*/ 37654 w 628651"/>
                <a:gd name="connsiteY79" fmla="*/ 420738 h 598363"/>
                <a:gd name="connsiteX80" fmla="*/ 0 w 628651"/>
                <a:gd name="connsiteY80" fmla="*/ 420738 h 598363"/>
                <a:gd name="connsiteX81" fmla="*/ 186632 w 628651"/>
                <a:gd name="connsiteY81" fmla="*/ 212825 h 598363"/>
                <a:gd name="connsiteX82" fmla="*/ 257846 w 628651"/>
                <a:gd name="connsiteY82" fmla="*/ 254571 h 598363"/>
                <a:gd name="connsiteX83" fmla="*/ 117055 w 628651"/>
                <a:gd name="connsiteY83" fmla="*/ 497682 h 598363"/>
                <a:gd name="connsiteX84" fmla="*/ 113781 w 628651"/>
                <a:gd name="connsiteY84" fmla="*/ 503412 h 598363"/>
                <a:gd name="connsiteX85" fmla="*/ 77764 w 628651"/>
                <a:gd name="connsiteY85" fmla="*/ 485404 h 598363"/>
                <a:gd name="connsiteX86" fmla="*/ 43385 w 628651"/>
                <a:gd name="connsiteY86" fmla="*/ 461666 h 598363"/>
                <a:gd name="connsiteX87" fmla="*/ 44204 w 628651"/>
                <a:gd name="connsiteY87" fmla="*/ 459210 h 598363"/>
                <a:gd name="connsiteX88" fmla="*/ 45840 w 628651"/>
                <a:gd name="connsiteY88" fmla="*/ 456754 h 598363"/>
                <a:gd name="connsiteX89" fmla="*/ 233290 w 628651"/>
                <a:gd name="connsiteY89" fmla="*/ 133424 h 598363"/>
                <a:gd name="connsiteX90" fmla="*/ 304503 w 628651"/>
                <a:gd name="connsiteY90" fmla="*/ 174352 h 598363"/>
                <a:gd name="connsiteX91" fmla="*/ 301230 w 628651"/>
                <a:gd name="connsiteY91" fmla="*/ 180082 h 598363"/>
                <a:gd name="connsiteX92" fmla="*/ 302048 w 628651"/>
                <a:gd name="connsiteY92" fmla="*/ 180900 h 598363"/>
                <a:gd name="connsiteX93" fmla="*/ 304094 w 628651"/>
                <a:gd name="connsiteY93" fmla="*/ 184175 h 598363"/>
                <a:gd name="connsiteX94" fmla="*/ 303685 w 628651"/>
                <a:gd name="connsiteY94" fmla="*/ 187449 h 598363"/>
                <a:gd name="connsiteX95" fmla="*/ 299593 w 628651"/>
                <a:gd name="connsiteY95" fmla="*/ 189904 h 598363"/>
                <a:gd name="connsiteX96" fmla="*/ 296318 w 628651"/>
                <a:gd name="connsiteY96" fmla="*/ 189904 h 598363"/>
                <a:gd name="connsiteX97" fmla="*/ 295499 w 628651"/>
                <a:gd name="connsiteY97" fmla="*/ 189086 h 598363"/>
                <a:gd name="connsiteX98" fmla="*/ 293044 w 628651"/>
                <a:gd name="connsiteY98" fmla="*/ 193179 h 598363"/>
                <a:gd name="connsiteX99" fmla="*/ 293862 w 628651"/>
                <a:gd name="connsiteY99" fmla="*/ 193179 h 598363"/>
                <a:gd name="connsiteX100" fmla="*/ 296318 w 628651"/>
                <a:gd name="connsiteY100" fmla="*/ 199727 h 598363"/>
                <a:gd name="connsiteX101" fmla="*/ 292226 w 628651"/>
                <a:gd name="connsiteY101" fmla="*/ 202183 h 598363"/>
                <a:gd name="connsiteX102" fmla="*/ 289770 w 628651"/>
                <a:gd name="connsiteY102" fmla="*/ 201364 h 598363"/>
                <a:gd name="connsiteX103" fmla="*/ 288951 w 628651"/>
                <a:gd name="connsiteY103" fmla="*/ 200546 h 598363"/>
                <a:gd name="connsiteX104" fmla="*/ 284039 w 628651"/>
                <a:gd name="connsiteY104" fmla="*/ 209550 h 598363"/>
                <a:gd name="connsiteX105" fmla="*/ 284858 w 628651"/>
                <a:gd name="connsiteY105" fmla="*/ 210368 h 598363"/>
                <a:gd name="connsiteX106" fmla="*/ 286495 w 628651"/>
                <a:gd name="connsiteY106" fmla="*/ 216098 h 598363"/>
                <a:gd name="connsiteX107" fmla="*/ 282403 w 628651"/>
                <a:gd name="connsiteY107" fmla="*/ 218554 h 598363"/>
                <a:gd name="connsiteX108" fmla="*/ 279947 w 628651"/>
                <a:gd name="connsiteY108" fmla="*/ 217735 h 598363"/>
                <a:gd name="connsiteX109" fmla="*/ 279129 w 628651"/>
                <a:gd name="connsiteY109" fmla="*/ 217735 h 598363"/>
                <a:gd name="connsiteX110" fmla="*/ 276673 w 628651"/>
                <a:gd name="connsiteY110" fmla="*/ 221828 h 598363"/>
                <a:gd name="connsiteX111" fmla="*/ 277491 w 628651"/>
                <a:gd name="connsiteY111" fmla="*/ 222647 h 598363"/>
                <a:gd name="connsiteX112" fmla="*/ 279129 w 628651"/>
                <a:gd name="connsiteY112" fmla="*/ 229195 h 598363"/>
                <a:gd name="connsiteX113" fmla="*/ 275854 w 628651"/>
                <a:gd name="connsiteY113" fmla="*/ 231651 h 598363"/>
                <a:gd name="connsiteX114" fmla="*/ 275035 w 628651"/>
                <a:gd name="connsiteY114" fmla="*/ 231651 h 598363"/>
                <a:gd name="connsiteX115" fmla="*/ 273399 w 628651"/>
                <a:gd name="connsiteY115" fmla="*/ 230832 h 598363"/>
                <a:gd name="connsiteX116" fmla="*/ 272580 w 628651"/>
                <a:gd name="connsiteY116" fmla="*/ 230014 h 598363"/>
                <a:gd name="connsiteX117" fmla="*/ 270125 w 628651"/>
                <a:gd name="connsiteY117" fmla="*/ 233288 h 598363"/>
                <a:gd name="connsiteX118" fmla="*/ 266850 w 628651"/>
                <a:gd name="connsiteY118" fmla="*/ 239018 h 598363"/>
                <a:gd name="connsiteX119" fmla="*/ 195636 w 628651"/>
                <a:gd name="connsiteY119" fmla="*/ 198090 h 598363"/>
                <a:gd name="connsiteX120" fmla="*/ 198910 w 628651"/>
                <a:gd name="connsiteY120" fmla="*/ 192360 h 598363"/>
                <a:gd name="connsiteX121" fmla="*/ 201365 w 628651"/>
                <a:gd name="connsiteY121" fmla="*/ 189086 h 598363"/>
                <a:gd name="connsiteX122" fmla="*/ 200547 w 628651"/>
                <a:gd name="connsiteY122" fmla="*/ 188267 h 598363"/>
                <a:gd name="connsiteX123" fmla="*/ 198092 w 628651"/>
                <a:gd name="connsiteY123" fmla="*/ 184993 h 598363"/>
                <a:gd name="connsiteX124" fmla="*/ 198910 w 628651"/>
                <a:gd name="connsiteY124" fmla="*/ 181719 h 598363"/>
                <a:gd name="connsiteX125" fmla="*/ 202184 w 628651"/>
                <a:gd name="connsiteY125" fmla="*/ 179263 h 598363"/>
                <a:gd name="connsiteX126" fmla="*/ 204640 w 628651"/>
                <a:gd name="connsiteY126" fmla="*/ 180082 h 598363"/>
                <a:gd name="connsiteX127" fmla="*/ 205459 w 628651"/>
                <a:gd name="connsiteY127" fmla="*/ 180082 h 598363"/>
                <a:gd name="connsiteX128" fmla="*/ 207914 w 628651"/>
                <a:gd name="connsiteY128" fmla="*/ 176808 h 598363"/>
                <a:gd name="connsiteX129" fmla="*/ 207096 w 628651"/>
                <a:gd name="connsiteY129" fmla="*/ 175989 h 598363"/>
                <a:gd name="connsiteX130" fmla="*/ 205459 w 628651"/>
                <a:gd name="connsiteY130" fmla="*/ 169441 h 598363"/>
                <a:gd name="connsiteX131" fmla="*/ 209552 w 628651"/>
                <a:gd name="connsiteY131" fmla="*/ 166985 h 598363"/>
                <a:gd name="connsiteX132" fmla="*/ 210370 w 628651"/>
                <a:gd name="connsiteY132" fmla="*/ 167803 h 598363"/>
                <a:gd name="connsiteX133" fmla="*/ 212007 w 628651"/>
                <a:gd name="connsiteY133" fmla="*/ 167803 h 598363"/>
                <a:gd name="connsiteX134" fmla="*/ 212825 w 628651"/>
                <a:gd name="connsiteY134" fmla="*/ 168622 h 598363"/>
                <a:gd name="connsiteX135" fmla="*/ 217737 w 628651"/>
                <a:gd name="connsiteY135" fmla="*/ 159618 h 598363"/>
                <a:gd name="connsiteX136" fmla="*/ 216919 w 628651"/>
                <a:gd name="connsiteY136" fmla="*/ 159618 h 598363"/>
                <a:gd name="connsiteX137" fmla="*/ 215281 w 628651"/>
                <a:gd name="connsiteY137" fmla="*/ 153069 h 598363"/>
                <a:gd name="connsiteX138" fmla="*/ 218556 w 628651"/>
                <a:gd name="connsiteY138" fmla="*/ 150614 h 598363"/>
                <a:gd name="connsiteX139" fmla="*/ 221011 w 628651"/>
                <a:gd name="connsiteY139" fmla="*/ 151432 h 598363"/>
                <a:gd name="connsiteX140" fmla="*/ 221829 w 628651"/>
                <a:gd name="connsiteY140" fmla="*/ 152251 h 598363"/>
                <a:gd name="connsiteX141" fmla="*/ 224286 w 628651"/>
                <a:gd name="connsiteY141" fmla="*/ 147340 h 598363"/>
                <a:gd name="connsiteX142" fmla="*/ 223467 w 628651"/>
                <a:gd name="connsiteY142" fmla="*/ 146521 h 598363"/>
                <a:gd name="connsiteX143" fmla="*/ 221011 w 628651"/>
                <a:gd name="connsiteY143" fmla="*/ 143656 h 598363"/>
                <a:gd name="connsiteX144" fmla="*/ 221829 w 628651"/>
                <a:gd name="connsiteY144" fmla="*/ 140791 h 598363"/>
                <a:gd name="connsiteX145" fmla="*/ 225923 w 628651"/>
                <a:gd name="connsiteY145" fmla="*/ 138335 h 598363"/>
                <a:gd name="connsiteX146" fmla="*/ 229196 w 628651"/>
                <a:gd name="connsiteY146" fmla="*/ 138335 h 598363"/>
                <a:gd name="connsiteX147" fmla="*/ 230015 w 628651"/>
                <a:gd name="connsiteY147" fmla="*/ 139154 h 598363"/>
                <a:gd name="connsiteX148" fmla="*/ 271762 w 628651"/>
                <a:gd name="connsiteY148" fmla="*/ 101500 h 598363"/>
                <a:gd name="connsiteX149" fmla="*/ 288951 w 628651"/>
                <a:gd name="connsiteY149" fmla="*/ 105593 h 598363"/>
                <a:gd name="connsiteX150" fmla="*/ 299593 w 628651"/>
                <a:gd name="connsiteY150" fmla="*/ 111323 h 598363"/>
                <a:gd name="connsiteX151" fmla="*/ 316372 w 628651"/>
                <a:gd name="connsiteY151" fmla="*/ 133015 h 598363"/>
                <a:gd name="connsiteX152" fmla="*/ 312689 w 628651"/>
                <a:gd name="connsiteY152" fmla="*/ 160436 h 598363"/>
                <a:gd name="connsiteX153" fmla="*/ 241475 w 628651"/>
                <a:gd name="connsiteY153" fmla="*/ 119509 h 598363"/>
                <a:gd name="connsiteX154" fmla="*/ 271762 w 628651"/>
                <a:gd name="connsiteY154" fmla="*/ 101500 h 598363"/>
                <a:gd name="connsiteX155" fmla="*/ 287314 w 628651"/>
                <a:gd name="connsiteY155" fmla="*/ 0 h 598363"/>
                <a:gd name="connsiteX156" fmla="*/ 301230 w 628651"/>
                <a:gd name="connsiteY156" fmla="*/ 5730 h 598363"/>
                <a:gd name="connsiteX157" fmla="*/ 330288 w 628651"/>
                <a:gd name="connsiteY157" fmla="*/ 48295 h 598363"/>
                <a:gd name="connsiteX158" fmla="*/ 393317 w 628651"/>
                <a:gd name="connsiteY158" fmla="*/ 147749 h 598363"/>
                <a:gd name="connsiteX159" fmla="*/ 453480 w 628651"/>
                <a:gd name="connsiteY159" fmla="*/ 249659 h 598363"/>
                <a:gd name="connsiteX160" fmla="*/ 477628 w 628651"/>
                <a:gd name="connsiteY160" fmla="*/ 293861 h 598363"/>
                <a:gd name="connsiteX161" fmla="*/ 493180 w 628651"/>
                <a:gd name="connsiteY161" fmla="*/ 322510 h 598363"/>
                <a:gd name="connsiteX162" fmla="*/ 499319 w 628651"/>
                <a:gd name="connsiteY162" fmla="*/ 333970 h 598363"/>
                <a:gd name="connsiteX163" fmla="*/ 494408 w 628651"/>
                <a:gd name="connsiteY163" fmla="*/ 337244 h 598363"/>
                <a:gd name="connsiteX164" fmla="*/ 474763 w 628651"/>
                <a:gd name="connsiteY164" fmla="*/ 350341 h 598363"/>
                <a:gd name="connsiteX165" fmla="*/ 473944 w 628651"/>
                <a:gd name="connsiteY165" fmla="*/ 350341 h 598363"/>
                <a:gd name="connsiteX166" fmla="*/ 472307 w 628651"/>
                <a:gd name="connsiteY166" fmla="*/ 351160 h 598363"/>
                <a:gd name="connsiteX167" fmla="*/ 469851 w 628651"/>
                <a:gd name="connsiteY167" fmla="*/ 352797 h 598363"/>
                <a:gd name="connsiteX168" fmla="*/ 446113 w 628651"/>
                <a:gd name="connsiteY168" fmla="*/ 364257 h 598363"/>
                <a:gd name="connsiteX169" fmla="*/ 440383 w 628651"/>
                <a:gd name="connsiteY169" fmla="*/ 366712 h 598363"/>
                <a:gd name="connsiteX170" fmla="*/ 393726 w 628651"/>
                <a:gd name="connsiteY170" fmla="*/ 281583 h 598363"/>
                <a:gd name="connsiteX171" fmla="*/ 327832 w 628651"/>
                <a:gd name="connsiteY171" fmla="*/ 138745 h 598363"/>
                <a:gd name="connsiteX172" fmla="*/ 277491 w 628651"/>
                <a:gd name="connsiteY172" fmla="*/ 20464 h 598363"/>
                <a:gd name="connsiteX173" fmla="*/ 283222 w 628651"/>
                <a:gd name="connsiteY173" fmla="*/ 818 h 598363"/>
                <a:gd name="connsiteX174" fmla="*/ 287314 w 628651"/>
                <a:gd name="connsiteY174" fmla="*/ 0 h 59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628651" h="598363">
                  <a:moveTo>
                    <a:pt x="39292" y="479673"/>
                  </a:moveTo>
                  <a:cubicBezTo>
                    <a:pt x="50206" y="487858"/>
                    <a:pt x="60301" y="494680"/>
                    <a:pt x="69579" y="500137"/>
                  </a:cubicBezTo>
                  <a:cubicBezTo>
                    <a:pt x="78856" y="505594"/>
                    <a:pt x="89224" y="510505"/>
                    <a:pt x="100683" y="514871"/>
                  </a:cubicBezTo>
                  <a:lnTo>
                    <a:pt x="26195" y="585266"/>
                  </a:lnTo>
                  <a:lnTo>
                    <a:pt x="22103" y="592633"/>
                  </a:lnTo>
                  <a:cubicBezTo>
                    <a:pt x="21557" y="594270"/>
                    <a:pt x="19646" y="595089"/>
                    <a:pt x="16373" y="595089"/>
                  </a:cubicBezTo>
                  <a:lnTo>
                    <a:pt x="15554" y="595089"/>
                  </a:lnTo>
                  <a:cubicBezTo>
                    <a:pt x="14462" y="595089"/>
                    <a:pt x="13917" y="594816"/>
                    <a:pt x="13917" y="594270"/>
                  </a:cubicBezTo>
                  <a:cubicBezTo>
                    <a:pt x="13371" y="594270"/>
                    <a:pt x="13098" y="594134"/>
                    <a:pt x="13098" y="593861"/>
                  </a:cubicBezTo>
                  <a:cubicBezTo>
                    <a:pt x="13098" y="593588"/>
                    <a:pt x="12825" y="593452"/>
                    <a:pt x="12280" y="593452"/>
                  </a:cubicBezTo>
                  <a:cubicBezTo>
                    <a:pt x="10642" y="591815"/>
                    <a:pt x="10370" y="589632"/>
                    <a:pt x="11461" y="586903"/>
                  </a:cubicBezTo>
                  <a:lnTo>
                    <a:pt x="15554" y="579536"/>
                  </a:lnTo>
                  <a:close/>
                  <a:moveTo>
                    <a:pt x="548432" y="445293"/>
                  </a:moveTo>
                  <a:lnTo>
                    <a:pt x="617190" y="548431"/>
                  </a:lnTo>
                  <a:cubicBezTo>
                    <a:pt x="621556" y="556617"/>
                    <a:pt x="622102" y="565075"/>
                    <a:pt x="618827" y="573807"/>
                  </a:cubicBezTo>
                  <a:cubicBezTo>
                    <a:pt x="615553" y="582538"/>
                    <a:pt x="609823" y="589086"/>
                    <a:pt x="601638" y="593452"/>
                  </a:cubicBezTo>
                  <a:cubicBezTo>
                    <a:pt x="595635" y="596726"/>
                    <a:pt x="589633" y="598363"/>
                    <a:pt x="583630" y="598363"/>
                  </a:cubicBezTo>
                  <a:cubicBezTo>
                    <a:pt x="571079" y="598363"/>
                    <a:pt x="561529" y="593179"/>
                    <a:pt x="554980" y="582811"/>
                  </a:cubicBezTo>
                  <a:lnTo>
                    <a:pt x="505048" y="469032"/>
                  </a:lnTo>
                  <a:cubicBezTo>
                    <a:pt x="516508" y="464120"/>
                    <a:pt x="524421" y="460573"/>
                    <a:pt x="528786" y="458390"/>
                  </a:cubicBezTo>
                  <a:cubicBezTo>
                    <a:pt x="539155" y="451842"/>
                    <a:pt x="545703" y="447476"/>
                    <a:pt x="548432" y="445293"/>
                  </a:cubicBezTo>
                  <a:close/>
                  <a:moveTo>
                    <a:pt x="507504" y="347886"/>
                  </a:moveTo>
                  <a:lnTo>
                    <a:pt x="510778" y="355253"/>
                  </a:lnTo>
                  <a:lnTo>
                    <a:pt x="515689" y="365895"/>
                  </a:lnTo>
                  <a:lnTo>
                    <a:pt x="515689" y="374899"/>
                  </a:lnTo>
                  <a:lnTo>
                    <a:pt x="521419" y="378173"/>
                  </a:lnTo>
                  <a:lnTo>
                    <a:pt x="529605" y="397000"/>
                  </a:lnTo>
                  <a:lnTo>
                    <a:pt x="528786" y="405185"/>
                  </a:lnTo>
                  <a:lnTo>
                    <a:pt x="534516" y="408459"/>
                  </a:lnTo>
                  <a:lnTo>
                    <a:pt x="542702" y="424831"/>
                  </a:lnTo>
                  <a:lnTo>
                    <a:pt x="543520" y="427286"/>
                  </a:lnTo>
                  <a:cubicBezTo>
                    <a:pt x="535335" y="434381"/>
                    <a:pt x="527695" y="439838"/>
                    <a:pt x="520601" y="443657"/>
                  </a:cubicBezTo>
                  <a:lnTo>
                    <a:pt x="495226" y="454299"/>
                  </a:lnTo>
                  <a:lnTo>
                    <a:pt x="492770" y="451024"/>
                  </a:lnTo>
                  <a:lnTo>
                    <a:pt x="483766" y="436290"/>
                  </a:lnTo>
                  <a:lnTo>
                    <a:pt x="483766" y="429742"/>
                  </a:lnTo>
                  <a:lnTo>
                    <a:pt x="477217" y="424831"/>
                  </a:lnTo>
                  <a:lnTo>
                    <a:pt x="464939" y="407641"/>
                  </a:lnTo>
                  <a:lnTo>
                    <a:pt x="464939" y="401911"/>
                  </a:lnTo>
                  <a:lnTo>
                    <a:pt x="459209" y="397818"/>
                  </a:lnTo>
                  <a:lnTo>
                    <a:pt x="452661" y="387177"/>
                  </a:lnTo>
                  <a:lnTo>
                    <a:pt x="448568" y="380629"/>
                  </a:lnTo>
                  <a:cubicBezTo>
                    <a:pt x="454571" y="379537"/>
                    <a:pt x="464666" y="375172"/>
                    <a:pt x="478855" y="367532"/>
                  </a:cubicBezTo>
                  <a:cubicBezTo>
                    <a:pt x="479400" y="367532"/>
                    <a:pt x="479673" y="367395"/>
                    <a:pt x="479673" y="367122"/>
                  </a:cubicBezTo>
                  <a:cubicBezTo>
                    <a:pt x="479673" y="366850"/>
                    <a:pt x="479946" y="366713"/>
                    <a:pt x="480492" y="366713"/>
                  </a:cubicBezTo>
                  <a:cubicBezTo>
                    <a:pt x="481038" y="366713"/>
                    <a:pt x="481310" y="366577"/>
                    <a:pt x="481310" y="366304"/>
                  </a:cubicBezTo>
                  <a:cubicBezTo>
                    <a:pt x="481310" y="366031"/>
                    <a:pt x="481583" y="365895"/>
                    <a:pt x="482129" y="365895"/>
                  </a:cubicBezTo>
                  <a:cubicBezTo>
                    <a:pt x="495772" y="358801"/>
                    <a:pt x="504230" y="352798"/>
                    <a:pt x="507504" y="347886"/>
                  </a:cubicBezTo>
                  <a:close/>
                  <a:moveTo>
                    <a:pt x="509142" y="298773"/>
                  </a:moveTo>
                  <a:lnTo>
                    <a:pt x="628651" y="298773"/>
                  </a:lnTo>
                  <a:lnTo>
                    <a:pt x="628651" y="420738"/>
                  </a:lnTo>
                  <a:lnTo>
                    <a:pt x="567259" y="420738"/>
                  </a:lnTo>
                  <a:lnTo>
                    <a:pt x="566441" y="419101"/>
                  </a:lnTo>
                  <a:cubicBezTo>
                    <a:pt x="566441" y="418009"/>
                    <a:pt x="566441" y="417191"/>
                    <a:pt x="566441" y="416645"/>
                  </a:cubicBezTo>
                  <a:lnTo>
                    <a:pt x="557437" y="397818"/>
                  </a:lnTo>
                  <a:cubicBezTo>
                    <a:pt x="555800" y="394544"/>
                    <a:pt x="554708" y="392634"/>
                    <a:pt x="554163" y="392088"/>
                  </a:cubicBezTo>
                  <a:cubicBezTo>
                    <a:pt x="554163" y="390451"/>
                    <a:pt x="553617" y="388542"/>
                    <a:pt x="552525" y="386359"/>
                  </a:cubicBezTo>
                  <a:lnTo>
                    <a:pt x="544340" y="367532"/>
                  </a:lnTo>
                  <a:cubicBezTo>
                    <a:pt x="543795" y="366986"/>
                    <a:pt x="542976" y="366168"/>
                    <a:pt x="541884" y="365076"/>
                  </a:cubicBezTo>
                  <a:cubicBezTo>
                    <a:pt x="540793" y="363985"/>
                    <a:pt x="540247" y="363166"/>
                    <a:pt x="540247" y="362620"/>
                  </a:cubicBezTo>
                  <a:cubicBezTo>
                    <a:pt x="540247" y="362075"/>
                    <a:pt x="539974" y="361256"/>
                    <a:pt x="539429" y="360165"/>
                  </a:cubicBezTo>
                  <a:cubicBezTo>
                    <a:pt x="538883" y="359074"/>
                    <a:pt x="538474" y="358118"/>
                    <a:pt x="538201" y="357300"/>
                  </a:cubicBezTo>
                  <a:cubicBezTo>
                    <a:pt x="537928" y="356481"/>
                    <a:pt x="537791" y="355799"/>
                    <a:pt x="537791" y="355253"/>
                  </a:cubicBezTo>
                  <a:lnTo>
                    <a:pt x="530424" y="338064"/>
                  </a:lnTo>
                  <a:cubicBezTo>
                    <a:pt x="528242" y="334790"/>
                    <a:pt x="526878" y="332880"/>
                    <a:pt x="526332" y="332334"/>
                  </a:cubicBezTo>
                  <a:cubicBezTo>
                    <a:pt x="525240" y="329060"/>
                    <a:pt x="524422" y="326877"/>
                    <a:pt x="523876" y="325785"/>
                  </a:cubicBezTo>
                  <a:lnTo>
                    <a:pt x="517328" y="312689"/>
                  </a:lnTo>
                  <a:cubicBezTo>
                    <a:pt x="514053" y="307232"/>
                    <a:pt x="511325" y="302593"/>
                    <a:pt x="509142" y="298773"/>
                  </a:cubicBezTo>
                  <a:close/>
                  <a:moveTo>
                    <a:pt x="261120" y="298773"/>
                  </a:moveTo>
                  <a:lnTo>
                    <a:pt x="374898" y="298773"/>
                  </a:lnTo>
                  <a:cubicBezTo>
                    <a:pt x="404912" y="352798"/>
                    <a:pt x="419919" y="380629"/>
                    <a:pt x="419919" y="382266"/>
                  </a:cubicBezTo>
                  <a:cubicBezTo>
                    <a:pt x="421556" y="384994"/>
                    <a:pt x="422920" y="386631"/>
                    <a:pt x="424011" y="387177"/>
                  </a:cubicBezTo>
                  <a:lnTo>
                    <a:pt x="426467" y="394544"/>
                  </a:lnTo>
                  <a:lnTo>
                    <a:pt x="437927" y="411734"/>
                  </a:lnTo>
                  <a:lnTo>
                    <a:pt x="442020" y="415826"/>
                  </a:lnTo>
                  <a:lnTo>
                    <a:pt x="444475" y="420738"/>
                  </a:lnTo>
                  <a:lnTo>
                    <a:pt x="189905" y="420738"/>
                  </a:lnTo>
                  <a:close/>
                  <a:moveTo>
                    <a:pt x="0" y="298773"/>
                  </a:moveTo>
                  <a:lnTo>
                    <a:pt x="108868" y="298773"/>
                  </a:lnTo>
                  <a:lnTo>
                    <a:pt x="37654" y="420738"/>
                  </a:lnTo>
                  <a:lnTo>
                    <a:pt x="0" y="420738"/>
                  </a:lnTo>
                  <a:close/>
                  <a:moveTo>
                    <a:pt x="186632" y="212825"/>
                  </a:moveTo>
                  <a:lnTo>
                    <a:pt x="257846" y="254571"/>
                  </a:lnTo>
                  <a:lnTo>
                    <a:pt x="117055" y="497682"/>
                  </a:lnTo>
                  <a:lnTo>
                    <a:pt x="113781" y="503412"/>
                  </a:lnTo>
                  <a:cubicBezTo>
                    <a:pt x="103958" y="499592"/>
                    <a:pt x="91952" y="493589"/>
                    <a:pt x="77764" y="485404"/>
                  </a:cubicBezTo>
                  <a:cubicBezTo>
                    <a:pt x="63576" y="476127"/>
                    <a:pt x="52116" y="468214"/>
                    <a:pt x="43385" y="461666"/>
                  </a:cubicBezTo>
                  <a:lnTo>
                    <a:pt x="44204" y="459210"/>
                  </a:lnTo>
                  <a:lnTo>
                    <a:pt x="45840" y="456754"/>
                  </a:lnTo>
                  <a:close/>
                  <a:moveTo>
                    <a:pt x="233290" y="133424"/>
                  </a:moveTo>
                  <a:lnTo>
                    <a:pt x="304503" y="174352"/>
                  </a:lnTo>
                  <a:lnTo>
                    <a:pt x="301230" y="180082"/>
                  </a:lnTo>
                  <a:lnTo>
                    <a:pt x="302048" y="180900"/>
                  </a:lnTo>
                  <a:cubicBezTo>
                    <a:pt x="303139" y="181446"/>
                    <a:pt x="303821" y="182537"/>
                    <a:pt x="304094" y="184175"/>
                  </a:cubicBezTo>
                  <a:cubicBezTo>
                    <a:pt x="304367" y="185812"/>
                    <a:pt x="304231" y="186903"/>
                    <a:pt x="303685" y="187449"/>
                  </a:cubicBezTo>
                  <a:cubicBezTo>
                    <a:pt x="303139" y="189086"/>
                    <a:pt x="301775" y="189904"/>
                    <a:pt x="299593" y="189904"/>
                  </a:cubicBezTo>
                  <a:lnTo>
                    <a:pt x="296318" y="189904"/>
                  </a:lnTo>
                  <a:lnTo>
                    <a:pt x="295499" y="189086"/>
                  </a:lnTo>
                  <a:lnTo>
                    <a:pt x="293044" y="193179"/>
                  </a:lnTo>
                  <a:lnTo>
                    <a:pt x="293862" y="193179"/>
                  </a:lnTo>
                  <a:cubicBezTo>
                    <a:pt x="296591" y="194816"/>
                    <a:pt x="297410" y="196999"/>
                    <a:pt x="296318" y="199727"/>
                  </a:cubicBezTo>
                  <a:cubicBezTo>
                    <a:pt x="294681" y="201364"/>
                    <a:pt x="293317" y="202183"/>
                    <a:pt x="292226" y="202183"/>
                  </a:cubicBezTo>
                  <a:cubicBezTo>
                    <a:pt x="291134" y="202183"/>
                    <a:pt x="290315" y="201910"/>
                    <a:pt x="289770" y="201364"/>
                  </a:cubicBezTo>
                  <a:lnTo>
                    <a:pt x="288951" y="200546"/>
                  </a:lnTo>
                  <a:lnTo>
                    <a:pt x="284039" y="209550"/>
                  </a:lnTo>
                  <a:lnTo>
                    <a:pt x="284858" y="210368"/>
                  </a:lnTo>
                  <a:cubicBezTo>
                    <a:pt x="287041" y="211460"/>
                    <a:pt x="287587" y="213370"/>
                    <a:pt x="286495" y="216098"/>
                  </a:cubicBezTo>
                  <a:cubicBezTo>
                    <a:pt x="285404" y="217735"/>
                    <a:pt x="284039" y="218554"/>
                    <a:pt x="282403" y="218554"/>
                  </a:cubicBezTo>
                  <a:cubicBezTo>
                    <a:pt x="281311" y="218554"/>
                    <a:pt x="280493" y="218281"/>
                    <a:pt x="279947" y="217735"/>
                  </a:cubicBezTo>
                  <a:lnTo>
                    <a:pt x="279129" y="217735"/>
                  </a:lnTo>
                  <a:lnTo>
                    <a:pt x="276673" y="221828"/>
                  </a:lnTo>
                  <a:lnTo>
                    <a:pt x="277491" y="222647"/>
                  </a:lnTo>
                  <a:cubicBezTo>
                    <a:pt x="280220" y="224284"/>
                    <a:pt x="280766" y="226467"/>
                    <a:pt x="279129" y="229195"/>
                  </a:cubicBezTo>
                  <a:cubicBezTo>
                    <a:pt x="278583" y="230832"/>
                    <a:pt x="277491" y="231651"/>
                    <a:pt x="275854" y="231651"/>
                  </a:cubicBezTo>
                  <a:cubicBezTo>
                    <a:pt x="275309" y="231651"/>
                    <a:pt x="275035" y="231651"/>
                    <a:pt x="275035" y="231651"/>
                  </a:cubicBezTo>
                  <a:lnTo>
                    <a:pt x="273399" y="230832"/>
                  </a:lnTo>
                  <a:lnTo>
                    <a:pt x="272580" y="230014"/>
                  </a:lnTo>
                  <a:lnTo>
                    <a:pt x="270125" y="233288"/>
                  </a:lnTo>
                  <a:lnTo>
                    <a:pt x="266850" y="239018"/>
                  </a:lnTo>
                  <a:lnTo>
                    <a:pt x="195636" y="198090"/>
                  </a:lnTo>
                  <a:lnTo>
                    <a:pt x="198910" y="192360"/>
                  </a:lnTo>
                  <a:lnTo>
                    <a:pt x="201365" y="189086"/>
                  </a:lnTo>
                  <a:lnTo>
                    <a:pt x="200547" y="188267"/>
                  </a:lnTo>
                  <a:cubicBezTo>
                    <a:pt x="199456" y="187722"/>
                    <a:pt x="198637" y="186630"/>
                    <a:pt x="198092" y="184993"/>
                  </a:cubicBezTo>
                  <a:cubicBezTo>
                    <a:pt x="197546" y="183356"/>
                    <a:pt x="197819" y="182265"/>
                    <a:pt x="198910" y="181719"/>
                  </a:cubicBezTo>
                  <a:cubicBezTo>
                    <a:pt x="199456" y="180082"/>
                    <a:pt x="200547" y="179263"/>
                    <a:pt x="202184" y="179263"/>
                  </a:cubicBezTo>
                  <a:cubicBezTo>
                    <a:pt x="203276" y="179263"/>
                    <a:pt x="204094" y="179536"/>
                    <a:pt x="204640" y="180082"/>
                  </a:cubicBezTo>
                  <a:lnTo>
                    <a:pt x="205459" y="180082"/>
                  </a:lnTo>
                  <a:lnTo>
                    <a:pt x="207914" y="176808"/>
                  </a:lnTo>
                  <a:lnTo>
                    <a:pt x="207096" y="175989"/>
                  </a:lnTo>
                  <a:cubicBezTo>
                    <a:pt x="204367" y="174352"/>
                    <a:pt x="203821" y="172169"/>
                    <a:pt x="205459" y="169441"/>
                  </a:cubicBezTo>
                  <a:cubicBezTo>
                    <a:pt x="206004" y="167803"/>
                    <a:pt x="207369" y="166985"/>
                    <a:pt x="209552" y="166985"/>
                  </a:cubicBezTo>
                  <a:lnTo>
                    <a:pt x="210370" y="167803"/>
                  </a:lnTo>
                  <a:cubicBezTo>
                    <a:pt x="210915" y="167803"/>
                    <a:pt x="211461" y="167803"/>
                    <a:pt x="212007" y="167803"/>
                  </a:cubicBezTo>
                  <a:lnTo>
                    <a:pt x="212825" y="168622"/>
                  </a:lnTo>
                  <a:lnTo>
                    <a:pt x="217737" y="159618"/>
                  </a:lnTo>
                  <a:lnTo>
                    <a:pt x="216919" y="159618"/>
                  </a:lnTo>
                  <a:cubicBezTo>
                    <a:pt x="214190" y="157981"/>
                    <a:pt x="213644" y="155798"/>
                    <a:pt x="215281" y="153069"/>
                  </a:cubicBezTo>
                  <a:cubicBezTo>
                    <a:pt x="215827" y="151432"/>
                    <a:pt x="216919" y="150614"/>
                    <a:pt x="218556" y="150614"/>
                  </a:cubicBezTo>
                  <a:cubicBezTo>
                    <a:pt x="219101" y="150614"/>
                    <a:pt x="219920" y="150887"/>
                    <a:pt x="221011" y="151432"/>
                  </a:cubicBezTo>
                  <a:lnTo>
                    <a:pt x="221829" y="152251"/>
                  </a:lnTo>
                  <a:lnTo>
                    <a:pt x="224286" y="147340"/>
                  </a:lnTo>
                  <a:lnTo>
                    <a:pt x="223467" y="146521"/>
                  </a:lnTo>
                  <a:cubicBezTo>
                    <a:pt x="222375" y="145975"/>
                    <a:pt x="221557" y="145021"/>
                    <a:pt x="221011" y="143656"/>
                  </a:cubicBezTo>
                  <a:cubicBezTo>
                    <a:pt x="220465" y="142292"/>
                    <a:pt x="220738" y="141337"/>
                    <a:pt x="221829" y="140791"/>
                  </a:cubicBezTo>
                  <a:cubicBezTo>
                    <a:pt x="222375" y="139154"/>
                    <a:pt x="223740" y="138335"/>
                    <a:pt x="225923" y="138335"/>
                  </a:cubicBezTo>
                  <a:lnTo>
                    <a:pt x="229196" y="138335"/>
                  </a:lnTo>
                  <a:lnTo>
                    <a:pt x="230015" y="139154"/>
                  </a:lnTo>
                  <a:close/>
                  <a:moveTo>
                    <a:pt x="271762" y="101500"/>
                  </a:moveTo>
                  <a:cubicBezTo>
                    <a:pt x="279401" y="101500"/>
                    <a:pt x="285131" y="102865"/>
                    <a:pt x="288951" y="105593"/>
                  </a:cubicBezTo>
                  <a:lnTo>
                    <a:pt x="299593" y="111323"/>
                  </a:lnTo>
                  <a:cubicBezTo>
                    <a:pt x="308323" y="116234"/>
                    <a:pt x="313917" y="123465"/>
                    <a:pt x="316372" y="133015"/>
                  </a:cubicBezTo>
                  <a:cubicBezTo>
                    <a:pt x="318828" y="142565"/>
                    <a:pt x="317600" y="151705"/>
                    <a:pt x="312689" y="160436"/>
                  </a:cubicBezTo>
                  <a:lnTo>
                    <a:pt x="241475" y="119509"/>
                  </a:lnTo>
                  <a:cubicBezTo>
                    <a:pt x="248569" y="107503"/>
                    <a:pt x="258664" y="101500"/>
                    <a:pt x="271762" y="101500"/>
                  </a:cubicBezTo>
                  <a:close/>
                  <a:moveTo>
                    <a:pt x="287314" y="0"/>
                  </a:moveTo>
                  <a:cubicBezTo>
                    <a:pt x="291680" y="0"/>
                    <a:pt x="296318" y="1910"/>
                    <a:pt x="301230" y="5730"/>
                  </a:cubicBezTo>
                  <a:cubicBezTo>
                    <a:pt x="302866" y="7367"/>
                    <a:pt x="312553" y="21555"/>
                    <a:pt x="330288" y="48295"/>
                  </a:cubicBezTo>
                  <a:cubicBezTo>
                    <a:pt x="348023" y="75034"/>
                    <a:pt x="369033" y="108186"/>
                    <a:pt x="393317" y="147749"/>
                  </a:cubicBezTo>
                  <a:cubicBezTo>
                    <a:pt x="417601" y="187312"/>
                    <a:pt x="437655" y="221282"/>
                    <a:pt x="453480" y="249659"/>
                  </a:cubicBezTo>
                  <a:cubicBezTo>
                    <a:pt x="462758" y="266030"/>
                    <a:pt x="470807" y="280764"/>
                    <a:pt x="477628" y="293861"/>
                  </a:cubicBezTo>
                  <a:cubicBezTo>
                    <a:pt x="484449" y="306958"/>
                    <a:pt x="489633" y="316508"/>
                    <a:pt x="493180" y="322510"/>
                  </a:cubicBezTo>
                  <a:cubicBezTo>
                    <a:pt x="496728" y="328513"/>
                    <a:pt x="498774" y="332333"/>
                    <a:pt x="499319" y="333970"/>
                  </a:cubicBezTo>
                  <a:cubicBezTo>
                    <a:pt x="497137" y="335062"/>
                    <a:pt x="495500" y="336153"/>
                    <a:pt x="494408" y="337244"/>
                  </a:cubicBezTo>
                  <a:cubicBezTo>
                    <a:pt x="491680" y="341064"/>
                    <a:pt x="485131" y="345430"/>
                    <a:pt x="474763" y="350341"/>
                  </a:cubicBezTo>
                  <a:lnTo>
                    <a:pt x="473944" y="350341"/>
                  </a:lnTo>
                  <a:lnTo>
                    <a:pt x="472307" y="351160"/>
                  </a:lnTo>
                  <a:lnTo>
                    <a:pt x="469851" y="352797"/>
                  </a:lnTo>
                  <a:cubicBezTo>
                    <a:pt x="455663" y="360437"/>
                    <a:pt x="447750" y="364257"/>
                    <a:pt x="446113" y="364257"/>
                  </a:cubicBezTo>
                  <a:cubicBezTo>
                    <a:pt x="444476" y="364802"/>
                    <a:pt x="442566" y="365621"/>
                    <a:pt x="440383" y="366712"/>
                  </a:cubicBezTo>
                  <a:cubicBezTo>
                    <a:pt x="417464" y="324147"/>
                    <a:pt x="401911" y="295771"/>
                    <a:pt x="393726" y="281583"/>
                  </a:cubicBezTo>
                  <a:cubicBezTo>
                    <a:pt x="381175" y="258117"/>
                    <a:pt x="359210" y="210505"/>
                    <a:pt x="327832" y="138745"/>
                  </a:cubicBezTo>
                  <a:cubicBezTo>
                    <a:pt x="296454" y="66985"/>
                    <a:pt x="279674" y="27558"/>
                    <a:pt x="277491" y="20464"/>
                  </a:cubicBezTo>
                  <a:cubicBezTo>
                    <a:pt x="275309" y="10641"/>
                    <a:pt x="277218" y="4093"/>
                    <a:pt x="283222" y="818"/>
                  </a:cubicBezTo>
                  <a:cubicBezTo>
                    <a:pt x="283767" y="273"/>
                    <a:pt x="285131" y="0"/>
                    <a:pt x="287314" y="0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604" name="Прямоугольник 55"/>
          <p:cNvSpPr/>
          <p:nvPr/>
        </p:nvSpPr>
        <p:spPr>
          <a:xfrm>
            <a:off x="3148013" y="2646363"/>
            <a:ext cx="5937250" cy="23082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/>
            <a:r>
              <a:rPr lang="ru-RU" altLang="en-US" sz="2400" b="1" dirty="0">
                <a:solidFill>
                  <a:srgbClr val="1D528D"/>
                </a:solidFill>
                <a:latin typeface="Bookman Old Style" pitchFamily="18" charset="0"/>
              </a:rPr>
              <a:t>ФОРМИРОВАНИЕ ПРЕДПОСЫЛОК ИНЖЕНЕРНОГО МЫШЛЕНИЯ </a:t>
            </a:r>
          </a:p>
          <a:p>
            <a:pPr marL="0" marR="0" lvl="0" indent="0" algn="ctr"/>
            <a:r>
              <a:rPr lang="ru-RU" altLang="en-US" sz="2400" b="1" dirty="0">
                <a:solidFill>
                  <a:srgbClr val="1D528D"/>
                </a:solidFill>
                <a:latin typeface="Bookman Old Style" pitchFamily="18" charset="0"/>
              </a:rPr>
              <a:t>У ДОШКОЛЬНИКОВ С ОВЗ ПОСРЕДСТВОМ ВКЛЮЧЕНИЯ </a:t>
            </a:r>
          </a:p>
          <a:p>
            <a:pPr marL="0" marR="0" lvl="0" indent="0" algn="ctr"/>
            <a:r>
              <a:rPr lang="ru-RU" altLang="en-US" sz="2400" b="1" dirty="0">
                <a:solidFill>
                  <a:srgbClr val="1D528D"/>
                </a:solidFill>
                <a:latin typeface="Bookman Old Style" pitchFamily="18" charset="0"/>
              </a:rPr>
              <a:t>В ДЕЯТЕЛЬНОСТЬ ТЕХНОПАРКА </a:t>
            </a:r>
          </a:p>
          <a:p>
            <a:pPr marL="0" marR="0" lvl="0" indent="0" algn="ctr"/>
            <a:r>
              <a:rPr lang="ru-RU" altLang="en-US" sz="2400" b="1" dirty="0">
                <a:solidFill>
                  <a:srgbClr val="1D528D"/>
                </a:solidFill>
                <a:latin typeface="Bookman Old Style" pitchFamily="18" charset="0"/>
              </a:rPr>
              <a:t>В ДЕТСКОМ САДУ</a:t>
            </a:r>
          </a:p>
        </p:txBody>
      </p:sp>
      <p:pic>
        <p:nvPicPr>
          <p:cNvPr id="25605" name="Рисунок 56"/>
          <p:cNvPicPr/>
          <p:nvPr/>
        </p:nvPicPr>
        <p:blipFill>
          <a:blip r:embed="rId5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5606" name="Rectangle 3"/>
          <p:cNvSpPr txBox="1">
            <a:spLocks noChangeArrowheads="1"/>
          </p:cNvSpPr>
          <p:nvPr/>
        </p:nvSpPr>
        <p:spPr bwMode="auto">
          <a:xfrm>
            <a:off x="3535363" y="5446713"/>
            <a:ext cx="5472112" cy="121443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eaLnBrk="1" hangingPunct="1">
              <a:buNone/>
            </a:pPr>
            <a:r>
              <a:rPr lang="ru-RU" altLang="ru-RU" sz="1800" b="1" dirty="0">
                <a:latin typeface="Bookman Old Style" pitchFamily="18" charset="0"/>
                <a:ea typeface="Arial" pitchFamily="34" charset="0"/>
              </a:rPr>
              <a:t>Руководитель проекта:</a:t>
            </a:r>
          </a:p>
          <a:p>
            <a:pPr marL="0" marR="0" lvl="0" indent="0" algn="r" eaLnBrk="1" hangingPunct="1">
              <a:buNone/>
            </a:pPr>
            <a:r>
              <a:rPr lang="ru-RU" altLang="ru-RU" sz="1800" b="1" dirty="0">
                <a:latin typeface="Bookman Old Style" pitchFamily="18" charset="0"/>
                <a:ea typeface="Arial" pitchFamily="34" charset="0"/>
              </a:rPr>
              <a:t>И.И. Сухорукова,</a:t>
            </a:r>
          </a:p>
          <a:p>
            <a:pPr marL="0" marR="0" lvl="0" indent="0" algn="r" eaLnBrk="1" hangingPunct="1">
              <a:buNone/>
            </a:pPr>
            <a:r>
              <a:rPr lang="ru-RU" altLang="ru-RU" sz="1800" b="1" dirty="0">
                <a:latin typeface="Bookman Old Style" pitchFamily="18" charset="0"/>
                <a:ea typeface="Arial" pitchFamily="34" charset="0"/>
              </a:rPr>
              <a:t>заведующий МАДОУ № 34</a:t>
            </a:r>
          </a:p>
          <a:p>
            <a:pPr marL="0" marR="0" lvl="0" indent="0" algn="r" eaLnBrk="1" hangingPunct="1">
              <a:buNone/>
            </a:pPr>
            <a:r>
              <a:rPr lang="ru-RU" altLang="ru-RU" sz="1800" b="1" dirty="0">
                <a:latin typeface="Bookman Old Style" pitchFamily="18" charset="0"/>
                <a:ea typeface="Arial" pitchFamily="34" charset="0"/>
              </a:rPr>
              <a:t>Ленинградский район </a:t>
            </a:r>
          </a:p>
          <a:p>
            <a:pPr marL="342900" marR="0" lvl="0" indent="-342900" algn="r" eaLnBrk="1" hangingPunct="1"/>
            <a:endParaRPr lang="ru-RU" altLang="ru-RU" sz="2000" b="1" dirty="0">
              <a:latin typeface="Bookman Old Style" pitchFamily="18" charset="0"/>
              <a:ea typeface="Arial" pitchFamily="34" charset="0"/>
            </a:endParaRPr>
          </a:p>
        </p:txBody>
      </p:sp>
      <p:sp>
        <p:nvSpPr>
          <p:cNvPr id="25607" name="Прямоугольник 19"/>
          <p:cNvSpPr/>
          <p:nvPr/>
        </p:nvSpPr>
        <p:spPr>
          <a:xfrm>
            <a:off x="1571625" y="1536700"/>
            <a:ext cx="7732713" cy="9540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/>
            <a:r>
              <a:rPr lang="ru-RU" altLang="en-US" sz="2800" b="1" dirty="0">
                <a:solidFill>
                  <a:srgbClr val="1D528D"/>
                </a:solidFill>
                <a:latin typeface="Bookman Old Style" pitchFamily="18" charset="0"/>
              </a:rPr>
              <a:t>ОТЧЕТ О РЕАЛИЗАЦИИ ПРОЕКТА </a:t>
            </a:r>
          </a:p>
          <a:p>
            <a:pPr marL="0" marR="0" lvl="0" indent="0" algn="ctr"/>
            <a:r>
              <a:rPr lang="ru-RU" altLang="en-US" sz="2800" b="1" dirty="0">
                <a:solidFill>
                  <a:srgbClr val="1D528D"/>
                </a:solidFill>
                <a:latin typeface="Bookman Old Style" pitchFamily="18" charset="0"/>
              </a:rPr>
              <a:t>КИП – 2019 за 2022 год</a:t>
            </a:r>
          </a:p>
        </p:txBody>
      </p:sp>
      <p:sp>
        <p:nvSpPr>
          <p:cNvPr id="23" name="弦形 12">
            <a:extLst>
              <a:ext uri="{FF2B5EF4-FFF2-40B4-BE49-F238E27FC236}">
                <a16:creationId xmlns:a16="http://schemas.microsoft.com/office/drawing/2014/main" id="{8FBEA4D4-1C8C-4812-9427-C37379828B3F}"/>
              </a:ext>
            </a:extLst>
          </p:cNvPr>
          <p:cNvSpPr/>
          <p:nvPr/>
        </p:nvSpPr>
        <p:spPr bwMode="auto">
          <a:xfrm rot="2700000">
            <a:off x="1047615" y="3162087"/>
            <a:ext cx="1558925" cy="1560513"/>
          </a:xfrm>
          <a:prstGeom prst="chord">
            <a:avLst>
              <a:gd name="adj1" fmla="val 10794353"/>
              <a:gd name="adj2" fmla="val 21597276"/>
            </a:avLst>
          </a:prstGeom>
          <a:solidFill>
            <a:srgbClr val="56A8B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4" name="Рисунок 51">
            <a:extLst>
              <a:ext uri="{FF2B5EF4-FFF2-40B4-BE49-F238E27FC236}">
                <a16:creationId xmlns:a16="http://schemas.microsoft.com/office/drawing/2014/main" id="{2CFAF6B1-A97B-481B-8C5D-AA4D3F1507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77" y="3368068"/>
            <a:ext cx="718025" cy="53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Гога\Desktop\ПРЕЗЕНТАЦИИ С ДИАГРАММАМИ\квант\RC-Smart-Robot-Alpha-Intelligent-Bot-Remote-Control-Walking-Space-Robots-with-light-sound-Music-electronic.jpg">
            <a:extLst>
              <a:ext uri="{FF2B5EF4-FFF2-40B4-BE49-F238E27FC236}">
                <a16:creationId xmlns:a16="http://schemas.microsoft.com/office/drawing/2014/main" id="{1799A0E3-CCBF-40EA-A48F-450EB1C9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17029"/>
          <a:stretch>
            <a:fillRect/>
          </a:stretch>
        </p:blipFill>
        <p:spPr bwMode="auto">
          <a:xfrm>
            <a:off x="3600835" y="5147511"/>
            <a:ext cx="416362" cy="68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579438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en-US" altLang="ru-RU" b="1" dirty="0">
                <a:latin typeface="Bookman Old Style" pitchFamily="18" charset="0"/>
              </a:rPr>
              <a:t>I</a:t>
            </a:r>
            <a:r>
              <a:rPr lang="en-US" altLang="ru-RU" b="1" dirty="0">
                <a:solidFill>
                  <a:srgbClr val="FFFFFF"/>
                </a:solidFill>
                <a:latin typeface="Bookman Old Style" pitchFamily="18" charset="0"/>
              </a:rPr>
              <a:t>II </a:t>
            </a:r>
            <a:r>
              <a:rPr lang="ru-RU" altLang="ru-RU" b="1" dirty="0">
                <a:solidFill>
                  <a:srgbClr val="FFFFFF"/>
                </a:solidFill>
                <a:latin typeface="Bookman Old Style" pitchFamily="18" charset="0"/>
              </a:rPr>
              <a:t>ЭТАП </a:t>
            </a:r>
            <a:r>
              <a:rPr lang="ru-RU" altLang="ru-RU" b="1" dirty="0">
                <a:latin typeface="Bookman Old Style" pitchFamily="18" charset="0"/>
              </a:rPr>
              <a:t>РЕЗУЛЬТАТИВНОСТЬ</a:t>
            </a:r>
            <a:endParaRPr lang="en-US" altLang="ru-RU" b="1" dirty="0"/>
          </a:p>
        </p:txBody>
      </p:sp>
      <p:sp>
        <p:nvSpPr>
          <p:cNvPr id="40963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/>
            <a:r>
              <a:rPr lang="ru-RU" altLang="en-US" sz="1400" b="1" dirty="0">
                <a:solidFill>
                  <a:srgbClr val="1D528D"/>
                </a:solidFill>
                <a:latin typeface="Verdana" pitchFamily="34" charset="0"/>
              </a:rPr>
              <a:t>МАДОУ № 34</a:t>
            </a:r>
          </a:p>
        </p:txBody>
      </p:sp>
      <p:pic>
        <p:nvPicPr>
          <p:cNvPr id="40964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65" name="TextBox 7"/>
          <p:cNvSpPr/>
          <p:nvPr/>
        </p:nvSpPr>
        <p:spPr>
          <a:xfrm>
            <a:off x="-1095375" y="1155700"/>
            <a:ext cx="11333162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ВЗАИМОДЕЙСТВИЕ С РОДИТЕЛЯМИ</a:t>
            </a:r>
          </a:p>
          <a:p>
            <a:pPr marL="0" lvl="0" indent="0" algn="ct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        ТЕХНОСУББОТА                             ИНЖЕНЕРНЫЕ КАНИКУЛЫ</a:t>
            </a:r>
          </a:p>
        </p:txBody>
      </p:sp>
      <p:pic>
        <p:nvPicPr>
          <p:cNvPr id="40966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4000" y="1714500"/>
            <a:ext cx="3490912" cy="23717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67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219075" y="4132262"/>
            <a:ext cx="3525838" cy="264477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40968" name="Группа 11"/>
          <p:cNvGrpSpPr/>
          <p:nvPr/>
        </p:nvGrpSpPr>
        <p:grpSpPr>
          <a:xfrm>
            <a:off x="4787900" y="1758950"/>
            <a:ext cx="3851275" cy="2312988"/>
            <a:chOff x="3905189" y="1622"/>
            <a:chExt cx="5238811" cy="3499386"/>
          </a:xfrm>
        </p:grpSpPr>
        <p:pic>
          <p:nvPicPr>
            <p:cNvPr id="40970" name="Рисунок 1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19460" y="1622"/>
              <a:ext cx="2624540" cy="34993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40971" name="Рисунок 1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905189" y="19910"/>
              <a:ext cx="2610823" cy="348109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pic>
        <p:nvPicPr>
          <p:cNvPr id="40969" name="Рисунок 14"/>
          <p:cNvPicPr/>
          <p:nvPr/>
        </p:nvPicPr>
        <p:blipFill>
          <a:blip r:embed="rId7"/>
          <a:stretch>
            <a:fillRect/>
          </a:stretch>
        </p:blipFill>
        <p:spPr>
          <a:xfrm>
            <a:off x="4787900" y="4103688"/>
            <a:ext cx="3851275" cy="26447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Bookman Old Style" pitchFamily="18" charset="0"/>
                <a:ea typeface="Arial" pitchFamily="34" charset="0"/>
                <a:cs typeface="Arial"/>
              </a:rPr>
              <a:t>МАДОУ № 34</a:t>
            </a:r>
          </a:p>
        </p:txBody>
      </p:sp>
      <p:pic>
        <p:nvPicPr>
          <p:cNvPr id="43011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253"/>
            <a:ext cx="755649" cy="7987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3012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3013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598488"/>
            <a:ext cx="93376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en-US" altLang="ru-RU" sz="2000" b="1" dirty="0">
                <a:solidFill>
                  <a:srgbClr val="FFFFFF"/>
                </a:solidFill>
                <a:latin typeface="Bookman Old Style" pitchFamily="18" charset="0"/>
              </a:rPr>
              <a:t>I</a:t>
            </a:r>
            <a:r>
              <a:rPr lang="en-US" altLang="ru-RU" sz="2000" b="1" dirty="0">
                <a:latin typeface="Bookman Old Style" pitchFamily="18" charset="0"/>
              </a:rPr>
              <a:t>II </a:t>
            </a:r>
            <a:r>
              <a:rPr lang="ru-RU" altLang="ru-RU" sz="2000" b="1" dirty="0">
                <a:latin typeface="Bookman Old Style" pitchFamily="18" charset="0"/>
              </a:rPr>
              <a:t>ЭТАП РЕЗУЛЬТАТИВНОСТЬ</a:t>
            </a:r>
            <a:br>
              <a:rPr lang="ru-RU" altLang="ru-RU" sz="2000" b="1" dirty="0">
                <a:latin typeface="Bookman Old Style" pitchFamily="18" charset="0"/>
              </a:rPr>
            </a:br>
            <a:r>
              <a:rPr lang="ru-RU" altLang="ru-RU" sz="2000" b="1" dirty="0">
                <a:latin typeface="Bookman Old Style" pitchFamily="18" charset="0"/>
              </a:rPr>
              <a:t>СОЗДАНИЕ ПРОДУКТОВ ИННОВАЦИОННОЙ ДЕЯТЕЛЬНОСТИ</a:t>
            </a:r>
            <a:endParaRPr lang="en-US" altLang="ru-RU" sz="4000" b="1" dirty="0"/>
          </a:p>
        </p:txBody>
      </p:sp>
      <p:grpSp>
        <p:nvGrpSpPr>
          <p:cNvPr id="43014" name="Группа 8"/>
          <p:cNvGrpSpPr/>
          <p:nvPr/>
        </p:nvGrpSpPr>
        <p:grpSpPr>
          <a:xfrm>
            <a:off x="20610" y="1930445"/>
            <a:ext cx="9218985" cy="4548142"/>
            <a:chOff x="57247" y="1258094"/>
            <a:chExt cx="9218513" cy="4547170"/>
          </a:xfrm>
        </p:grpSpPr>
        <p:sp>
          <p:nvSpPr>
            <p:cNvPr id="43021" name="TextBox 9"/>
            <p:cNvSpPr/>
            <p:nvPr/>
          </p:nvSpPr>
          <p:spPr>
            <a:xfrm>
              <a:off x="57247" y="4069703"/>
              <a:ext cx="2952328" cy="90479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Microsoft YaHei" pitchFamily="34" charset="-122"/>
                </a:rPr>
                <a:t>ЭЛЕКТРОННОЕ МЕТОДИЧЕСКОЕ ПОСОБИЕ «ЗДОРОВЕЙ-КА»</a:t>
              </a:r>
              <a:endPara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43022" name="TextBox 11"/>
            <p:cNvSpPr/>
            <p:nvPr/>
          </p:nvSpPr>
          <p:spPr>
            <a:xfrm>
              <a:off x="61505" y="1258094"/>
              <a:ext cx="2880320" cy="11848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None/>
              </a:pPr>
              <a:r>
                <a:rPr kumimoji="0" lang="ru-RU" alt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  <a:cs typeface="Arial"/>
                </a:rPr>
                <a:t>ПРАКТИЧЕСКОЕ ПОСОБИЕ </a:t>
              </a: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Microsoft YaHei" pitchFamily="34" charset="-122"/>
                </a:rPr>
                <a:t>«УВЛЕКАТЕЛЬНОЕ ПРОГРАММИРОВАНИЕ</a:t>
              </a:r>
              <a:endParaRPr lang="en-US" altLang="ru-RU" sz="1400" b="1" dirty="0">
                <a:solidFill>
                  <a:srgbClr val="002060"/>
                </a:solidFill>
                <a:latin typeface="Bookman Old Style" pitchFamily="18" charset="0"/>
                <a:ea typeface="Microsoft YaHei" pitchFamily="34" charset="-122"/>
              </a:endParaRPr>
            </a:p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Microsoft YaHei" pitchFamily="34" charset="-122"/>
                </a:rPr>
                <a:t>В ДОУ» </a:t>
              </a:r>
              <a:endPara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  <a:cs typeface="Arial"/>
              </a:endParaRPr>
            </a:p>
          </p:txBody>
        </p:sp>
        <p:pic>
          <p:nvPicPr>
            <p:cNvPr id="43023" name="图片 10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765484" y="3008687"/>
              <a:ext cx="3574867" cy="2796577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43026" name="椭圆 102"/>
            <p:cNvGrpSpPr/>
            <p:nvPr/>
          </p:nvGrpSpPr>
          <p:grpSpPr>
            <a:xfrm>
              <a:off x="5486182" y="1717182"/>
              <a:ext cx="2029864" cy="2029534"/>
              <a:chOff x="5449824" y="2389632"/>
              <a:chExt cx="2029968" cy="2029968"/>
            </a:xfrm>
          </p:grpSpPr>
          <p:pic>
            <p:nvPicPr>
              <p:cNvPr id="43024" name="椭圆 10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9824" y="2389632"/>
                <a:ext cx="2029968" cy="2029968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3025" name="Прямоугольник 43024"/>
              <p:cNvSpPr/>
              <p:nvPr/>
            </p:nvSpPr>
            <p:spPr>
              <a:xfrm>
                <a:off x="5757959" y="2696355"/>
                <a:ext cx="1416523" cy="141675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</a:endParaRPr>
              </a:p>
            </p:txBody>
          </p:sp>
        </p:grpSp>
        <p:pic>
          <p:nvPicPr>
            <p:cNvPr id="43027" name="图片 10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141399" y="1561576"/>
              <a:ext cx="3790852" cy="348930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43030" name="椭圆 104"/>
            <p:cNvGrpSpPr/>
            <p:nvPr/>
          </p:nvGrpSpPr>
          <p:grpSpPr>
            <a:xfrm>
              <a:off x="4559638" y="2923932"/>
              <a:ext cx="1231329" cy="1225034"/>
              <a:chOff x="4523232" y="3596640"/>
              <a:chExt cx="1231392" cy="1225296"/>
            </a:xfrm>
          </p:grpSpPr>
          <p:pic>
            <p:nvPicPr>
              <p:cNvPr id="43028" name="椭圆 10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3232" y="3596640"/>
                <a:ext cx="1231392" cy="1225296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3029" name="Прямоугольник 43028"/>
              <p:cNvSpPr/>
              <p:nvPr/>
            </p:nvSpPr>
            <p:spPr>
              <a:xfrm>
                <a:off x="4712730" y="3784366"/>
                <a:ext cx="851016" cy="851153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</a:endParaRPr>
              </a:p>
            </p:txBody>
          </p:sp>
        </p:grpSp>
        <p:grpSp>
          <p:nvGrpSpPr>
            <p:cNvPr id="43033" name="椭圆 105"/>
            <p:cNvGrpSpPr/>
            <p:nvPr/>
          </p:nvGrpSpPr>
          <p:grpSpPr>
            <a:xfrm>
              <a:off x="4096365" y="1430732"/>
              <a:ext cx="1676314" cy="1669947"/>
              <a:chOff x="4059936" y="2103120"/>
              <a:chExt cx="1676400" cy="1670304"/>
            </a:xfrm>
          </p:grpSpPr>
          <p:pic>
            <p:nvPicPr>
              <p:cNvPr id="43031" name="椭圆 10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9936" y="2103120"/>
                <a:ext cx="1676400" cy="1670304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3032" name="Прямоугольник 43031"/>
              <p:cNvSpPr/>
              <p:nvPr/>
            </p:nvSpPr>
            <p:spPr>
              <a:xfrm>
                <a:off x="4316462" y="2354171"/>
                <a:ext cx="1166247" cy="116643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</a:endParaRPr>
              </a:p>
            </p:txBody>
          </p:sp>
        </p:grpSp>
        <p:grpSp>
          <p:nvGrpSpPr>
            <p:cNvPr id="43036" name="椭圆 106"/>
            <p:cNvGrpSpPr/>
            <p:nvPr/>
          </p:nvGrpSpPr>
          <p:grpSpPr>
            <a:xfrm>
              <a:off x="3578232" y="2783754"/>
              <a:ext cx="1017980" cy="1017814"/>
              <a:chOff x="3541776" y="3456432"/>
              <a:chExt cx="1018032" cy="1018032"/>
            </a:xfrm>
          </p:grpSpPr>
          <p:pic>
            <p:nvPicPr>
              <p:cNvPr id="43034" name="椭圆 10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1776" y="3456432"/>
                <a:ext cx="1018032" cy="1018032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3035" name="Прямоугольник 43034"/>
              <p:cNvSpPr/>
              <p:nvPr/>
            </p:nvSpPr>
            <p:spPr>
              <a:xfrm>
                <a:off x="3697841" y="3615104"/>
                <a:ext cx="703847" cy="70396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</a:endParaRPr>
              </a:p>
            </p:txBody>
          </p:sp>
        </p:grpSp>
        <p:sp>
          <p:nvSpPr>
            <p:cNvPr id="43037" name="TextBox 18"/>
            <p:cNvSpPr/>
            <p:nvPr/>
          </p:nvSpPr>
          <p:spPr>
            <a:xfrm>
              <a:off x="5776772" y="2304291"/>
              <a:ext cx="1381109" cy="46182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icrosoft YaHei" pitchFamily="34" charset="-122"/>
                  <a:ea typeface="Microsoft YaHei" pitchFamily="34" charset="-122"/>
                </a:rPr>
                <a:t>4</a:t>
              </a:r>
              <a:endPara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3038" name="TextBox 19"/>
            <p:cNvSpPr/>
            <p:nvPr/>
          </p:nvSpPr>
          <p:spPr>
            <a:xfrm>
              <a:off x="4284539" y="1872620"/>
              <a:ext cx="1355709" cy="46182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icrosoft YaHei" pitchFamily="34" charset="-122"/>
                  <a:ea typeface="Microsoft YaHei" pitchFamily="34" charset="-122"/>
                </a:rPr>
                <a:t>1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3039" name="TextBox 20"/>
            <p:cNvSpPr/>
            <p:nvPr/>
          </p:nvSpPr>
          <p:spPr>
            <a:xfrm>
              <a:off x="4638548" y="3312050"/>
              <a:ext cx="1085837" cy="46182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icrosoft YaHei" pitchFamily="34" charset="-122"/>
                  <a:ea typeface="Microsoft YaHei" pitchFamily="34" charset="-122"/>
                </a:rPr>
                <a:t>6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3040" name="TextBox 21"/>
            <p:cNvSpPr/>
            <p:nvPr/>
          </p:nvSpPr>
          <p:spPr>
            <a:xfrm>
              <a:off x="3563823" y="3096215"/>
              <a:ext cx="1009638" cy="46182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Microsoft YaHei" pitchFamily="34" charset="-122"/>
                  <a:ea typeface="Microsoft YaHei" pitchFamily="34" charset="-122"/>
                </a:rPr>
                <a:t>5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3041" name="任意多边形 111"/>
            <p:cNvSpPr/>
            <p:nvPr/>
          </p:nvSpPr>
          <p:spPr>
            <a:xfrm flipH="1">
              <a:off x="3322594" y="1794509"/>
              <a:ext cx="1047696" cy="449167"/>
            </a:xfrm>
            <a:custGeom>
              <a:avLst/>
              <a:gdLst/>
              <a:ahLst/>
              <a:cxnLst>
                <a:cxn ang="0">
                  <a:pos x="0" y="449167"/>
                </a:cxn>
                <a:cxn ang="0">
                  <a:pos x="628618" y="0"/>
                </a:cxn>
                <a:cxn ang="0">
                  <a:pos x="1047696" y="0"/>
                </a:cxn>
              </a:cxnLst>
              <a:rect l="0" t="0" r="0" b="0"/>
              <a:pathLst>
                <a:path w="820615" h="492369">
                  <a:moveTo>
                    <a:pt x="0" y="492369"/>
                  </a:moveTo>
                  <a:lnTo>
                    <a:pt x="492369" y="0"/>
                  </a:lnTo>
                  <a:lnTo>
                    <a:pt x="820615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diamond" w="med" len="med"/>
              <a:tailEnd type="triangle" w="med" len="med"/>
            </a:ln>
          </p:spPr>
        </p:sp>
        <p:sp>
          <p:nvSpPr>
            <p:cNvPr id="43042" name="任意多边形 112"/>
            <p:cNvSpPr/>
            <p:nvPr/>
          </p:nvSpPr>
          <p:spPr>
            <a:xfrm rot="18908927" flipH="1">
              <a:off x="2331546" y="3488012"/>
              <a:ext cx="1250925" cy="444263"/>
            </a:xfrm>
            <a:custGeom>
              <a:avLst/>
              <a:gdLst/>
              <a:ahLst/>
              <a:cxnLst>
                <a:cxn ang="0">
                  <a:pos x="0" y="449166"/>
                </a:cxn>
                <a:cxn ang="0">
                  <a:pos x="520991" y="0"/>
                </a:cxn>
                <a:cxn ang="0">
                  <a:pos x="868318" y="0"/>
                </a:cxn>
              </a:cxnLst>
              <a:rect l="0" t="0" r="0" b="0"/>
              <a:pathLst>
                <a:path w="820615" h="492369">
                  <a:moveTo>
                    <a:pt x="0" y="492369"/>
                  </a:moveTo>
                  <a:lnTo>
                    <a:pt x="492369" y="0"/>
                  </a:lnTo>
                  <a:lnTo>
                    <a:pt x="820615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diamond" w="med" len="med"/>
              <a:tailEnd type="triangle" w="med" len="med"/>
            </a:ln>
          </p:spPr>
        </p:sp>
        <p:sp>
          <p:nvSpPr>
            <p:cNvPr id="43043" name="任意多边形 113"/>
            <p:cNvSpPr/>
            <p:nvPr/>
          </p:nvSpPr>
          <p:spPr>
            <a:xfrm rot="13600989" flipH="1" flipV="1">
              <a:off x="5605701" y="3787840"/>
              <a:ext cx="2371217" cy="563532"/>
            </a:xfrm>
            <a:custGeom>
              <a:avLst/>
              <a:gdLst/>
              <a:ahLst/>
              <a:cxnLst>
                <a:cxn ang="0">
                  <a:pos x="0" y="563441"/>
                </a:cxn>
                <a:cxn ang="0">
                  <a:pos x="1422962" y="0"/>
                </a:cxn>
                <a:cxn ang="0">
                  <a:pos x="2371603" y="0"/>
                </a:cxn>
              </a:cxnLst>
              <a:rect l="0" t="0" r="0" b="0"/>
              <a:pathLst>
                <a:path w="820615" h="492369">
                  <a:moveTo>
                    <a:pt x="0" y="492369"/>
                  </a:moveTo>
                  <a:lnTo>
                    <a:pt x="492369" y="0"/>
                  </a:lnTo>
                  <a:lnTo>
                    <a:pt x="820615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diamond" w="med" len="med"/>
              <a:tailEnd type="triangle" w="med" len="med"/>
            </a:ln>
          </p:spPr>
        </p:sp>
        <p:sp>
          <p:nvSpPr>
            <p:cNvPr id="43045" name="Прямоугольник 26"/>
            <p:cNvSpPr/>
            <p:nvPr/>
          </p:nvSpPr>
          <p:spPr>
            <a:xfrm>
              <a:off x="7093864" y="4739522"/>
              <a:ext cx="2181896" cy="9539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ПРАКТИЧЕСКОЕ</a:t>
              </a:r>
              <a:endParaRPr lang="en-US" altLang="ru-RU" sz="1400" b="1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ПОСОБИЕ</a:t>
              </a:r>
              <a:endParaRPr lang="en-US" altLang="ru-RU" sz="1400" b="1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«ЗАНИМАТЕЛЬНАЯ</a:t>
              </a:r>
              <a:endParaRPr lang="en-US" altLang="ru-RU" sz="1400" b="1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Clr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ХИМИЯ И ФИЗИКА» </a:t>
              </a:r>
              <a:endPara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Times New Roman" pitchFamily="18" charset="0"/>
                <a:cs typeface="Arial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FCB15EC-6B6D-40D4-AAF6-162CF5270472}"/>
              </a:ext>
            </a:extLst>
          </p:cNvPr>
          <p:cNvSpPr txBox="1"/>
          <p:nvPr/>
        </p:nvSpPr>
        <p:spPr>
          <a:xfrm>
            <a:off x="290847" y="6342603"/>
            <a:ext cx="748272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http://rechetsvetik.ucoz.org/index/innovacionnaja_dejatelnost/0-38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4B427073-4CB0-4882-B981-5210909C2336}"/>
              </a:ext>
            </a:extLst>
          </p:cNvPr>
          <p:cNvSpPr/>
          <p:nvPr/>
        </p:nvSpPr>
        <p:spPr>
          <a:xfrm>
            <a:off x="3771468" y="2917581"/>
            <a:ext cx="1085892" cy="46192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4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9252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Bookman Old Style" pitchFamily="18" charset="0"/>
                <a:ea typeface="Arial" pitchFamily="34" charset="0"/>
                <a:cs typeface="Arial"/>
              </a:rPr>
              <a:t>МАДОУ № 34</a:t>
            </a:r>
          </a:p>
        </p:txBody>
      </p:sp>
      <p:pic>
        <p:nvPicPr>
          <p:cNvPr id="47107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4378"/>
            <a:ext cx="684212" cy="68374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7108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7109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550862"/>
            <a:ext cx="9339262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en-US" altLang="ru-RU" sz="2400" b="1" dirty="0">
                <a:solidFill>
                  <a:srgbClr val="FFFFFF"/>
                </a:solidFill>
                <a:latin typeface="Bookman Old Style" pitchFamily="18" charset="0"/>
              </a:rPr>
              <a:t>I</a:t>
            </a:r>
            <a:r>
              <a:rPr lang="en-US" altLang="ru-RU" sz="2400" b="1" dirty="0">
                <a:latin typeface="Bookman Old Style" pitchFamily="18" charset="0"/>
              </a:rPr>
              <a:t>II </a:t>
            </a:r>
            <a:r>
              <a:rPr lang="ru-RU" altLang="ru-RU" sz="2400" b="1" dirty="0">
                <a:latin typeface="Bookman Old Style" pitchFamily="18" charset="0"/>
              </a:rPr>
              <a:t>ЭТАП АПРОБАЦИЯ И ДИССЕМИНАЦИЯ </a:t>
            </a:r>
            <a:br>
              <a:rPr lang="ru-RU" altLang="ru-RU" sz="2400" b="1" dirty="0">
                <a:latin typeface="Bookman Old Style" pitchFamily="18" charset="0"/>
              </a:rPr>
            </a:br>
            <a:r>
              <a:rPr lang="ru-RU" altLang="ru-RU" sz="2400" b="1" dirty="0">
                <a:latin typeface="Bookman Old Style" pitchFamily="18" charset="0"/>
              </a:rPr>
              <a:t>РЕЗУЛЬТАТОВ ДЕЯТЕЛЬНОСТИ КИП</a:t>
            </a:r>
            <a:endParaRPr lang="en-US" altLang="ru-RU" sz="4400" b="1" dirty="0"/>
          </a:p>
        </p:txBody>
      </p:sp>
      <p:pic>
        <p:nvPicPr>
          <p:cNvPr id="4711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22225" y="1220788"/>
            <a:ext cx="9163050" cy="56689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7111" name="Picture 2" descr="C:\Users\евро\Desktop\2019-11-04_19-47-33.png"/>
          <p:cNvPicPr/>
          <p:nvPr/>
        </p:nvPicPr>
        <p:blipFill>
          <a:blip r:embed="rId4"/>
          <a:srcRect l="1961" r="11569"/>
          <a:stretch>
            <a:fillRect/>
          </a:stretch>
        </p:blipFill>
        <p:spPr>
          <a:xfrm>
            <a:off x="-37306" y="1211087"/>
            <a:ext cx="9218612" cy="5734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7112" name="Рисунок 1"/>
          <p:cNvPicPr/>
          <p:nvPr/>
        </p:nvPicPr>
        <p:blipFill>
          <a:blip r:embed="rId5"/>
          <a:stretch>
            <a:fillRect/>
          </a:stretch>
        </p:blipFill>
        <p:spPr>
          <a:xfrm>
            <a:off x="4919662" y="1184165"/>
            <a:ext cx="1928812" cy="3429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EDFAB1-E8F4-45C3-8105-19220CEE03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11538"/>
          <a:stretch/>
        </p:blipFill>
        <p:spPr>
          <a:xfrm>
            <a:off x="-9795" y="1154669"/>
            <a:ext cx="1750924" cy="26026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45F2AC-BF9E-4DCA-9437-B06474A4EF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7273778" y="1184165"/>
            <a:ext cx="1853073" cy="31691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A5ABD8-E76E-4F8B-A95C-D4C43C5F3C0F}"/>
              </a:ext>
            </a:extLst>
          </p:cNvPr>
          <p:cNvSpPr txBox="1"/>
          <p:nvPr/>
        </p:nvSpPr>
        <p:spPr>
          <a:xfrm>
            <a:off x="1989008" y="1420254"/>
            <a:ext cx="2682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itchFamily="34" charset="0"/>
              </a:rPr>
              <a:t>4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itchFamily="34" charset="0"/>
              </a:rPr>
              <a:t>8 сетевых партнеров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6" presetClass="entr" presetSubtype="16" fill="hold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base">
                                        <p:cTn id="8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Bookman Old Style" pitchFamily="18" charset="0"/>
                <a:ea typeface="Arial" pitchFamily="34" charset="0"/>
                <a:cs typeface="Arial"/>
              </a:rPr>
              <a:t>МАДОУ № 34</a:t>
            </a:r>
          </a:p>
        </p:txBody>
      </p:sp>
      <p:pic>
        <p:nvPicPr>
          <p:cNvPr id="47107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4378"/>
            <a:ext cx="684212" cy="68374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7108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7109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550862"/>
            <a:ext cx="9339262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en-US" altLang="ru-RU" sz="2400" b="1" dirty="0">
                <a:latin typeface="Bookman Old Style" pitchFamily="18" charset="0"/>
              </a:rPr>
              <a:t>III </a:t>
            </a:r>
            <a:r>
              <a:rPr lang="ru-RU" altLang="ru-RU" sz="2400" b="1" dirty="0">
                <a:latin typeface="Bookman Old Style" pitchFamily="18" charset="0"/>
              </a:rPr>
              <a:t>ЭТАП АПРОБАЦИЯ И ДИССЕМИНАЦИЯ </a:t>
            </a:r>
            <a:br>
              <a:rPr lang="ru-RU" altLang="ru-RU" sz="2400" b="1" dirty="0">
                <a:latin typeface="Bookman Old Style" pitchFamily="18" charset="0"/>
              </a:rPr>
            </a:br>
            <a:r>
              <a:rPr lang="ru-RU" altLang="ru-RU" sz="2400" b="1" dirty="0">
                <a:latin typeface="Bookman Old Style" pitchFamily="18" charset="0"/>
              </a:rPr>
              <a:t>РЕЗУЛЬТАТОВ ДЕЯТЕЛЬНОСТИ КИП</a:t>
            </a:r>
            <a:endParaRPr lang="en-US" altLang="ru-RU" sz="4400" b="1" dirty="0"/>
          </a:p>
        </p:txBody>
      </p:sp>
      <p:pic>
        <p:nvPicPr>
          <p:cNvPr id="4711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22225" y="1220788"/>
            <a:ext cx="9163050" cy="56689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925B94-8C23-40BB-8F9B-EF2FB743C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9" y="2190388"/>
            <a:ext cx="9144000" cy="46767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C735CE-6718-4274-8F00-7590FEA8C1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6" t="4071" r="1446" b="25954"/>
          <a:stretch/>
        </p:blipFill>
        <p:spPr>
          <a:xfrm>
            <a:off x="-6259" y="1234604"/>
            <a:ext cx="1684925" cy="255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E2BE3C-2A6E-4EC4-A091-3316C7E819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63" y="1194727"/>
            <a:ext cx="2428177" cy="3313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93B242-0974-467F-8C8D-6B0F9BCF079E}"/>
              </a:ext>
            </a:extLst>
          </p:cNvPr>
          <p:cNvSpPr txBox="1"/>
          <p:nvPr/>
        </p:nvSpPr>
        <p:spPr>
          <a:xfrm>
            <a:off x="2982178" y="1473524"/>
            <a:ext cx="4028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rgbClr val="1D528D"/>
                </a:solidFill>
              </a:rPr>
              <a:t>5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itchFamily="34" charset="0"/>
              </a:rPr>
              <a:t>4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itchFamily="34" charset="0"/>
              </a:rPr>
              <a:t>города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1D528D"/>
                </a:solidFill>
              </a:rPr>
              <a:t>9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pitchFamily="34" charset="0"/>
              </a:rPr>
              <a:t>7 технопарков образовательных учреждений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19CC41-31AE-4FAB-BCC0-BA2BF6D1D1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2"/>
          <a:stretch/>
        </p:blipFill>
        <p:spPr>
          <a:xfrm>
            <a:off x="1734416" y="1234604"/>
            <a:ext cx="1667213" cy="262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B7BE22-0D27-461A-8CB8-BD05A241E4FB}"/>
              </a:ext>
            </a:extLst>
          </p:cNvPr>
          <p:cNvSpPr txBox="1"/>
          <p:nvPr/>
        </p:nvSpPr>
        <p:spPr>
          <a:xfrm>
            <a:off x="1900343" y="3894410"/>
            <a:ext cx="3147015" cy="1817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800" kern="1200" cap="all" spc="300" dirty="0">
                <a:solidFill>
                  <a:prstClr val="white"/>
                </a:solidFill>
                <a:latin typeface="Bebas Neue Bold"/>
                <a:ea typeface="+mn-ea"/>
                <a:cs typeface="+mn-cs"/>
              </a:rPr>
              <a:t>+15</a:t>
            </a:r>
            <a:r>
              <a:rPr lang="en-US" sz="8800" kern="1200" cap="all" spc="300" dirty="0">
                <a:solidFill>
                  <a:prstClr val="white"/>
                </a:solidFill>
                <a:latin typeface="Bebas Neue Bold"/>
                <a:ea typeface="+mn-ea"/>
                <a:cs typeface="+mn-cs"/>
              </a:rPr>
              <a:t>%</a:t>
            </a:r>
            <a:endParaRPr lang="ru-RU" sz="13800" kern="1200" cap="all" spc="300" dirty="0">
              <a:solidFill>
                <a:prstClr val="white"/>
              </a:solidFill>
              <a:latin typeface="Bebas Neue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864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Bookman Old Style" pitchFamily="18" charset="0"/>
                <a:ea typeface="Arial" pitchFamily="34" charset="0"/>
                <a:cs typeface="Arial"/>
              </a:rPr>
              <a:t>М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Bookman Old Style" pitchFamily="18" charset="0"/>
                <a:ea typeface="Arial" pitchFamily="34" charset="0"/>
                <a:cs typeface="Arial"/>
              </a:rPr>
              <a:t>A</a:t>
            </a:r>
            <a:r>
              <a:rPr kumimoji="0" lang="ru-RU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Bookman Old Style" pitchFamily="18" charset="0"/>
                <a:ea typeface="Arial" pitchFamily="34" charset="0"/>
                <a:cs typeface="Arial"/>
              </a:rPr>
              <a:t>ДОУ № 34</a:t>
            </a:r>
          </a:p>
        </p:txBody>
      </p:sp>
      <p:pic>
        <p:nvPicPr>
          <p:cNvPr id="47107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4378"/>
            <a:ext cx="684212" cy="68374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7108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7109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550862"/>
            <a:ext cx="9339262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en-US" altLang="ru-RU" sz="2400" b="1" dirty="0">
                <a:latin typeface="Bookman Old Style" pitchFamily="18" charset="0"/>
              </a:rPr>
              <a:t>III </a:t>
            </a:r>
            <a:r>
              <a:rPr lang="ru-RU" altLang="ru-RU" sz="2400" b="1" dirty="0">
                <a:latin typeface="Bookman Old Style" pitchFamily="18" charset="0"/>
              </a:rPr>
              <a:t>ЭТАП АПРОБАЦИЯ И ДИССЕМИНАЦИЯ </a:t>
            </a:r>
            <a:br>
              <a:rPr lang="ru-RU" altLang="ru-RU" sz="2400" b="1" dirty="0">
                <a:latin typeface="Bookman Old Style" pitchFamily="18" charset="0"/>
              </a:rPr>
            </a:br>
            <a:r>
              <a:rPr lang="ru-RU" altLang="ru-RU" sz="2400" b="1" dirty="0">
                <a:latin typeface="Bookman Old Style" pitchFamily="18" charset="0"/>
              </a:rPr>
              <a:t>РЕЗУЛЬТАТОВ ДЕЯТЕЛЬНОСТИ КИП</a:t>
            </a:r>
            <a:endParaRPr lang="en-US" altLang="ru-RU" sz="4400" b="1" dirty="0"/>
          </a:p>
        </p:txBody>
      </p:sp>
      <p:pic>
        <p:nvPicPr>
          <p:cNvPr id="4711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22225" y="1220788"/>
            <a:ext cx="9163050" cy="56689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925B94-8C23-40BB-8F9B-EF2FB743C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9" y="2190388"/>
            <a:ext cx="9144000" cy="46767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1EC9FC-5D3D-4BA8-94A6-B9C34BC3B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9" y="1114424"/>
            <a:ext cx="2961302" cy="397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трелка: изогнутая вниз 2">
            <a:extLst>
              <a:ext uri="{FF2B5EF4-FFF2-40B4-BE49-F238E27FC236}">
                <a16:creationId xmlns:a16="http://schemas.microsoft.com/office/drawing/2014/main" id="{2784EE99-DCE8-4F51-8EF8-48A913A1CC5A}"/>
              </a:ext>
            </a:extLst>
          </p:cNvPr>
          <p:cNvSpPr/>
          <p:nvPr/>
        </p:nvSpPr>
        <p:spPr>
          <a:xfrm>
            <a:off x="2471323" y="1256591"/>
            <a:ext cx="4248472" cy="11162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4" name="组合 35">
            <a:extLst>
              <a:ext uri="{FF2B5EF4-FFF2-40B4-BE49-F238E27FC236}">
                <a16:creationId xmlns:a16="http://schemas.microsoft.com/office/drawing/2014/main" id="{4300EC57-EF99-4BD9-90EE-B0D9FBB9BFA3}"/>
              </a:ext>
            </a:extLst>
          </p:cNvPr>
          <p:cNvGrpSpPr/>
          <p:nvPr/>
        </p:nvGrpSpPr>
        <p:grpSpPr>
          <a:xfrm>
            <a:off x="3422825" y="2372865"/>
            <a:ext cx="5718000" cy="4480631"/>
            <a:chOff x="1691680" y="486817"/>
            <a:chExt cx="5814009" cy="63737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2">
              <a:extLst>
                <a:ext uri="{FF2B5EF4-FFF2-40B4-BE49-F238E27FC236}">
                  <a16:creationId xmlns:a16="http://schemas.microsoft.com/office/drawing/2014/main" id="{F16DF4DE-EC97-45B1-8AF3-C5842A495AEA}"/>
                </a:ext>
              </a:extLst>
            </p:cNvPr>
            <p:cNvSpPr/>
            <p:nvPr/>
          </p:nvSpPr>
          <p:spPr>
            <a:xfrm>
              <a:off x="3420514" y="1094904"/>
              <a:ext cx="1017626" cy="4456309"/>
            </a:xfrm>
            <a:custGeom>
              <a:avLst/>
              <a:gdLst/>
              <a:ahLst/>
              <a:cxnLst/>
              <a:rect l="l" t="t" r="r" b="b"/>
              <a:pathLst>
                <a:path w="2592287" h="4957492">
                  <a:moveTo>
                    <a:pt x="408646" y="0"/>
                  </a:moveTo>
                  <a:cubicBezTo>
                    <a:pt x="287486" y="172164"/>
                    <a:pt x="216737" y="382135"/>
                    <a:pt x="216737" y="608629"/>
                  </a:cubicBezTo>
                  <a:lnTo>
                    <a:pt x="216737" y="3664577"/>
                  </a:lnTo>
                  <a:cubicBezTo>
                    <a:pt x="216737" y="4252381"/>
                    <a:pt x="693247" y="4728891"/>
                    <a:pt x="1281051" y="4728891"/>
                  </a:cubicBezTo>
                  <a:lnTo>
                    <a:pt x="2592287" y="4728891"/>
                  </a:lnTo>
                  <a:lnTo>
                    <a:pt x="2592287" y="4954005"/>
                  </a:lnTo>
                  <a:cubicBezTo>
                    <a:pt x="2573747" y="4957000"/>
                    <a:pt x="2554974" y="4957492"/>
                    <a:pt x="2536086" y="4957492"/>
                  </a:cubicBezTo>
                  <a:lnTo>
                    <a:pt x="1064314" y="4957492"/>
                  </a:lnTo>
                  <a:cubicBezTo>
                    <a:pt x="476510" y="4957492"/>
                    <a:pt x="0" y="4480982"/>
                    <a:pt x="0" y="3893178"/>
                  </a:cubicBezTo>
                  <a:lnTo>
                    <a:pt x="0" y="837230"/>
                  </a:lnTo>
                  <a:cubicBezTo>
                    <a:pt x="0" y="497021"/>
                    <a:pt x="159624" y="194094"/>
                    <a:pt x="408646" y="0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16" name="圆角矩形 2">
              <a:extLst>
                <a:ext uri="{FF2B5EF4-FFF2-40B4-BE49-F238E27FC236}">
                  <a16:creationId xmlns:a16="http://schemas.microsoft.com/office/drawing/2014/main" id="{0409A93F-DFB1-4A5A-B179-5306408E3A95}"/>
                </a:ext>
              </a:extLst>
            </p:cNvPr>
            <p:cNvSpPr/>
            <p:nvPr/>
          </p:nvSpPr>
          <p:spPr>
            <a:xfrm flipH="1" flipV="1">
              <a:off x="3132169" y="4410090"/>
              <a:ext cx="1363620" cy="2436097"/>
            </a:xfrm>
            <a:custGeom>
              <a:avLst/>
              <a:gdLst/>
              <a:ahLst/>
              <a:cxnLst/>
              <a:rect l="l" t="t" r="r" b="b"/>
              <a:pathLst>
                <a:path w="1254380" h="2240941">
                  <a:moveTo>
                    <a:pt x="1227185" y="2240941"/>
                  </a:moveTo>
                  <a:lnTo>
                    <a:pt x="515010" y="2240941"/>
                  </a:lnTo>
                  <a:cubicBezTo>
                    <a:pt x="230578" y="2240941"/>
                    <a:pt x="0" y="1969934"/>
                    <a:pt x="0" y="1635629"/>
                  </a:cubicBezTo>
                  <a:lnTo>
                    <a:pt x="0" y="0"/>
                  </a:lnTo>
                  <a:lnTo>
                    <a:pt x="104877" y="0"/>
                  </a:lnTo>
                  <a:lnTo>
                    <a:pt x="104877" y="1505616"/>
                  </a:lnTo>
                  <a:cubicBezTo>
                    <a:pt x="104877" y="1839920"/>
                    <a:pt x="335455" y="2110928"/>
                    <a:pt x="619887" y="2110928"/>
                  </a:cubicBezTo>
                  <a:lnTo>
                    <a:pt x="1254380" y="2110928"/>
                  </a:lnTo>
                  <a:lnTo>
                    <a:pt x="1254380" y="2238958"/>
                  </a:lnTo>
                  <a:cubicBezTo>
                    <a:pt x="1245409" y="2240661"/>
                    <a:pt x="1236325" y="2240941"/>
                    <a:pt x="1227185" y="2240941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17" name="圆角矩形 2">
              <a:extLst>
                <a:ext uri="{FF2B5EF4-FFF2-40B4-BE49-F238E27FC236}">
                  <a16:creationId xmlns:a16="http://schemas.microsoft.com/office/drawing/2014/main" id="{01E8F985-9868-4149-8118-0BA67121569C}"/>
                </a:ext>
              </a:extLst>
            </p:cNvPr>
            <p:cNvSpPr/>
            <p:nvPr/>
          </p:nvSpPr>
          <p:spPr>
            <a:xfrm flipH="1">
              <a:off x="4907813" y="702110"/>
              <a:ext cx="1017626" cy="4306740"/>
            </a:xfrm>
            <a:custGeom>
              <a:avLst/>
              <a:gdLst/>
              <a:ahLst/>
              <a:cxnLst/>
              <a:rect l="l" t="t" r="r" b="b"/>
              <a:pathLst>
                <a:path w="2592287" h="4957492">
                  <a:moveTo>
                    <a:pt x="408646" y="0"/>
                  </a:moveTo>
                  <a:cubicBezTo>
                    <a:pt x="287486" y="172164"/>
                    <a:pt x="216737" y="382135"/>
                    <a:pt x="216737" y="608629"/>
                  </a:cubicBezTo>
                  <a:lnTo>
                    <a:pt x="216737" y="3664577"/>
                  </a:lnTo>
                  <a:cubicBezTo>
                    <a:pt x="216737" y="4252381"/>
                    <a:pt x="693247" y="4728891"/>
                    <a:pt x="1281051" y="4728891"/>
                  </a:cubicBezTo>
                  <a:lnTo>
                    <a:pt x="2592287" y="4728891"/>
                  </a:lnTo>
                  <a:lnTo>
                    <a:pt x="2592287" y="4954005"/>
                  </a:lnTo>
                  <a:cubicBezTo>
                    <a:pt x="2573747" y="4957000"/>
                    <a:pt x="2554974" y="4957492"/>
                    <a:pt x="2536086" y="4957492"/>
                  </a:cubicBezTo>
                  <a:lnTo>
                    <a:pt x="1064314" y="4957492"/>
                  </a:lnTo>
                  <a:cubicBezTo>
                    <a:pt x="476510" y="4957492"/>
                    <a:pt x="0" y="4480982"/>
                    <a:pt x="0" y="3893178"/>
                  </a:cubicBezTo>
                  <a:lnTo>
                    <a:pt x="0" y="837230"/>
                  </a:lnTo>
                  <a:cubicBezTo>
                    <a:pt x="0" y="497021"/>
                    <a:pt x="159624" y="194094"/>
                    <a:pt x="408646" y="0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18" name="圆角矩形 2">
              <a:extLst>
                <a:ext uri="{FF2B5EF4-FFF2-40B4-BE49-F238E27FC236}">
                  <a16:creationId xmlns:a16="http://schemas.microsoft.com/office/drawing/2014/main" id="{166852D6-C4BD-4BF5-9C56-80FC75520F54}"/>
                </a:ext>
              </a:extLst>
            </p:cNvPr>
            <p:cNvSpPr/>
            <p:nvPr/>
          </p:nvSpPr>
          <p:spPr>
            <a:xfrm flipH="1">
              <a:off x="5371066" y="1375620"/>
              <a:ext cx="1117619" cy="3065036"/>
            </a:xfrm>
            <a:custGeom>
              <a:avLst/>
              <a:gdLst/>
              <a:ahLst/>
              <a:cxnLst/>
              <a:rect l="l" t="t" r="r" b="b"/>
              <a:pathLst>
                <a:path w="2592287" h="4957492">
                  <a:moveTo>
                    <a:pt x="408646" y="0"/>
                  </a:moveTo>
                  <a:cubicBezTo>
                    <a:pt x="287486" y="172164"/>
                    <a:pt x="216737" y="382135"/>
                    <a:pt x="216737" y="608629"/>
                  </a:cubicBezTo>
                  <a:lnTo>
                    <a:pt x="216737" y="3664577"/>
                  </a:lnTo>
                  <a:cubicBezTo>
                    <a:pt x="216737" y="4252381"/>
                    <a:pt x="693247" y="4728891"/>
                    <a:pt x="1281051" y="4728891"/>
                  </a:cubicBezTo>
                  <a:lnTo>
                    <a:pt x="2592287" y="4728891"/>
                  </a:lnTo>
                  <a:lnTo>
                    <a:pt x="2592287" y="4954005"/>
                  </a:lnTo>
                  <a:cubicBezTo>
                    <a:pt x="2573747" y="4957000"/>
                    <a:pt x="2554974" y="4957492"/>
                    <a:pt x="2536086" y="4957492"/>
                  </a:cubicBezTo>
                  <a:lnTo>
                    <a:pt x="1064314" y="4957492"/>
                  </a:lnTo>
                  <a:cubicBezTo>
                    <a:pt x="476510" y="4957492"/>
                    <a:pt x="0" y="4480982"/>
                    <a:pt x="0" y="3893178"/>
                  </a:cubicBezTo>
                  <a:lnTo>
                    <a:pt x="0" y="837230"/>
                  </a:lnTo>
                  <a:cubicBezTo>
                    <a:pt x="0" y="497021"/>
                    <a:pt x="159624" y="194094"/>
                    <a:pt x="408646" y="0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19" name="圆角矩形 2">
              <a:extLst>
                <a:ext uri="{FF2B5EF4-FFF2-40B4-BE49-F238E27FC236}">
                  <a16:creationId xmlns:a16="http://schemas.microsoft.com/office/drawing/2014/main" id="{C4497D70-4F56-4584-9898-609FAD6466AE}"/>
                </a:ext>
              </a:extLst>
            </p:cNvPr>
            <p:cNvSpPr/>
            <p:nvPr/>
          </p:nvSpPr>
          <p:spPr>
            <a:xfrm flipV="1">
              <a:off x="4850166" y="4292183"/>
              <a:ext cx="1117619" cy="2554004"/>
            </a:xfrm>
            <a:custGeom>
              <a:avLst/>
              <a:gdLst/>
              <a:ahLst/>
              <a:cxnLst/>
              <a:rect l="l" t="t" r="r" b="b"/>
              <a:pathLst>
                <a:path w="1028087" h="2349403">
                  <a:moveTo>
                    <a:pt x="422101" y="2349403"/>
                  </a:moveTo>
                  <a:lnTo>
                    <a:pt x="1005798" y="2349403"/>
                  </a:lnTo>
                  <a:cubicBezTo>
                    <a:pt x="1013289" y="2349403"/>
                    <a:pt x="1020734" y="2349123"/>
                    <a:pt x="1028087" y="2347420"/>
                  </a:cubicBezTo>
                  <a:lnTo>
                    <a:pt x="1028087" y="2219390"/>
                  </a:lnTo>
                  <a:lnTo>
                    <a:pt x="508058" y="2219390"/>
                  </a:lnTo>
                  <a:cubicBezTo>
                    <a:pt x="274938" y="2219390"/>
                    <a:pt x="85957" y="1948382"/>
                    <a:pt x="85957" y="1614078"/>
                  </a:cubicBezTo>
                  <a:lnTo>
                    <a:pt x="85957" y="0"/>
                  </a:lnTo>
                  <a:lnTo>
                    <a:pt x="494" y="0"/>
                  </a:lnTo>
                  <a:lnTo>
                    <a:pt x="0" y="6069"/>
                  </a:lnTo>
                  <a:lnTo>
                    <a:pt x="0" y="1744091"/>
                  </a:lnTo>
                  <a:cubicBezTo>
                    <a:pt x="0" y="2078396"/>
                    <a:pt x="188982" y="2349403"/>
                    <a:pt x="422101" y="2349403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20" name="矩形 41">
              <a:extLst>
                <a:ext uri="{FF2B5EF4-FFF2-40B4-BE49-F238E27FC236}">
                  <a16:creationId xmlns:a16="http://schemas.microsoft.com/office/drawing/2014/main" id="{23768DB5-2BC3-4392-AD20-DA04A860545C}"/>
                </a:ext>
              </a:extLst>
            </p:cNvPr>
            <p:cNvSpPr/>
            <p:nvPr/>
          </p:nvSpPr>
          <p:spPr>
            <a:xfrm>
              <a:off x="4602839" y="3139540"/>
              <a:ext cx="98911" cy="3721044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21" name="椭圆 42">
              <a:extLst>
                <a:ext uri="{FF2B5EF4-FFF2-40B4-BE49-F238E27FC236}">
                  <a16:creationId xmlns:a16="http://schemas.microsoft.com/office/drawing/2014/main" id="{5FBD2807-067F-45AD-8644-D47FBCDF1846}"/>
                </a:ext>
              </a:extLst>
            </p:cNvPr>
            <p:cNvSpPr/>
            <p:nvPr/>
          </p:nvSpPr>
          <p:spPr>
            <a:xfrm>
              <a:off x="3563888" y="2248457"/>
              <a:ext cx="2184532" cy="143318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22" name="椭圆 43">
              <a:extLst>
                <a:ext uri="{FF2B5EF4-FFF2-40B4-BE49-F238E27FC236}">
                  <a16:creationId xmlns:a16="http://schemas.microsoft.com/office/drawing/2014/main" id="{756EB030-9AEB-4574-B34D-3C100A77502A}"/>
                </a:ext>
              </a:extLst>
            </p:cNvPr>
            <p:cNvSpPr/>
            <p:nvPr/>
          </p:nvSpPr>
          <p:spPr>
            <a:xfrm>
              <a:off x="5925439" y="3387322"/>
              <a:ext cx="1558955" cy="1022767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23" name="椭圆 44">
              <a:extLst>
                <a:ext uri="{FF2B5EF4-FFF2-40B4-BE49-F238E27FC236}">
                  <a16:creationId xmlns:a16="http://schemas.microsoft.com/office/drawing/2014/main" id="{7CC2E4F9-6354-46B4-A7CA-324667975E1D}"/>
                </a:ext>
              </a:extLst>
            </p:cNvPr>
            <p:cNvSpPr/>
            <p:nvPr/>
          </p:nvSpPr>
          <p:spPr>
            <a:xfrm>
              <a:off x="5667487" y="1984808"/>
              <a:ext cx="1838202" cy="1205970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24" name="椭圆 45">
              <a:extLst>
                <a:ext uri="{FF2B5EF4-FFF2-40B4-BE49-F238E27FC236}">
                  <a16:creationId xmlns:a16="http://schemas.microsoft.com/office/drawing/2014/main" id="{D0180F73-8936-4FE2-B5A1-C8E4C791FE25}"/>
                </a:ext>
              </a:extLst>
            </p:cNvPr>
            <p:cNvSpPr/>
            <p:nvPr/>
          </p:nvSpPr>
          <p:spPr>
            <a:xfrm>
              <a:off x="4091498" y="486817"/>
              <a:ext cx="2371990" cy="1556166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25" name="椭圆 46">
              <a:extLst>
                <a:ext uri="{FF2B5EF4-FFF2-40B4-BE49-F238E27FC236}">
                  <a16:creationId xmlns:a16="http://schemas.microsoft.com/office/drawing/2014/main" id="{7FCF1BA0-4B29-4511-952D-1C99DA5184D2}"/>
                </a:ext>
              </a:extLst>
            </p:cNvPr>
            <p:cNvSpPr/>
            <p:nvPr/>
          </p:nvSpPr>
          <p:spPr>
            <a:xfrm>
              <a:off x="1780817" y="3577471"/>
              <a:ext cx="1558955" cy="1022767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26" name="椭圆 47">
              <a:extLst>
                <a:ext uri="{FF2B5EF4-FFF2-40B4-BE49-F238E27FC236}">
                  <a16:creationId xmlns:a16="http://schemas.microsoft.com/office/drawing/2014/main" id="{9C72D952-D39B-4CB6-B005-5E4109F258D5}"/>
                </a:ext>
              </a:extLst>
            </p:cNvPr>
            <p:cNvSpPr/>
            <p:nvPr/>
          </p:nvSpPr>
          <p:spPr>
            <a:xfrm>
              <a:off x="1691680" y="2174957"/>
              <a:ext cx="1838202" cy="1205970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27" name="椭圆 48">
              <a:extLst>
                <a:ext uri="{FF2B5EF4-FFF2-40B4-BE49-F238E27FC236}">
                  <a16:creationId xmlns:a16="http://schemas.microsoft.com/office/drawing/2014/main" id="{B0872E13-B495-4ADD-9C78-6CDFCFEA13BC}"/>
                </a:ext>
              </a:extLst>
            </p:cNvPr>
            <p:cNvSpPr/>
            <p:nvPr/>
          </p:nvSpPr>
          <p:spPr>
            <a:xfrm>
              <a:off x="2255024" y="944959"/>
              <a:ext cx="1558955" cy="1022767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7CD3899-33BE-45F6-8EB2-D2F41AD2A626}"/>
              </a:ext>
            </a:extLst>
          </p:cNvPr>
          <p:cNvGrpSpPr/>
          <p:nvPr/>
        </p:nvGrpSpPr>
        <p:grpSpPr>
          <a:xfrm>
            <a:off x="5106896" y="3800711"/>
            <a:ext cx="2305678" cy="1024163"/>
            <a:chOff x="3255235" y="3602245"/>
            <a:chExt cx="2842452" cy="1347484"/>
          </a:xfrm>
        </p:grpSpPr>
        <p:sp>
          <p:nvSpPr>
            <p:cNvPr id="31" name="椭圆 50">
              <a:extLst>
                <a:ext uri="{FF2B5EF4-FFF2-40B4-BE49-F238E27FC236}">
                  <a16:creationId xmlns:a16="http://schemas.microsoft.com/office/drawing/2014/main" id="{8723EB85-4011-414A-ABD9-C98CA23003F9}"/>
                </a:ext>
              </a:extLst>
            </p:cNvPr>
            <p:cNvSpPr/>
            <p:nvPr/>
          </p:nvSpPr>
          <p:spPr>
            <a:xfrm>
              <a:off x="3397715" y="3632852"/>
              <a:ext cx="2675128" cy="1316282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71000">
                  <a:sysClr val="window" lastClr="FFFFFF">
                    <a:lumMod val="95000"/>
                  </a:sysClr>
                </a:gs>
                <a:gs pos="1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lin ang="7200000" scaled="0"/>
              <a:tileRect/>
            </a:gra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D472EB-00C7-4F75-9A99-5B4583C5DA70}"/>
                </a:ext>
              </a:extLst>
            </p:cNvPr>
            <p:cNvSpPr txBox="1"/>
            <p:nvPr/>
          </p:nvSpPr>
          <p:spPr>
            <a:xfrm flipH="1">
              <a:off x="4123481" y="3602245"/>
              <a:ext cx="113092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01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E5CB7F7-4159-4321-83EE-985C1D47CDC8}"/>
                </a:ext>
              </a:extLst>
            </p:cNvPr>
            <p:cNvSpPr txBox="1"/>
            <p:nvPr/>
          </p:nvSpPr>
          <p:spPr>
            <a:xfrm>
              <a:off x="3255235" y="3977874"/>
              <a:ext cx="2842452" cy="971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Методический центр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учебно-развивающего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оборудования «Спектра»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г. Калининград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AD1F7B0-5126-46EC-8C77-35C98B5C2E55}"/>
              </a:ext>
            </a:extLst>
          </p:cNvPr>
          <p:cNvGrpSpPr/>
          <p:nvPr/>
        </p:nvGrpSpPr>
        <p:grpSpPr>
          <a:xfrm>
            <a:off x="7208604" y="2403856"/>
            <a:ext cx="2011630" cy="1142226"/>
            <a:chOff x="3255235" y="3680932"/>
            <a:chExt cx="2842452" cy="1316282"/>
          </a:xfrm>
        </p:grpSpPr>
        <p:sp>
          <p:nvSpPr>
            <p:cNvPr id="35" name="椭圆 50">
              <a:extLst>
                <a:ext uri="{FF2B5EF4-FFF2-40B4-BE49-F238E27FC236}">
                  <a16:creationId xmlns:a16="http://schemas.microsoft.com/office/drawing/2014/main" id="{7E8EEC09-EE09-438F-9BE4-6D0F74A01FE0}"/>
                </a:ext>
              </a:extLst>
            </p:cNvPr>
            <p:cNvSpPr/>
            <p:nvPr/>
          </p:nvSpPr>
          <p:spPr>
            <a:xfrm>
              <a:off x="3338897" y="3680932"/>
              <a:ext cx="2675128" cy="1316282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71000">
                  <a:sysClr val="window" lastClr="FFFFFF">
                    <a:lumMod val="95000"/>
                  </a:sysClr>
                </a:gs>
                <a:gs pos="1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lin ang="7200000" scaled="0"/>
              <a:tileRect/>
            </a:gra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A22451B-9EA3-4EB1-96CD-138400B849F8}"/>
                </a:ext>
              </a:extLst>
            </p:cNvPr>
            <p:cNvSpPr txBox="1"/>
            <p:nvPr/>
          </p:nvSpPr>
          <p:spPr>
            <a:xfrm flipH="1">
              <a:off x="4039008" y="3840639"/>
              <a:ext cx="113092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</a:t>
              </a:r>
              <a:r>
                <a:rPr kumimoji="0" lang="ru-RU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2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22C870-AB4F-46C8-B3F7-D5859C416B32}"/>
                </a:ext>
              </a:extLst>
            </p:cNvPr>
            <p:cNvSpPr txBox="1"/>
            <p:nvPr/>
          </p:nvSpPr>
          <p:spPr>
            <a:xfrm>
              <a:off x="3255235" y="4143471"/>
              <a:ext cx="2842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МБДОУ № 90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г. Ижевск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438DECD-0EFE-410A-A072-299FFBF7B2F4}"/>
              </a:ext>
            </a:extLst>
          </p:cNvPr>
          <p:cNvGrpSpPr/>
          <p:nvPr/>
        </p:nvGrpSpPr>
        <p:grpSpPr>
          <a:xfrm>
            <a:off x="7248678" y="3820694"/>
            <a:ext cx="1918881" cy="1199825"/>
            <a:chOff x="3255235" y="3680932"/>
            <a:chExt cx="2842452" cy="1316282"/>
          </a:xfrm>
        </p:grpSpPr>
        <p:sp>
          <p:nvSpPr>
            <p:cNvPr id="39" name="椭圆 50">
              <a:extLst>
                <a:ext uri="{FF2B5EF4-FFF2-40B4-BE49-F238E27FC236}">
                  <a16:creationId xmlns:a16="http://schemas.microsoft.com/office/drawing/2014/main" id="{EBA72529-8C17-4AF7-B000-DFDEF87FA65C}"/>
                </a:ext>
              </a:extLst>
            </p:cNvPr>
            <p:cNvSpPr/>
            <p:nvPr/>
          </p:nvSpPr>
          <p:spPr>
            <a:xfrm>
              <a:off x="3338897" y="3680932"/>
              <a:ext cx="2675128" cy="1316282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71000">
                  <a:sysClr val="window" lastClr="FFFFFF">
                    <a:lumMod val="95000"/>
                  </a:sysClr>
                </a:gs>
                <a:gs pos="1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lin ang="7200000" scaled="0"/>
              <a:tileRect/>
            </a:gra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050BDE1-3AC1-4CBF-B5BD-66E7D4F51B65}"/>
                </a:ext>
              </a:extLst>
            </p:cNvPr>
            <p:cNvSpPr txBox="1"/>
            <p:nvPr/>
          </p:nvSpPr>
          <p:spPr>
            <a:xfrm flipH="1">
              <a:off x="4039008" y="3840639"/>
              <a:ext cx="1130922" cy="425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</a:t>
              </a:r>
              <a:r>
                <a:rPr kumimoji="0" lang="ru-RU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3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55BEF99-A4BB-4B31-BCB3-F13D8F562E38}"/>
                </a:ext>
              </a:extLst>
            </p:cNvPr>
            <p:cNvSpPr txBox="1"/>
            <p:nvPr/>
          </p:nvSpPr>
          <p:spPr>
            <a:xfrm>
              <a:off x="3255235" y="4143471"/>
              <a:ext cx="2842452" cy="70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МБДОУ № 23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с. Шурскол Ярославская обл. 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8D86566-5E71-4176-9649-8C3ABD9C8A15}"/>
              </a:ext>
            </a:extLst>
          </p:cNvPr>
          <p:cNvGrpSpPr/>
          <p:nvPr/>
        </p:nvGrpSpPr>
        <p:grpSpPr>
          <a:xfrm>
            <a:off x="6839567" y="5054968"/>
            <a:ext cx="1918881" cy="1199825"/>
            <a:chOff x="3255235" y="3680932"/>
            <a:chExt cx="2842452" cy="1316282"/>
          </a:xfrm>
        </p:grpSpPr>
        <p:sp>
          <p:nvSpPr>
            <p:cNvPr id="44" name="椭圆 50">
              <a:extLst>
                <a:ext uri="{FF2B5EF4-FFF2-40B4-BE49-F238E27FC236}">
                  <a16:creationId xmlns:a16="http://schemas.microsoft.com/office/drawing/2014/main" id="{DC73F6C9-008F-410D-8B13-A528B44061A0}"/>
                </a:ext>
              </a:extLst>
            </p:cNvPr>
            <p:cNvSpPr/>
            <p:nvPr/>
          </p:nvSpPr>
          <p:spPr>
            <a:xfrm>
              <a:off x="3338897" y="3680932"/>
              <a:ext cx="2675128" cy="1316282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71000">
                  <a:sysClr val="window" lastClr="FFFFFF">
                    <a:lumMod val="95000"/>
                  </a:sysClr>
                </a:gs>
                <a:gs pos="1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lin ang="7200000" scaled="0"/>
              <a:tileRect/>
            </a:gra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632B4F-66D8-4036-A279-E28AEB88001B}"/>
                </a:ext>
              </a:extLst>
            </p:cNvPr>
            <p:cNvSpPr txBox="1"/>
            <p:nvPr/>
          </p:nvSpPr>
          <p:spPr>
            <a:xfrm flipH="1">
              <a:off x="4039008" y="3840639"/>
              <a:ext cx="1130922" cy="425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</a:t>
              </a:r>
              <a:r>
                <a:rPr kumimoji="0" lang="ru-RU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4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232C2EA-FC6D-48BE-B832-340834FF1276}"/>
                </a:ext>
              </a:extLst>
            </p:cNvPr>
            <p:cNvSpPr txBox="1"/>
            <p:nvPr/>
          </p:nvSpPr>
          <p:spPr>
            <a:xfrm>
              <a:off x="3255235" y="4143471"/>
              <a:ext cx="2842452" cy="506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МБДОУ № 402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г. Екатеринбург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12B62912-BED0-4560-9F5C-65B7B8B0459D}"/>
              </a:ext>
            </a:extLst>
          </p:cNvPr>
          <p:cNvGrpSpPr/>
          <p:nvPr/>
        </p:nvGrpSpPr>
        <p:grpSpPr>
          <a:xfrm>
            <a:off x="5033779" y="5532330"/>
            <a:ext cx="1918881" cy="1199825"/>
            <a:chOff x="3255235" y="3680932"/>
            <a:chExt cx="2842452" cy="1316282"/>
          </a:xfrm>
        </p:grpSpPr>
        <p:sp>
          <p:nvSpPr>
            <p:cNvPr id="48" name="椭圆 50">
              <a:extLst>
                <a:ext uri="{FF2B5EF4-FFF2-40B4-BE49-F238E27FC236}">
                  <a16:creationId xmlns:a16="http://schemas.microsoft.com/office/drawing/2014/main" id="{BC1500CC-9E90-4DE3-A3AF-D66BCB1866C9}"/>
                </a:ext>
              </a:extLst>
            </p:cNvPr>
            <p:cNvSpPr/>
            <p:nvPr/>
          </p:nvSpPr>
          <p:spPr>
            <a:xfrm>
              <a:off x="3338897" y="3680932"/>
              <a:ext cx="2675128" cy="1316282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71000">
                  <a:sysClr val="window" lastClr="FFFFFF">
                    <a:lumMod val="95000"/>
                  </a:sysClr>
                </a:gs>
                <a:gs pos="1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lin ang="7200000" scaled="0"/>
              <a:tileRect/>
            </a:gra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E9EE5D7-205E-47D4-B2FB-318868120521}"/>
                </a:ext>
              </a:extLst>
            </p:cNvPr>
            <p:cNvSpPr txBox="1"/>
            <p:nvPr/>
          </p:nvSpPr>
          <p:spPr>
            <a:xfrm flipH="1">
              <a:off x="4039008" y="3840639"/>
              <a:ext cx="1130922" cy="425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</a:t>
              </a:r>
              <a:r>
                <a:rPr kumimoji="0" lang="ru-RU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5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165C27C-60A2-478B-8B59-AA99C7F894D2}"/>
                </a:ext>
              </a:extLst>
            </p:cNvPr>
            <p:cNvSpPr txBox="1"/>
            <p:nvPr/>
          </p:nvSpPr>
          <p:spPr>
            <a:xfrm>
              <a:off x="3255235" y="4143471"/>
              <a:ext cx="2842452" cy="70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МБОУ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«Пролетарская СОШ»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г. Серпухов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35ACD877-2B2E-45A0-B683-3E5EB0AC376D}"/>
              </a:ext>
            </a:extLst>
          </p:cNvPr>
          <p:cNvGrpSpPr/>
          <p:nvPr/>
        </p:nvGrpSpPr>
        <p:grpSpPr>
          <a:xfrm>
            <a:off x="3333919" y="4882441"/>
            <a:ext cx="1918881" cy="1199825"/>
            <a:chOff x="3255235" y="3680932"/>
            <a:chExt cx="2842452" cy="1316282"/>
          </a:xfrm>
        </p:grpSpPr>
        <p:sp>
          <p:nvSpPr>
            <p:cNvPr id="52" name="椭圆 50">
              <a:extLst>
                <a:ext uri="{FF2B5EF4-FFF2-40B4-BE49-F238E27FC236}">
                  <a16:creationId xmlns:a16="http://schemas.microsoft.com/office/drawing/2014/main" id="{FFD3F7D2-D389-49FE-9A99-0B1D5B8F64C2}"/>
                </a:ext>
              </a:extLst>
            </p:cNvPr>
            <p:cNvSpPr/>
            <p:nvPr/>
          </p:nvSpPr>
          <p:spPr>
            <a:xfrm>
              <a:off x="3338897" y="3680932"/>
              <a:ext cx="2675128" cy="1316282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71000">
                  <a:sysClr val="window" lastClr="FFFFFF">
                    <a:lumMod val="95000"/>
                  </a:sysClr>
                </a:gs>
                <a:gs pos="1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lin ang="7200000" scaled="0"/>
              <a:tileRect/>
            </a:gra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732A7AB-1033-478A-9A50-A146F1DADE38}"/>
                </a:ext>
              </a:extLst>
            </p:cNvPr>
            <p:cNvSpPr txBox="1"/>
            <p:nvPr/>
          </p:nvSpPr>
          <p:spPr>
            <a:xfrm flipH="1">
              <a:off x="4039008" y="3840639"/>
              <a:ext cx="1130922" cy="425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</a:t>
              </a:r>
              <a:r>
                <a:rPr kumimoji="0" lang="ru-RU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6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65DCB34-4C9A-46B1-8AF4-4E2C2BC4C6C0}"/>
                </a:ext>
              </a:extLst>
            </p:cNvPr>
            <p:cNvSpPr txBox="1"/>
            <p:nvPr/>
          </p:nvSpPr>
          <p:spPr>
            <a:xfrm>
              <a:off x="3255235" y="4143471"/>
              <a:ext cx="2842452" cy="506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DDDDDD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г. Артёмовск, Свердловская обл.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4DA8651C-902E-4018-AF12-D37E71E1F652}"/>
              </a:ext>
            </a:extLst>
          </p:cNvPr>
          <p:cNvGrpSpPr/>
          <p:nvPr/>
        </p:nvGrpSpPr>
        <p:grpSpPr>
          <a:xfrm>
            <a:off x="3294393" y="3566250"/>
            <a:ext cx="1918881" cy="1199825"/>
            <a:chOff x="3255235" y="3680932"/>
            <a:chExt cx="2842452" cy="1316282"/>
          </a:xfrm>
        </p:grpSpPr>
        <p:sp>
          <p:nvSpPr>
            <p:cNvPr id="56" name="椭圆 50">
              <a:extLst>
                <a:ext uri="{FF2B5EF4-FFF2-40B4-BE49-F238E27FC236}">
                  <a16:creationId xmlns:a16="http://schemas.microsoft.com/office/drawing/2014/main" id="{4D511CEE-1240-47F6-BBBD-16D61ED9BE18}"/>
                </a:ext>
              </a:extLst>
            </p:cNvPr>
            <p:cNvSpPr/>
            <p:nvPr/>
          </p:nvSpPr>
          <p:spPr>
            <a:xfrm>
              <a:off x="3338897" y="3680932"/>
              <a:ext cx="2675128" cy="1316282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71000">
                  <a:sysClr val="window" lastClr="FFFFFF">
                    <a:lumMod val="95000"/>
                  </a:sysClr>
                </a:gs>
                <a:gs pos="1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lin ang="7200000" scaled="0"/>
              <a:tileRect/>
            </a:gra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1D8203-B07B-46F5-BD4A-CE059838583F}"/>
                </a:ext>
              </a:extLst>
            </p:cNvPr>
            <p:cNvSpPr txBox="1"/>
            <p:nvPr/>
          </p:nvSpPr>
          <p:spPr>
            <a:xfrm flipH="1">
              <a:off x="4039008" y="3840639"/>
              <a:ext cx="1130922" cy="425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</a:t>
              </a:r>
              <a:r>
                <a:rPr kumimoji="0" lang="ru-RU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7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DE3FB9F-DD87-4F05-9CFD-F7ECCB00C104}"/>
                </a:ext>
              </a:extLst>
            </p:cNvPr>
            <p:cNvSpPr txBox="1"/>
            <p:nvPr/>
          </p:nvSpPr>
          <p:spPr>
            <a:xfrm>
              <a:off x="3255235" y="4143471"/>
              <a:ext cx="2842452" cy="70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ЦСДВ Академия детства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г. Красноярск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22602BCC-C3F5-4198-B7A0-DFD44801AD55}"/>
              </a:ext>
            </a:extLst>
          </p:cNvPr>
          <p:cNvGrpSpPr/>
          <p:nvPr/>
        </p:nvGrpSpPr>
        <p:grpSpPr>
          <a:xfrm>
            <a:off x="5232599" y="2372402"/>
            <a:ext cx="1918881" cy="1199825"/>
            <a:chOff x="3255235" y="3680932"/>
            <a:chExt cx="2842452" cy="1316282"/>
          </a:xfrm>
        </p:grpSpPr>
        <p:sp>
          <p:nvSpPr>
            <p:cNvPr id="60" name="椭圆 50">
              <a:extLst>
                <a:ext uri="{FF2B5EF4-FFF2-40B4-BE49-F238E27FC236}">
                  <a16:creationId xmlns:a16="http://schemas.microsoft.com/office/drawing/2014/main" id="{E0791A2D-4F89-4E23-9F40-A6C05DA820DE}"/>
                </a:ext>
              </a:extLst>
            </p:cNvPr>
            <p:cNvSpPr/>
            <p:nvPr/>
          </p:nvSpPr>
          <p:spPr>
            <a:xfrm>
              <a:off x="3338897" y="3680932"/>
              <a:ext cx="2675128" cy="1316282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71000">
                  <a:sysClr val="window" lastClr="FFFFFF">
                    <a:lumMod val="95000"/>
                  </a:sysClr>
                </a:gs>
                <a:gs pos="1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lin ang="7200000" scaled="0"/>
              <a:tileRect/>
            </a:gra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F1ABAA7-3DE1-419D-9BD6-F5FEAF3DD245}"/>
                </a:ext>
              </a:extLst>
            </p:cNvPr>
            <p:cNvSpPr txBox="1"/>
            <p:nvPr/>
          </p:nvSpPr>
          <p:spPr>
            <a:xfrm flipH="1">
              <a:off x="4039008" y="3840639"/>
              <a:ext cx="1130922" cy="425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</a:t>
              </a:r>
              <a:r>
                <a:rPr kumimoji="0" lang="ru-RU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ea typeface="微软雅黑" pitchFamily="34" charset="-122"/>
                  <a:cs typeface="Times New Roman" pitchFamily="18" charset="0"/>
                </a:rPr>
                <a:t>9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453442B-7C7B-40D0-86F3-E8716CC00D32}"/>
                </a:ext>
              </a:extLst>
            </p:cNvPr>
            <p:cNvSpPr txBox="1"/>
            <p:nvPr/>
          </p:nvSpPr>
          <p:spPr>
            <a:xfrm>
              <a:off x="3255235" y="4143471"/>
              <a:ext cx="2842452" cy="506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МБДОУ № 78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г. Калининград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397E9230-C593-4E45-9110-39D295FF27F9}"/>
              </a:ext>
            </a:extLst>
          </p:cNvPr>
          <p:cNvGrpSpPr/>
          <p:nvPr/>
        </p:nvGrpSpPr>
        <p:grpSpPr>
          <a:xfrm>
            <a:off x="3183831" y="2288708"/>
            <a:ext cx="1918881" cy="1199825"/>
            <a:chOff x="3255235" y="3680932"/>
            <a:chExt cx="2842452" cy="1316282"/>
          </a:xfrm>
        </p:grpSpPr>
        <p:sp>
          <p:nvSpPr>
            <p:cNvPr id="66" name="椭圆 50">
              <a:extLst>
                <a:ext uri="{FF2B5EF4-FFF2-40B4-BE49-F238E27FC236}">
                  <a16:creationId xmlns:a16="http://schemas.microsoft.com/office/drawing/2014/main" id="{1D7F8290-A80F-4153-8CD5-F09796959871}"/>
                </a:ext>
              </a:extLst>
            </p:cNvPr>
            <p:cNvSpPr/>
            <p:nvPr/>
          </p:nvSpPr>
          <p:spPr>
            <a:xfrm>
              <a:off x="3338897" y="3680932"/>
              <a:ext cx="2675128" cy="1316282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71000">
                  <a:sysClr val="window" lastClr="FFFFFF">
                    <a:lumMod val="95000"/>
                  </a:sysClr>
                </a:gs>
                <a:gs pos="1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lin ang="7200000" scaled="0"/>
              <a:tileRect/>
            </a:gra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A423C3C-00ED-4B1A-8753-0326E753F861}"/>
                </a:ext>
              </a:extLst>
            </p:cNvPr>
            <p:cNvSpPr txBox="1"/>
            <p:nvPr/>
          </p:nvSpPr>
          <p:spPr>
            <a:xfrm flipH="1">
              <a:off x="4039008" y="3840639"/>
              <a:ext cx="1130922" cy="425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</a:t>
              </a:r>
              <a:r>
                <a:rPr kumimoji="0" lang="ru-RU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8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D2510CE-1F21-4794-9F97-98CA7D77752D}"/>
                </a:ext>
              </a:extLst>
            </p:cNvPr>
            <p:cNvSpPr txBox="1"/>
            <p:nvPr/>
          </p:nvSpPr>
          <p:spPr>
            <a:xfrm>
              <a:off x="3255235" y="4143471"/>
              <a:ext cx="2842452" cy="70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ДШИ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г. </a:t>
              </a:r>
              <a:r>
                <a:rPr kumimoji="0" lang="ru-RU" altLang="zh-CN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Усурийск</a:t>
              </a:r>
              <a:endParaRPr kumimoji="0" lang="ru-RU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rPr>
                <a:t>Приморский край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E45C47B-20DA-4EF1-9E58-DAC971456FF1}"/>
              </a:ext>
            </a:extLst>
          </p:cNvPr>
          <p:cNvSpPr txBox="1"/>
          <p:nvPr/>
        </p:nvSpPr>
        <p:spPr>
          <a:xfrm>
            <a:off x="1127764" y="3819407"/>
            <a:ext cx="1662635" cy="1817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800" kern="1200" cap="all" spc="300" dirty="0">
                <a:solidFill>
                  <a:prstClr val="white"/>
                </a:solidFill>
                <a:latin typeface="Bebas Neue Bold"/>
                <a:ea typeface="+mn-ea"/>
                <a:cs typeface="+mn-cs"/>
              </a:rPr>
              <a:t>+2</a:t>
            </a: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7291CB20-CC75-443B-BF49-920F87B512BB}"/>
              </a:ext>
            </a:extLst>
          </p:cNvPr>
          <p:cNvGrpSpPr/>
          <p:nvPr/>
        </p:nvGrpSpPr>
        <p:grpSpPr>
          <a:xfrm>
            <a:off x="1570548" y="5560115"/>
            <a:ext cx="1918881" cy="1199825"/>
            <a:chOff x="3255234" y="3680932"/>
            <a:chExt cx="2842452" cy="1316282"/>
          </a:xfrm>
        </p:grpSpPr>
        <p:sp>
          <p:nvSpPr>
            <p:cNvPr id="70" name="椭圆 50">
              <a:extLst>
                <a:ext uri="{FF2B5EF4-FFF2-40B4-BE49-F238E27FC236}">
                  <a16:creationId xmlns:a16="http://schemas.microsoft.com/office/drawing/2014/main" id="{A984474B-395A-4185-BE66-C6AE70928A10}"/>
                </a:ext>
              </a:extLst>
            </p:cNvPr>
            <p:cNvSpPr/>
            <p:nvPr/>
          </p:nvSpPr>
          <p:spPr>
            <a:xfrm>
              <a:off x="3338897" y="3680932"/>
              <a:ext cx="2675128" cy="1316282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/>
                </a:gs>
                <a:gs pos="71000">
                  <a:sysClr val="window" lastClr="FFFFFF">
                    <a:lumMod val="95000"/>
                  </a:sysClr>
                </a:gs>
                <a:gs pos="1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lin ang="7200000" scaled="0"/>
              <a:tileRect/>
            </a:gradFill>
            <a:ln w="25400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Arial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4152237-D112-426F-B0C0-D1C3DE08DD25}"/>
                </a:ext>
              </a:extLst>
            </p:cNvPr>
            <p:cNvSpPr txBox="1"/>
            <p:nvPr/>
          </p:nvSpPr>
          <p:spPr>
            <a:xfrm flipH="1">
              <a:off x="4039008" y="3840639"/>
              <a:ext cx="1130922" cy="425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1</a:t>
              </a:r>
              <a:r>
                <a:rPr kumimoji="0" lang="en-US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650A3F3-D81D-4BD4-9E41-78F0CC011D7E}"/>
                </a:ext>
              </a:extLst>
            </p:cNvPr>
            <p:cNvSpPr txBox="1"/>
            <p:nvPr/>
          </p:nvSpPr>
          <p:spPr>
            <a:xfrm>
              <a:off x="3255234" y="4080880"/>
              <a:ext cx="2842452" cy="70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1200" b="1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ea typeface="微软雅黑" pitchFamily="34" charset="-122"/>
                  <a:cs typeface="Arial" pitchFamily="34" charset="0"/>
                </a:rPr>
                <a:t>«Детский сад 28</a:t>
              </a:r>
            </a:p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1200" b="1" dirty="0" err="1">
                  <a:solidFill>
                    <a:sysClr val="windowText" lastClr="000000">
                      <a:lumMod val="65000"/>
                      <a:lumOff val="35000"/>
                    </a:sysClr>
                  </a:solidFill>
                  <a:ea typeface="微软雅黑" pitchFamily="34" charset="-122"/>
                  <a:cs typeface="Arial" pitchFamily="34" charset="0"/>
                </a:rPr>
                <a:t>р.п</a:t>
              </a:r>
              <a:r>
                <a:rPr lang="ru-RU" altLang="zh-CN" sz="1200" b="1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ea typeface="微软雅黑" pitchFamily="34" charset="-122"/>
                  <a:cs typeface="Arial" pitchFamily="34" charset="0"/>
                </a:rPr>
                <a:t>. Ишня» </a:t>
              </a:r>
            </a:p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1200" b="1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ea typeface="微软雅黑" pitchFamily="34" charset="-122"/>
                  <a:cs typeface="Arial" pitchFamily="34" charset="0"/>
                </a:rPr>
                <a:t>Ярославская обл.</a:t>
              </a:r>
              <a:endParaRPr kumimoji="0" lang="ru-RU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071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579438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en-US" altLang="ru-RU" sz="2400" b="1" dirty="0">
                <a:solidFill>
                  <a:srgbClr val="FFFFFF"/>
                </a:solidFill>
                <a:latin typeface="Bookman Old Style" pitchFamily="18" charset="0"/>
              </a:rPr>
              <a:t>III </a:t>
            </a:r>
            <a:r>
              <a:rPr lang="ru-RU" altLang="ru-RU" sz="2400" b="1" dirty="0">
                <a:solidFill>
                  <a:srgbClr val="FFFFFF"/>
                </a:solidFill>
                <a:latin typeface="Bookman Old Style" pitchFamily="18" charset="0"/>
              </a:rPr>
              <a:t>ЭТАП </a:t>
            </a:r>
            <a:r>
              <a:rPr lang="ru-RU" altLang="ru-RU" sz="2400" b="1" dirty="0">
                <a:latin typeface="Bookman Old Style" pitchFamily="18" charset="0"/>
              </a:rPr>
              <a:t>АПРОБАЦИЯ И ДИССЕМИНАЦИЯ </a:t>
            </a:r>
            <a:br>
              <a:rPr lang="ru-RU" altLang="ru-RU" sz="2400" b="1" dirty="0">
                <a:latin typeface="Bookman Old Style" pitchFamily="18" charset="0"/>
              </a:rPr>
            </a:br>
            <a:r>
              <a:rPr lang="ru-RU" altLang="ru-RU" sz="2400" b="1" dirty="0">
                <a:latin typeface="Bookman Old Style" pitchFamily="18" charset="0"/>
              </a:rPr>
              <a:t>РЕЗУЛЬТАТОВ ДЕЯТЕЛЬНОСТИ КИП</a:t>
            </a:r>
            <a:endParaRPr lang="en-US" altLang="ru-RU" sz="2400" b="1" dirty="0"/>
          </a:p>
        </p:txBody>
      </p:sp>
      <p:sp>
        <p:nvSpPr>
          <p:cNvPr id="49155" name="Дата 3"/>
          <p:cNvSpPr>
            <a:spLocks noGrp="1"/>
          </p:cNvSpPr>
          <p:nvPr>
            <p:ph type="dt"/>
          </p:nvPr>
        </p:nvSpPr>
        <p:spPr>
          <a:xfrm>
            <a:off x="7215188" y="214312"/>
            <a:ext cx="1643062" cy="320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 defTabSz="912812">
              <a:spcBef>
                <a:spcPct val="0"/>
              </a:spcBef>
              <a:buClrTx/>
              <a:buNone/>
              <a:defRPr/>
            </a:pPr>
            <a:r>
              <a:rPr lang="ru-RU" altLang="ru-RU" sz="1400" b="1" dirty="0">
                <a:solidFill>
                  <a:srgbClr val="1D528D"/>
                </a:solidFill>
                <a:latin typeface="Bookman Old Style" panose="02050604050505020204" pitchFamily="18" charset="0"/>
              </a:rPr>
              <a:t>М</a:t>
            </a:r>
            <a:r>
              <a:rPr lang="en-US" altLang="ru-RU" sz="1400" b="1" dirty="0">
                <a:solidFill>
                  <a:srgbClr val="1D528D"/>
                </a:solidFill>
                <a:latin typeface="Bookman Old Style" panose="02050604050505020204" pitchFamily="18" charset="0"/>
              </a:rPr>
              <a:t>A</a:t>
            </a:r>
            <a:r>
              <a:rPr lang="ru-RU" altLang="ru-RU" sz="1400" b="1" dirty="0">
                <a:solidFill>
                  <a:srgbClr val="1D528D"/>
                </a:solidFill>
                <a:latin typeface="Bookman Old Style" panose="02050604050505020204" pitchFamily="18" charset="0"/>
              </a:rPr>
              <a:t>ДОУ № 34</a:t>
            </a:r>
          </a:p>
        </p:txBody>
      </p:sp>
      <p:pic>
        <p:nvPicPr>
          <p:cNvPr id="49164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806FA9-A0CC-4A12-84D3-B93CA44C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3" y="1224070"/>
            <a:ext cx="9144000" cy="542588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34F759-D678-4F49-B7EC-4E49AF417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" y="3221609"/>
            <a:ext cx="9095802" cy="35209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431A27-0F5F-4455-8C35-725A8DBAAC36}"/>
              </a:ext>
            </a:extLst>
          </p:cNvPr>
          <p:cNvSpPr/>
          <p:nvPr/>
        </p:nvSpPr>
        <p:spPr>
          <a:xfrm>
            <a:off x="5616657" y="6315324"/>
            <a:ext cx="3241593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https://smarteka.com/people/profile/50998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579438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en-US" altLang="ru-RU" sz="2400" b="1" dirty="0">
                <a:solidFill>
                  <a:srgbClr val="FFFFFF"/>
                </a:solidFill>
                <a:latin typeface="Bookman Old Style" pitchFamily="18" charset="0"/>
              </a:rPr>
              <a:t>III </a:t>
            </a:r>
            <a:r>
              <a:rPr lang="ru-RU" altLang="ru-RU" sz="2400" b="1" dirty="0">
                <a:solidFill>
                  <a:srgbClr val="FFFFFF"/>
                </a:solidFill>
                <a:latin typeface="Bookman Old Style" pitchFamily="18" charset="0"/>
              </a:rPr>
              <a:t>ЭТАП </a:t>
            </a:r>
            <a:r>
              <a:rPr lang="ru-RU" altLang="ru-RU" sz="2400" b="1" dirty="0">
                <a:latin typeface="Bookman Old Style" pitchFamily="18" charset="0"/>
              </a:rPr>
              <a:t>АПРОБАЦИЯ И ДИССЕМИНАЦИЯ </a:t>
            </a:r>
            <a:br>
              <a:rPr lang="ru-RU" altLang="ru-RU" sz="2400" b="1" dirty="0">
                <a:latin typeface="Bookman Old Style" pitchFamily="18" charset="0"/>
              </a:rPr>
            </a:br>
            <a:r>
              <a:rPr lang="ru-RU" altLang="ru-RU" sz="2400" b="1" dirty="0">
                <a:latin typeface="Bookman Old Style" pitchFamily="18" charset="0"/>
              </a:rPr>
              <a:t>РЕЗУЛЬТАТОВ ДЕЯТЕЛЬНОСТИ КИП</a:t>
            </a:r>
            <a:endParaRPr lang="en-US" altLang="ru-RU" sz="2400" b="1" dirty="0"/>
          </a:p>
        </p:txBody>
      </p:sp>
      <p:sp>
        <p:nvSpPr>
          <p:cNvPr id="49155" name="Дата 3"/>
          <p:cNvSpPr>
            <a:spLocks noGrp="1"/>
          </p:cNvSpPr>
          <p:nvPr>
            <p:ph type="dt"/>
          </p:nvPr>
        </p:nvSpPr>
        <p:spPr>
          <a:xfrm>
            <a:off x="7215188" y="214312"/>
            <a:ext cx="1643062" cy="320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28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Bookman Old Style" panose="02050604050505020204" pitchFamily="18" charset="0"/>
                <a:cs typeface="Arial"/>
              </a:rPr>
              <a:t>М</a:t>
            </a:r>
            <a:r>
              <a:rPr kumimoji="0" lang="en-US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Bookman Old Style" panose="02050604050505020204" pitchFamily="18" charset="0"/>
                <a:cs typeface="Arial"/>
              </a:rPr>
              <a:t>A</a:t>
            </a: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Bookman Old Style" panose="02050604050505020204" pitchFamily="18" charset="0"/>
                <a:cs typeface="Arial"/>
              </a:rPr>
              <a:t>ДОУ № 34</a:t>
            </a:r>
          </a:p>
        </p:txBody>
      </p:sp>
      <p:pic>
        <p:nvPicPr>
          <p:cNvPr id="49164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B12C65-5809-419C-8E14-B471EA9A7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6" y="1193502"/>
            <a:ext cx="9119013" cy="22083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F1123F-C235-4DCF-B99A-7006CC01A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519" b="4002"/>
          <a:stretch/>
        </p:blipFill>
        <p:spPr>
          <a:xfrm>
            <a:off x="-16107" y="2996952"/>
            <a:ext cx="9144000" cy="398741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FC270-A74C-45E8-92EC-F03BC06BE4C6}"/>
              </a:ext>
            </a:extLst>
          </p:cNvPr>
          <p:cNvSpPr/>
          <p:nvPr/>
        </p:nvSpPr>
        <p:spPr>
          <a:xfrm>
            <a:off x="7532584" y="2036711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https://obr.so/grant/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F1C68E-62BB-418B-8116-34193D349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3843056"/>
            <a:ext cx="5472608" cy="308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B25D7-FC69-4F78-BDB7-EB73720817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9" r="2850" b="6720"/>
          <a:stretch/>
        </p:blipFill>
        <p:spPr>
          <a:xfrm>
            <a:off x="34925" y="1219746"/>
            <a:ext cx="9092967" cy="57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600" b="1" dirty="0">
                <a:solidFill>
                  <a:srgbClr val="1D528D"/>
                </a:solidFill>
                <a:latin typeface="Bookman Old Style" pitchFamily="18" charset="0"/>
                <a:ea typeface="Arial" pitchFamily="34" charset="0"/>
              </a:rPr>
              <a:t>МАДОУ № 34</a:t>
            </a:r>
          </a:p>
        </p:txBody>
      </p:sp>
      <p:sp>
        <p:nvSpPr>
          <p:cNvPr id="26627" name="Rectangle 2"/>
          <p:cNvSpPr/>
          <p:nvPr/>
        </p:nvSpPr>
        <p:spPr bwMode="white">
          <a:xfrm>
            <a:off x="611188" y="577850"/>
            <a:ext cx="8715375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Bookman Old Style" pitchFamily="18" charset="0"/>
                <a:ea typeface="Arial" pitchFamily="34" charset="0"/>
              </a:rPr>
              <a:t>ФОРМИРОВАНИЕ ПРЕДПОСЫЛОК ИНЖЕНЕРНОГО МЫШЛЕНИЯ </a:t>
            </a:r>
          </a:p>
          <a:p>
            <a:pPr marL="0" marR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Bookman Old Style" pitchFamily="18" charset="0"/>
                <a:ea typeface="Arial" pitchFamily="34" charset="0"/>
              </a:rPr>
              <a:t>У ДОШКОЛЬНИКОВ С ОВЗ ПОСРЕДСТВОМ ВКЛЮЧЕНИЯ В ДЕЯТЕЛЬНОСТЬ ТЕХНОПАРКА ДЕТСКОГО САДА</a:t>
            </a:r>
          </a:p>
        </p:txBody>
      </p:sp>
      <p:pic>
        <p:nvPicPr>
          <p:cNvPr id="26628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9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26633" name="Группа 13"/>
          <p:cNvGrpSpPr/>
          <p:nvPr/>
        </p:nvGrpSpPr>
        <p:grpSpPr>
          <a:xfrm>
            <a:off x="0" y="1517650"/>
            <a:ext cx="13079412" cy="5259388"/>
            <a:chOff x="1100075" y="1384623"/>
            <a:chExt cx="10454844" cy="3479847"/>
          </a:xfrm>
        </p:grpSpPr>
        <p:cxnSp>
          <p:nvCxnSpPr>
            <p:cNvPr id="26635" name="直接连接符 28"/>
            <p:cNvCxnSpPr/>
            <p:nvPr/>
          </p:nvCxnSpPr>
          <p:spPr>
            <a:xfrm>
              <a:off x="1234879" y="3472820"/>
              <a:ext cx="6636216" cy="0"/>
            </a:xfrm>
            <a:prstGeom prst="line">
              <a:avLst/>
            </a:prstGeom>
            <a:noFill/>
            <a:ln>
              <a:solidFill>
                <a:srgbClr val="E46C0A"/>
              </a:solidFill>
              <a:miter lim="800000"/>
              <a:headEnd type="oval"/>
            </a:ln>
          </p:spPr>
        </p:cxnSp>
        <p:cxnSp>
          <p:nvCxnSpPr>
            <p:cNvPr id="26636" name="直接连接符 29"/>
            <p:cNvCxnSpPr>
              <a:cxnSpLocks/>
            </p:cNvCxnSpPr>
            <p:nvPr/>
          </p:nvCxnSpPr>
          <p:spPr>
            <a:xfrm>
              <a:off x="1100075" y="4195934"/>
              <a:ext cx="6636216" cy="0"/>
            </a:xfrm>
            <a:prstGeom prst="line">
              <a:avLst/>
            </a:prstGeom>
            <a:noFill/>
            <a:ln>
              <a:solidFill>
                <a:srgbClr val="FFC000"/>
              </a:solidFill>
              <a:miter lim="800000"/>
              <a:headEnd type="oval"/>
            </a:ln>
          </p:spPr>
        </p:cxnSp>
        <p:cxnSp>
          <p:nvCxnSpPr>
            <p:cNvPr id="26637" name="直接连接符 30"/>
            <p:cNvCxnSpPr/>
            <p:nvPr/>
          </p:nvCxnSpPr>
          <p:spPr>
            <a:xfrm>
              <a:off x="1199456" y="4818942"/>
              <a:ext cx="6636216" cy="0"/>
            </a:xfrm>
            <a:prstGeom prst="line">
              <a:avLst/>
            </a:prstGeom>
            <a:noFill/>
            <a:ln>
              <a:solidFill>
                <a:srgbClr val="92D050"/>
              </a:solidFill>
              <a:miter lim="800000"/>
              <a:headEnd type="oval"/>
            </a:ln>
          </p:spPr>
        </p:cxnSp>
        <p:sp>
          <p:nvSpPr>
            <p:cNvPr id="26640" name="等腰三角形 33"/>
            <p:cNvSpPr/>
            <p:nvPr/>
          </p:nvSpPr>
          <p:spPr>
            <a:xfrm>
              <a:off x="5957599" y="1384623"/>
              <a:ext cx="5597320" cy="2091313"/>
            </a:xfrm>
            <a:prstGeom prst="triangl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1" name="等腰三角形 34"/>
            <p:cNvSpPr/>
            <p:nvPr/>
          </p:nvSpPr>
          <p:spPr>
            <a:xfrm>
              <a:off x="6458833" y="2430280"/>
              <a:ext cx="4593584" cy="1714600"/>
            </a:xfrm>
            <a:prstGeom prst="triangl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2" name="等腰三角形 35"/>
            <p:cNvSpPr/>
            <p:nvPr/>
          </p:nvSpPr>
          <p:spPr>
            <a:xfrm>
              <a:off x="6853474" y="3413612"/>
              <a:ext cx="3804300" cy="1420985"/>
            </a:xfrm>
            <a:prstGeom prst="triangle">
              <a:avLst/>
            </a:prstGeom>
            <a:solidFill>
              <a:srgbClr val="92D05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5" name="TextBox 26"/>
            <p:cNvSpPr/>
            <p:nvPr/>
          </p:nvSpPr>
          <p:spPr>
            <a:xfrm rot="19078585" flipH="1">
              <a:off x="6586109" y="2469539"/>
              <a:ext cx="1940245" cy="59807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sz="4000" b="1" dirty="0">
                  <a:solidFill>
                    <a:srgbClr val="FFFFFF"/>
                  </a:solidFill>
                  <a:latin typeface="Arial Rounded MT Bold" pitchFamily="34" charset="0"/>
                  <a:ea typeface="Microsoft YaHei" pitchFamily="34" charset="-122"/>
                </a:rPr>
                <a:t>ЗАДАЧИ</a:t>
              </a:r>
              <a:endParaRPr lang="zh-CN" altLang="en-US" sz="4000" b="1" dirty="0">
                <a:solidFill>
                  <a:srgbClr val="FFFFFF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46" name="TextBox 31"/>
            <p:cNvSpPr/>
            <p:nvPr/>
          </p:nvSpPr>
          <p:spPr>
            <a:xfrm>
              <a:off x="5598931" y="3033129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b="1" dirty="0">
                  <a:solidFill>
                    <a:srgbClr val="E46C0A"/>
                  </a:solidFill>
                  <a:latin typeface="Arial Rounded MT Bold" pitchFamily="34" charset="0"/>
                  <a:ea typeface="Microsoft YaHei" pitchFamily="34" charset="-122"/>
                </a:rPr>
                <a:t>1</a:t>
              </a:r>
              <a:endParaRPr lang="zh-CN" altLang="en-US" b="1" dirty="0">
                <a:solidFill>
                  <a:srgbClr val="E46C0A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47" name="TextBox 32"/>
            <p:cNvSpPr/>
            <p:nvPr/>
          </p:nvSpPr>
          <p:spPr>
            <a:xfrm>
              <a:off x="5609434" y="3691497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b="1">
                  <a:solidFill>
                    <a:srgbClr val="FFC000"/>
                  </a:solidFill>
                  <a:latin typeface="Arial Rounded MT Bold" pitchFamily="34" charset="0"/>
                  <a:ea typeface="Microsoft YaHei" pitchFamily="34" charset="-122"/>
                </a:rPr>
                <a:t>2</a:t>
              </a:r>
              <a:endParaRPr lang="zh-CN" altLang="en-US" b="1">
                <a:solidFill>
                  <a:srgbClr val="FFC000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48" name="TextBox 33"/>
            <p:cNvSpPr/>
            <p:nvPr/>
          </p:nvSpPr>
          <p:spPr>
            <a:xfrm>
              <a:off x="5598931" y="4367124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b="1">
                  <a:solidFill>
                    <a:srgbClr val="92D050"/>
                  </a:solidFill>
                  <a:latin typeface="Arial Rounded MT Bold" pitchFamily="34" charset="0"/>
                  <a:ea typeface="Microsoft YaHei" pitchFamily="34" charset="-122"/>
                </a:rPr>
                <a:t>3</a:t>
              </a:r>
              <a:endParaRPr lang="zh-CN" altLang="en-US" b="1">
                <a:solidFill>
                  <a:srgbClr val="92D050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51" name="TextBox 36"/>
            <p:cNvSpPr/>
            <p:nvPr/>
          </p:nvSpPr>
          <p:spPr>
            <a:xfrm>
              <a:off x="1176754" y="2670714"/>
              <a:ext cx="4660145" cy="7941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lvl="0" algn="just" eaLnBrk="1" hangingPunct="1"/>
              <a:r>
                <a:rPr lang="ru-RU" altLang="zh-CN" b="1" dirty="0">
                  <a:solidFill>
                    <a:srgbClr val="000000"/>
                  </a:solidFill>
                  <a:latin typeface="Bookman Old Style" pitchFamily="18" charset="0"/>
                  <a:ea typeface="Microsoft YaHei" pitchFamily="34" charset="-122"/>
                </a:rPr>
                <a:t>ПРОВЕСТИ ИТОГОВЫЙ МОНИТОРИНГ ФОРМИРОВАНИЯ ПРЕДПОСЫЛОК ИНЖЕНЕРНОГО МЫШЛЕНИЯ</a:t>
              </a:r>
            </a:p>
            <a:p>
              <a:pPr lvl="0" algn="just" eaLnBrk="1" hangingPunct="1"/>
              <a:r>
                <a:rPr lang="ru-RU" altLang="zh-CN" b="1" dirty="0">
                  <a:solidFill>
                    <a:srgbClr val="000000"/>
                  </a:solidFill>
                  <a:latin typeface="Bookman Old Style" pitchFamily="18" charset="0"/>
                  <a:ea typeface="Microsoft YaHei" pitchFamily="34" charset="-122"/>
                </a:rPr>
                <a:t>У ДОШКОЛЬНИКОВ С ОВЗ</a:t>
              </a:r>
              <a:endParaRPr lang="en-US" altLang="ru-RU" b="1" dirty="0">
                <a:solidFill>
                  <a:srgbClr val="000000"/>
                </a:solidFill>
                <a:latin typeface="Bookman Old Style" pitchFamily="18" charset="0"/>
                <a:ea typeface="SimSun" pitchFamily="2" charset="-122"/>
              </a:endParaRPr>
            </a:p>
          </p:txBody>
        </p:sp>
        <p:sp>
          <p:nvSpPr>
            <p:cNvPr id="26652" name="TextBox 37"/>
            <p:cNvSpPr/>
            <p:nvPr/>
          </p:nvSpPr>
          <p:spPr>
            <a:xfrm>
              <a:off x="1198197" y="3612640"/>
              <a:ext cx="4465794" cy="4276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lvl="0" algn="just" eaLnBrk="1" hangingPunct="1"/>
              <a:r>
                <a:rPr lang="ru-RU" altLang="zh-CN" b="1" dirty="0">
                  <a:solidFill>
                    <a:schemeClr val="tx2"/>
                  </a:solidFill>
                  <a:latin typeface="Bookman Old Style" pitchFamily="18" charset="0"/>
                  <a:ea typeface="Microsoft YaHei" pitchFamily="34" charset="-122"/>
                </a:rPr>
                <a:t>ПОДВЕСТИ ИТОГИ РЕАЛИЗАЦИИ ПРОЕКТА</a:t>
              </a:r>
            </a:p>
          </p:txBody>
        </p:sp>
        <p:sp>
          <p:nvSpPr>
            <p:cNvPr id="26653" name="TextBox 38"/>
            <p:cNvSpPr/>
            <p:nvPr/>
          </p:nvSpPr>
          <p:spPr>
            <a:xfrm>
              <a:off x="1208628" y="4293560"/>
              <a:ext cx="4638542" cy="4276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lvl="0" algn="just" eaLnBrk="1" hangingPunct="1"/>
              <a:r>
                <a:rPr lang="ru-RU" altLang="zh-CN" b="1" dirty="0">
                  <a:solidFill>
                    <a:schemeClr val="tx2"/>
                  </a:solidFill>
                  <a:latin typeface="Bookman Old Style" pitchFamily="18" charset="0"/>
                  <a:ea typeface="Microsoft YaHei" pitchFamily="34" charset="-122"/>
                </a:rPr>
                <a:t>ОСУЩЕСТВИТЬ ДИССЕМИНАЦИЮ</a:t>
              </a:r>
            </a:p>
            <a:p>
              <a:pPr lvl="0" algn="just" eaLnBrk="1" hangingPunct="1"/>
              <a:r>
                <a:rPr lang="ru-RU" altLang="zh-CN" b="1" dirty="0">
                  <a:solidFill>
                    <a:schemeClr val="tx2"/>
                  </a:solidFill>
                  <a:latin typeface="Bookman Old Style" pitchFamily="18" charset="0"/>
                  <a:ea typeface="Microsoft YaHei" pitchFamily="34" charset="-122"/>
                </a:rPr>
                <a:t>ОПЫТА ИННОВАЦИОННОЙ ДЕЯТЕЛЬНОСТИ</a:t>
              </a:r>
              <a:endParaRPr lang="en-US" altLang="ru-RU" b="1" dirty="0">
                <a:solidFill>
                  <a:schemeClr val="tx2"/>
                </a:solidFill>
                <a:latin typeface="Bookman Old Style" pitchFamily="18" charset="0"/>
                <a:ea typeface="SimSun" pitchFamily="2" charset="-122"/>
              </a:endParaRPr>
            </a:p>
          </p:txBody>
        </p:sp>
      </p:grpSp>
      <p:sp>
        <p:nvSpPr>
          <p:cNvPr id="26634" name="TextBox 26"/>
          <p:cNvSpPr/>
          <p:nvPr/>
        </p:nvSpPr>
        <p:spPr>
          <a:xfrm rot="19194442" flipH="1">
            <a:off x="7350705" y="5763800"/>
            <a:ext cx="2427288" cy="592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zh-CN" sz="4000" b="1" dirty="0">
                <a:solidFill>
                  <a:srgbClr val="FFFFFF"/>
                </a:solidFill>
                <a:latin typeface="Arial Rounded MT Bold" pitchFamily="34" charset="0"/>
                <a:ea typeface="Microsoft YaHei" pitchFamily="34" charset="-122"/>
              </a:rPr>
              <a:t>3 ЭТАП</a:t>
            </a:r>
            <a:endParaRPr lang="zh-CN" altLang="en-US" sz="4000" b="1" dirty="0">
              <a:solidFill>
                <a:srgbClr val="FFFFFF"/>
              </a:solidFill>
              <a:latin typeface="Arial Rounded MT Bold" pitchFamily="34" charset="0"/>
              <a:ea typeface="Microsoft YaHei" pitchFamily="34" charset="-12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E0753BC-E322-4E16-B8C3-434BE61614D3}"/>
              </a:ext>
            </a:extLst>
          </p:cNvPr>
          <p:cNvGrpSpPr/>
          <p:nvPr/>
        </p:nvGrpSpPr>
        <p:grpSpPr>
          <a:xfrm>
            <a:off x="67170" y="1236219"/>
            <a:ext cx="8078786" cy="1712913"/>
            <a:chOff x="256825" y="2963120"/>
            <a:chExt cx="8078786" cy="1712913"/>
          </a:xfrm>
        </p:grpSpPr>
        <p:grpSp>
          <p:nvGrpSpPr>
            <p:cNvPr id="41" name="Группа 31">
              <a:extLst>
                <a:ext uri="{FF2B5EF4-FFF2-40B4-BE49-F238E27FC236}">
                  <a16:creationId xmlns:a16="http://schemas.microsoft.com/office/drawing/2014/main" id="{5A25F9D4-291D-430C-A91B-1435ECC2BBD1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439761" y="-219816"/>
              <a:ext cx="1712913" cy="8078786"/>
              <a:chOff x="2596615" y="1371576"/>
              <a:chExt cx="1262108" cy="4483131"/>
            </a:xfrm>
          </p:grpSpPr>
          <p:grpSp>
            <p:nvGrpSpPr>
              <p:cNvPr id="42" name="组合 7">
                <a:extLst>
                  <a:ext uri="{FF2B5EF4-FFF2-40B4-BE49-F238E27FC236}">
                    <a16:creationId xmlns:a16="http://schemas.microsoft.com/office/drawing/2014/main" id="{279ECD4D-8531-4AD5-B28B-0EA70E5DB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8092" y="1465948"/>
                <a:ext cx="1099343" cy="4388759"/>
                <a:chOff x="2234441" y="449942"/>
                <a:chExt cx="1568300" cy="6260919"/>
              </a:xfrm>
            </p:grpSpPr>
            <p:sp>
              <p:nvSpPr>
                <p:cNvPr id="45" name="圆角矩形 2">
                  <a:extLst>
                    <a:ext uri="{FF2B5EF4-FFF2-40B4-BE49-F238E27FC236}">
                      <a16:creationId xmlns:a16="http://schemas.microsoft.com/office/drawing/2014/main" id="{726AEDFB-905C-444B-8F60-5DA85381A629}"/>
                    </a:ext>
                  </a:extLst>
                </p:cNvPr>
                <p:cNvSpPr/>
                <p:nvPr/>
              </p:nvSpPr>
              <p:spPr>
                <a:xfrm rot="16200000">
                  <a:off x="-111869" y="2796252"/>
                  <a:ext cx="6260919" cy="15683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9525" cap="flat" cmpd="sng" algn="ctr">
                  <a:gradFill>
                    <a:gsLst>
                      <a:gs pos="0">
                        <a:srgbClr val="F3F3F3"/>
                      </a:gs>
                      <a:gs pos="100000">
                        <a:sysClr val="window" lastClr="FFFFFF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innerShdw blurRad="76200" dist="38100" dir="12600000">
                    <a:prstClr val="black">
                      <a:alpha val="37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圆角矩形 3">
                  <a:extLst>
                    <a:ext uri="{FF2B5EF4-FFF2-40B4-BE49-F238E27FC236}">
                      <a16:creationId xmlns:a16="http://schemas.microsoft.com/office/drawing/2014/main" id="{31E12315-0AEE-4E37-992F-06844983B354}"/>
                    </a:ext>
                  </a:extLst>
                </p:cNvPr>
                <p:cNvSpPr/>
                <p:nvPr/>
              </p:nvSpPr>
              <p:spPr>
                <a:xfrm rot="16200000">
                  <a:off x="79568" y="2971995"/>
                  <a:ext cx="5878043" cy="121681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B9BD5"/>
                </a:solidFill>
                <a:ln w="15875" cap="flat" cmpd="sng" algn="ctr">
                  <a:gradFill>
                    <a:gsLst>
                      <a:gs pos="0">
                        <a:srgbClr val="F3F3F3"/>
                      </a:gs>
                      <a:gs pos="100000">
                        <a:sysClr val="window" lastClr="FFFFFF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" name="椭圆 18">
                <a:extLst>
                  <a:ext uri="{FF2B5EF4-FFF2-40B4-BE49-F238E27FC236}">
                    <a16:creationId xmlns:a16="http://schemas.microsoft.com/office/drawing/2014/main" id="{2337034B-71E3-4BAC-B26E-E639E2CE34B6}"/>
                  </a:ext>
                </a:extLst>
              </p:cNvPr>
              <p:cNvSpPr/>
              <p:nvPr/>
            </p:nvSpPr>
            <p:spPr>
              <a:xfrm>
                <a:off x="2596615" y="1371576"/>
                <a:ext cx="1262108" cy="1262395"/>
              </a:xfrm>
              <a:prstGeom prst="ellipse">
                <a:avLst/>
              </a:prstGeom>
              <a:gradFill flip="none" rotWithShape="1">
                <a:gsLst>
                  <a:gs pos="14000">
                    <a:sysClr val="window" lastClr="FFFFFF"/>
                  </a:gs>
                  <a:gs pos="32000">
                    <a:sysClr val="window" lastClr="FFFFFF"/>
                  </a:gs>
                  <a:gs pos="100000">
                    <a:srgbClr val="E7E6E6">
                      <a:lumMod val="90000"/>
                    </a:srgbClr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52400" dist="63500" dir="5400000" sx="104000" sy="104000" algn="tl" rotWithShape="0">
                  <a:prstClr val="black">
                    <a:alpha val="15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6">
                <a:extLst>
                  <a:ext uri="{FF2B5EF4-FFF2-40B4-BE49-F238E27FC236}">
                    <a16:creationId xmlns:a16="http://schemas.microsoft.com/office/drawing/2014/main" id="{53198678-5A03-493E-A7A7-993634EEF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232" y="2742327"/>
                <a:ext cx="476229" cy="3069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zh-CN" sz="1400" b="1" kern="1200" dirty="0">
                    <a:solidFill>
                      <a:srgbClr val="FFFFF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Формирование предпосылок инженерного мышления дошкольников с ОВЗ через включение в деятельность технопарка в ДОУ</a:t>
                </a:r>
                <a:endParaRPr lang="zh-CN" altLang="en-US" sz="1400" b="1" kern="1200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47" name="任意多边形 24">
              <a:extLst>
                <a:ext uri="{FF2B5EF4-FFF2-40B4-BE49-F238E27FC236}">
                  <a16:creationId xmlns:a16="http://schemas.microsoft.com/office/drawing/2014/main" id="{D323A5F9-1A1E-4F50-8E0A-8AE8B31FCD6F}"/>
                </a:ext>
              </a:extLst>
            </p:cNvPr>
            <p:cNvSpPr/>
            <p:nvPr/>
          </p:nvSpPr>
          <p:spPr>
            <a:xfrm>
              <a:off x="1050213" y="3097899"/>
              <a:ext cx="538163" cy="630237"/>
            </a:xfrm>
            <a:custGeom>
              <a:avLst/>
              <a:gdLst>
                <a:gd name="connsiteX0" fmla="*/ 99863 w 537790"/>
                <a:gd name="connsiteY0" fmla="*/ 197762 h 629959"/>
                <a:gd name="connsiteX1" fmla="*/ 440382 w 537790"/>
                <a:gd name="connsiteY1" fmla="*/ 197762 h 629959"/>
                <a:gd name="connsiteX2" fmla="*/ 440382 w 537790"/>
                <a:gd name="connsiteY2" fmla="*/ 475252 h 629959"/>
                <a:gd name="connsiteX3" fmla="*/ 431378 w 537790"/>
                <a:gd name="connsiteY3" fmla="*/ 496535 h 629959"/>
                <a:gd name="connsiteX4" fmla="*/ 410095 w 537790"/>
                <a:gd name="connsiteY4" fmla="*/ 505539 h 629959"/>
                <a:gd name="connsiteX5" fmla="*/ 376535 w 537790"/>
                <a:gd name="connsiteY5" fmla="*/ 505539 h 629959"/>
                <a:gd name="connsiteX6" fmla="*/ 376535 w 537790"/>
                <a:gd name="connsiteY6" fmla="*/ 591487 h 629959"/>
                <a:gd name="connsiteX7" fmla="*/ 365075 w 537790"/>
                <a:gd name="connsiteY7" fmla="*/ 618500 h 629959"/>
                <a:gd name="connsiteX8" fmla="*/ 338063 w 537790"/>
                <a:gd name="connsiteY8" fmla="*/ 629959 h 629959"/>
                <a:gd name="connsiteX9" fmla="*/ 311050 w 537790"/>
                <a:gd name="connsiteY9" fmla="*/ 618500 h 629959"/>
                <a:gd name="connsiteX10" fmla="*/ 299591 w 537790"/>
                <a:gd name="connsiteY10" fmla="*/ 591487 h 629959"/>
                <a:gd name="connsiteX11" fmla="*/ 299591 w 537790"/>
                <a:gd name="connsiteY11" fmla="*/ 505539 h 629959"/>
                <a:gd name="connsiteX12" fmla="*/ 239836 w 537790"/>
                <a:gd name="connsiteY12" fmla="*/ 505539 h 629959"/>
                <a:gd name="connsiteX13" fmla="*/ 239836 w 537790"/>
                <a:gd name="connsiteY13" fmla="*/ 591487 h 629959"/>
                <a:gd name="connsiteX14" fmla="*/ 228786 w 537790"/>
                <a:gd name="connsiteY14" fmla="*/ 618909 h 629959"/>
                <a:gd name="connsiteX15" fmla="*/ 202183 w 537790"/>
                <a:gd name="connsiteY15" fmla="*/ 629959 h 629959"/>
                <a:gd name="connsiteX16" fmla="*/ 174761 w 537790"/>
                <a:gd name="connsiteY16" fmla="*/ 618909 h 629959"/>
                <a:gd name="connsiteX17" fmla="*/ 163711 w 537790"/>
                <a:gd name="connsiteY17" fmla="*/ 591487 h 629959"/>
                <a:gd name="connsiteX18" fmla="*/ 163711 w 537790"/>
                <a:gd name="connsiteY18" fmla="*/ 505539 h 629959"/>
                <a:gd name="connsiteX19" fmla="*/ 129331 w 537790"/>
                <a:gd name="connsiteY19" fmla="*/ 505539 h 629959"/>
                <a:gd name="connsiteX20" fmla="*/ 108867 w 537790"/>
                <a:gd name="connsiteY20" fmla="*/ 496535 h 629959"/>
                <a:gd name="connsiteX21" fmla="*/ 99863 w 537790"/>
                <a:gd name="connsiteY21" fmla="*/ 475252 h 629959"/>
                <a:gd name="connsiteX22" fmla="*/ 499317 w 537790"/>
                <a:gd name="connsiteY22" fmla="*/ 196943 h 629959"/>
                <a:gd name="connsiteX23" fmla="*/ 526330 w 537790"/>
                <a:gd name="connsiteY23" fmla="*/ 208403 h 629959"/>
                <a:gd name="connsiteX24" fmla="*/ 537790 w 537790"/>
                <a:gd name="connsiteY24" fmla="*/ 236233 h 629959"/>
                <a:gd name="connsiteX25" fmla="*/ 537790 w 537790"/>
                <a:gd name="connsiteY25" fmla="*/ 387666 h 629959"/>
                <a:gd name="connsiteX26" fmla="*/ 526739 w 537790"/>
                <a:gd name="connsiteY26" fmla="*/ 415497 h 629959"/>
                <a:gd name="connsiteX27" fmla="*/ 499317 w 537790"/>
                <a:gd name="connsiteY27" fmla="*/ 426957 h 629959"/>
                <a:gd name="connsiteX28" fmla="*/ 471896 w 537790"/>
                <a:gd name="connsiteY28" fmla="*/ 415497 h 629959"/>
                <a:gd name="connsiteX29" fmla="*/ 460845 w 537790"/>
                <a:gd name="connsiteY29" fmla="*/ 387666 h 629959"/>
                <a:gd name="connsiteX30" fmla="*/ 460845 w 537790"/>
                <a:gd name="connsiteY30" fmla="*/ 236233 h 629959"/>
                <a:gd name="connsiteX31" fmla="*/ 472305 w 537790"/>
                <a:gd name="connsiteY31" fmla="*/ 208403 h 629959"/>
                <a:gd name="connsiteX32" fmla="*/ 499317 w 537790"/>
                <a:gd name="connsiteY32" fmla="*/ 196943 h 629959"/>
                <a:gd name="connsiteX33" fmla="*/ 38471 w 537790"/>
                <a:gd name="connsiteY33" fmla="*/ 196943 h 629959"/>
                <a:gd name="connsiteX34" fmla="*/ 65075 w 537790"/>
                <a:gd name="connsiteY34" fmla="*/ 208403 h 629959"/>
                <a:gd name="connsiteX35" fmla="*/ 76125 w 537790"/>
                <a:gd name="connsiteY35" fmla="*/ 236233 h 629959"/>
                <a:gd name="connsiteX36" fmla="*/ 76125 w 537790"/>
                <a:gd name="connsiteY36" fmla="*/ 387666 h 629959"/>
                <a:gd name="connsiteX37" fmla="*/ 65075 w 537790"/>
                <a:gd name="connsiteY37" fmla="*/ 415497 h 629959"/>
                <a:gd name="connsiteX38" fmla="*/ 38471 w 537790"/>
                <a:gd name="connsiteY38" fmla="*/ 426957 h 629959"/>
                <a:gd name="connsiteX39" fmla="*/ 11050 w 537790"/>
                <a:gd name="connsiteY39" fmla="*/ 415497 h 629959"/>
                <a:gd name="connsiteX40" fmla="*/ 0 w 537790"/>
                <a:gd name="connsiteY40" fmla="*/ 387666 h 629959"/>
                <a:gd name="connsiteX41" fmla="*/ 0 w 537790"/>
                <a:gd name="connsiteY41" fmla="*/ 236233 h 629959"/>
                <a:gd name="connsiteX42" fmla="*/ 11050 w 537790"/>
                <a:gd name="connsiteY42" fmla="*/ 208403 h 629959"/>
                <a:gd name="connsiteX43" fmla="*/ 38471 w 537790"/>
                <a:gd name="connsiteY43" fmla="*/ 196943 h 629959"/>
                <a:gd name="connsiteX44" fmla="*/ 342972 w 537790"/>
                <a:gd name="connsiteY44" fmla="*/ 88894 h 629959"/>
                <a:gd name="connsiteX45" fmla="*/ 329876 w 537790"/>
                <a:gd name="connsiteY45" fmla="*/ 94624 h 629959"/>
                <a:gd name="connsiteX46" fmla="*/ 324146 w 537790"/>
                <a:gd name="connsiteY46" fmla="*/ 107720 h 629959"/>
                <a:gd name="connsiteX47" fmla="*/ 329876 w 537790"/>
                <a:gd name="connsiteY47" fmla="*/ 121227 h 629959"/>
                <a:gd name="connsiteX48" fmla="*/ 342972 w 537790"/>
                <a:gd name="connsiteY48" fmla="*/ 126547 h 629959"/>
                <a:gd name="connsiteX49" fmla="*/ 356479 w 537790"/>
                <a:gd name="connsiteY49" fmla="*/ 121227 h 629959"/>
                <a:gd name="connsiteX50" fmla="*/ 361799 w 537790"/>
                <a:gd name="connsiteY50" fmla="*/ 107720 h 629959"/>
                <a:gd name="connsiteX51" fmla="*/ 356479 w 537790"/>
                <a:gd name="connsiteY51" fmla="*/ 94624 h 629959"/>
                <a:gd name="connsiteX52" fmla="*/ 342972 w 537790"/>
                <a:gd name="connsiteY52" fmla="*/ 88894 h 629959"/>
                <a:gd name="connsiteX53" fmla="*/ 197270 w 537790"/>
                <a:gd name="connsiteY53" fmla="*/ 88894 h 629959"/>
                <a:gd name="connsiteX54" fmla="*/ 184173 w 537790"/>
                <a:gd name="connsiteY54" fmla="*/ 94624 h 629959"/>
                <a:gd name="connsiteX55" fmla="*/ 178443 w 537790"/>
                <a:gd name="connsiteY55" fmla="*/ 107720 h 629959"/>
                <a:gd name="connsiteX56" fmla="*/ 184173 w 537790"/>
                <a:gd name="connsiteY56" fmla="*/ 121227 h 629959"/>
                <a:gd name="connsiteX57" fmla="*/ 197270 w 537790"/>
                <a:gd name="connsiteY57" fmla="*/ 126547 h 629959"/>
                <a:gd name="connsiteX58" fmla="*/ 210776 w 537790"/>
                <a:gd name="connsiteY58" fmla="*/ 121227 h 629959"/>
                <a:gd name="connsiteX59" fmla="*/ 216097 w 537790"/>
                <a:gd name="connsiteY59" fmla="*/ 107720 h 629959"/>
                <a:gd name="connsiteX60" fmla="*/ 210776 w 537790"/>
                <a:gd name="connsiteY60" fmla="*/ 94624 h 629959"/>
                <a:gd name="connsiteX61" fmla="*/ 197270 w 537790"/>
                <a:gd name="connsiteY61" fmla="*/ 88894 h 629959"/>
                <a:gd name="connsiteX62" fmla="*/ 375920 w 537790"/>
                <a:gd name="connsiteY62" fmla="*/ 81 h 629959"/>
                <a:gd name="connsiteX63" fmla="*/ 379807 w 537790"/>
                <a:gd name="connsiteY63" fmla="*/ 1308 h 629959"/>
                <a:gd name="connsiteX64" fmla="*/ 381445 w 537790"/>
                <a:gd name="connsiteY64" fmla="*/ 9494 h 629959"/>
                <a:gd name="connsiteX65" fmla="*/ 349521 w 537790"/>
                <a:gd name="connsiteY65" fmla="*/ 54514 h 629959"/>
                <a:gd name="connsiteX66" fmla="*/ 412141 w 537790"/>
                <a:gd name="connsiteY66" fmla="*/ 104446 h 629959"/>
                <a:gd name="connsiteX67" fmla="*/ 439562 w 537790"/>
                <a:gd name="connsiteY67" fmla="*/ 174023 h 629959"/>
                <a:gd name="connsiteX68" fmla="*/ 99044 w 537790"/>
                <a:gd name="connsiteY68" fmla="*/ 174023 h 629959"/>
                <a:gd name="connsiteX69" fmla="*/ 126056 w 537790"/>
                <a:gd name="connsiteY69" fmla="*/ 104037 h 629959"/>
                <a:gd name="connsiteX70" fmla="*/ 188266 w 537790"/>
                <a:gd name="connsiteY70" fmla="*/ 54514 h 629959"/>
                <a:gd name="connsiteX71" fmla="*/ 156343 w 537790"/>
                <a:gd name="connsiteY71" fmla="*/ 9494 h 629959"/>
                <a:gd name="connsiteX72" fmla="*/ 157979 w 537790"/>
                <a:gd name="connsiteY72" fmla="*/ 1308 h 629959"/>
                <a:gd name="connsiteX73" fmla="*/ 166165 w 537790"/>
                <a:gd name="connsiteY73" fmla="*/ 2946 h 629959"/>
                <a:gd name="connsiteX74" fmla="*/ 198907 w 537790"/>
                <a:gd name="connsiteY74" fmla="*/ 50422 h 629959"/>
                <a:gd name="connsiteX75" fmla="*/ 269303 w 537790"/>
                <a:gd name="connsiteY75" fmla="*/ 37325 h 629959"/>
                <a:gd name="connsiteX76" fmla="*/ 339699 w 537790"/>
                <a:gd name="connsiteY76" fmla="*/ 50422 h 629959"/>
                <a:gd name="connsiteX77" fmla="*/ 372441 w 537790"/>
                <a:gd name="connsiteY77" fmla="*/ 2946 h 629959"/>
                <a:gd name="connsiteX78" fmla="*/ 375920 w 537790"/>
                <a:gd name="connsiteY78" fmla="*/ 81 h 62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37790" h="629959">
                  <a:moveTo>
                    <a:pt x="99863" y="197762"/>
                  </a:moveTo>
                  <a:lnTo>
                    <a:pt x="440382" y="197762"/>
                  </a:lnTo>
                  <a:lnTo>
                    <a:pt x="440382" y="475252"/>
                  </a:lnTo>
                  <a:cubicBezTo>
                    <a:pt x="440382" y="483438"/>
                    <a:pt x="437380" y="490532"/>
                    <a:pt x="431378" y="496535"/>
                  </a:cubicBezTo>
                  <a:cubicBezTo>
                    <a:pt x="425375" y="502538"/>
                    <a:pt x="418281" y="505539"/>
                    <a:pt x="410095" y="505539"/>
                  </a:cubicBezTo>
                  <a:lnTo>
                    <a:pt x="376535" y="505539"/>
                  </a:lnTo>
                  <a:lnTo>
                    <a:pt x="376535" y="591487"/>
                  </a:lnTo>
                  <a:cubicBezTo>
                    <a:pt x="376535" y="601856"/>
                    <a:pt x="372715" y="610860"/>
                    <a:pt x="365075" y="618500"/>
                  </a:cubicBezTo>
                  <a:cubicBezTo>
                    <a:pt x="357435" y="626139"/>
                    <a:pt x="348431" y="629959"/>
                    <a:pt x="338063" y="629959"/>
                  </a:cubicBezTo>
                  <a:cubicBezTo>
                    <a:pt x="327694" y="629959"/>
                    <a:pt x="318690" y="626139"/>
                    <a:pt x="311050" y="618500"/>
                  </a:cubicBezTo>
                  <a:cubicBezTo>
                    <a:pt x="303410" y="610860"/>
                    <a:pt x="299591" y="601856"/>
                    <a:pt x="299591" y="591487"/>
                  </a:cubicBezTo>
                  <a:lnTo>
                    <a:pt x="299591" y="505539"/>
                  </a:lnTo>
                  <a:lnTo>
                    <a:pt x="239836" y="505539"/>
                  </a:lnTo>
                  <a:lnTo>
                    <a:pt x="239836" y="591487"/>
                  </a:lnTo>
                  <a:cubicBezTo>
                    <a:pt x="239836" y="602401"/>
                    <a:pt x="236153" y="611542"/>
                    <a:pt x="228786" y="618909"/>
                  </a:cubicBezTo>
                  <a:cubicBezTo>
                    <a:pt x="221419" y="626276"/>
                    <a:pt x="212551" y="629959"/>
                    <a:pt x="202183" y="629959"/>
                  </a:cubicBezTo>
                  <a:cubicBezTo>
                    <a:pt x="191268" y="629959"/>
                    <a:pt x="182128" y="626276"/>
                    <a:pt x="174761" y="618909"/>
                  </a:cubicBezTo>
                  <a:cubicBezTo>
                    <a:pt x="167393" y="611542"/>
                    <a:pt x="163711" y="602401"/>
                    <a:pt x="163711" y="591487"/>
                  </a:cubicBezTo>
                  <a:lnTo>
                    <a:pt x="163711" y="505539"/>
                  </a:lnTo>
                  <a:lnTo>
                    <a:pt x="129331" y="505539"/>
                  </a:lnTo>
                  <a:cubicBezTo>
                    <a:pt x="121691" y="505539"/>
                    <a:pt x="114870" y="502538"/>
                    <a:pt x="108867" y="496535"/>
                  </a:cubicBezTo>
                  <a:cubicBezTo>
                    <a:pt x="102864" y="490532"/>
                    <a:pt x="99863" y="483438"/>
                    <a:pt x="99863" y="475252"/>
                  </a:cubicBezTo>
                  <a:close/>
                  <a:moveTo>
                    <a:pt x="499317" y="196943"/>
                  </a:moveTo>
                  <a:cubicBezTo>
                    <a:pt x="509686" y="196943"/>
                    <a:pt x="518690" y="200763"/>
                    <a:pt x="526330" y="208403"/>
                  </a:cubicBezTo>
                  <a:cubicBezTo>
                    <a:pt x="533970" y="216043"/>
                    <a:pt x="537790" y="225320"/>
                    <a:pt x="537790" y="236233"/>
                  </a:cubicBezTo>
                  <a:lnTo>
                    <a:pt x="537790" y="387666"/>
                  </a:lnTo>
                  <a:cubicBezTo>
                    <a:pt x="537790" y="398580"/>
                    <a:pt x="534106" y="407857"/>
                    <a:pt x="526739" y="415497"/>
                  </a:cubicBezTo>
                  <a:cubicBezTo>
                    <a:pt x="519373" y="423137"/>
                    <a:pt x="510232" y="426957"/>
                    <a:pt x="499317" y="426957"/>
                  </a:cubicBezTo>
                  <a:cubicBezTo>
                    <a:pt x="488404" y="426957"/>
                    <a:pt x="479263" y="423137"/>
                    <a:pt x="471896" y="415497"/>
                  </a:cubicBezTo>
                  <a:cubicBezTo>
                    <a:pt x="464529" y="407857"/>
                    <a:pt x="460845" y="398580"/>
                    <a:pt x="460845" y="387666"/>
                  </a:cubicBezTo>
                  <a:lnTo>
                    <a:pt x="460845" y="236233"/>
                  </a:lnTo>
                  <a:cubicBezTo>
                    <a:pt x="460845" y="225320"/>
                    <a:pt x="464665" y="216043"/>
                    <a:pt x="472305" y="208403"/>
                  </a:cubicBezTo>
                  <a:cubicBezTo>
                    <a:pt x="479945" y="200763"/>
                    <a:pt x="488949" y="196943"/>
                    <a:pt x="499317" y="196943"/>
                  </a:cubicBezTo>
                  <a:close/>
                  <a:moveTo>
                    <a:pt x="38471" y="196943"/>
                  </a:moveTo>
                  <a:cubicBezTo>
                    <a:pt x="48840" y="196943"/>
                    <a:pt x="57707" y="200763"/>
                    <a:pt x="65075" y="208403"/>
                  </a:cubicBezTo>
                  <a:cubicBezTo>
                    <a:pt x="72442" y="216043"/>
                    <a:pt x="76125" y="225320"/>
                    <a:pt x="76125" y="236233"/>
                  </a:cubicBezTo>
                  <a:lnTo>
                    <a:pt x="76125" y="387666"/>
                  </a:lnTo>
                  <a:cubicBezTo>
                    <a:pt x="76125" y="398580"/>
                    <a:pt x="72442" y="407857"/>
                    <a:pt x="65075" y="415497"/>
                  </a:cubicBezTo>
                  <a:cubicBezTo>
                    <a:pt x="57707" y="423137"/>
                    <a:pt x="48840" y="426957"/>
                    <a:pt x="38471" y="426957"/>
                  </a:cubicBezTo>
                  <a:cubicBezTo>
                    <a:pt x="27557" y="426957"/>
                    <a:pt x="18417" y="423137"/>
                    <a:pt x="11050" y="415497"/>
                  </a:cubicBezTo>
                  <a:cubicBezTo>
                    <a:pt x="3683" y="407857"/>
                    <a:pt x="0" y="398580"/>
                    <a:pt x="0" y="387666"/>
                  </a:cubicBezTo>
                  <a:lnTo>
                    <a:pt x="0" y="236233"/>
                  </a:lnTo>
                  <a:cubicBezTo>
                    <a:pt x="0" y="225320"/>
                    <a:pt x="3683" y="216043"/>
                    <a:pt x="11050" y="208403"/>
                  </a:cubicBezTo>
                  <a:cubicBezTo>
                    <a:pt x="18417" y="200763"/>
                    <a:pt x="27557" y="196943"/>
                    <a:pt x="38471" y="196943"/>
                  </a:cubicBezTo>
                  <a:close/>
                  <a:moveTo>
                    <a:pt x="342972" y="88894"/>
                  </a:moveTo>
                  <a:cubicBezTo>
                    <a:pt x="338062" y="88894"/>
                    <a:pt x="333696" y="90804"/>
                    <a:pt x="329876" y="94624"/>
                  </a:cubicBezTo>
                  <a:cubicBezTo>
                    <a:pt x="326056" y="98444"/>
                    <a:pt x="324146" y="102809"/>
                    <a:pt x="324146" y="107720"/>
                  </a:cubicBezTo>
                  <a:cubicBezTo>
                    <a:pt x="324146" y="113178"/>
                    <a:pt x="326056" y="117680"/>
                    <a:pt x="329876" y="121227"/>
                  </a:cubicBezTo>
                  <a:cubicBezTo>
                    <a:pt x="333696" y="124774"/>
                    <a:pt x="338062" y="126547"/>
                    <a:pt x="342972" y="126547"/>
                  </a:cubicBezTo>
                  <a:cubicBezTo>
                    <a:pt x="348430" y="126547"/>
                    <a:pt x="352932" y="124774"/>
                    <a:pt x="356479" y="121227"/>
                  </a:cubicBezTo>
                  <a:cubicBezTo>
                    <a:pt x="360026" y="117680"/>
                    <a:pt x="361799" y="113178"/>
                    <a:pt x="361799" y="107720"/>
                  </a:cubicBezTo>
                  <a:cubicBezTo>
                    <a:pt x="361799" y="102809"/>
                    <a:pt x="360026" y="98444"/>
                    <a:pt x="356479" y="94624"/>
                  </a:cubicBezTo>
                  <a:cubicBezTo>
                    <a:pt x="352932" y="90804"/>
                    <a:pt x="348430" y="88894"/>
                    <a:pt x="342972" y="88894"/>
                  </a:cubicBezTo>
                  <a:close/>
                  <a:moveTo>
                    <a:pt x="197270" y="88894"/>
                  </a:moveTo>
                  <a:cubicBezTo>
                    <a:pt x="192359" y="88894"/>
                    <a:pt x="187993" y="90804"/>
                    <a:pt x="184173" y="94624"/>
                  </a:cubicBezTo>
                  <a:cubicBezTo>
                    <a:pt x="180353" y="98444"/>
                    <a:pt x="178443" y="102809"/>
                    <a:pt x="178443" y="107720"/>
                  </a:cubicBezTo>
                  <a:cubicBezTo>
                    <a:pt x="178443" y="113178"/>
                    <a:pt x="180353" y="117680"/>
                    <a:pt x="184173" y="121227"/>
                  </a:cubicBezTo>
                  <a:cubicBezTo>
                    <a:pt x="187993" y="124774"/>
                    <a:pt x="192359" y="126547"/>
                    <a:pt x="197270" y="126547"/>
                  </a:cubicBezTo>
                  <a:cubicBezTo>
                    <a:pt x="202727" y="126547"/>
                    <a:pt x="207229" y="124774"/>
                    <a:pt x="210776" y="121227"/>
                  </a:cubicBezTo>
                  <a:cubicBezTo>
                    <a:pt x="214323" y="117680"/>
                    <a:pt x="216097" y="113178"/>
                    <a:pt x="216097" y="107720"/>
                  </a:cubicBezTo>
                  <a:cubicBezTo>
                    <a:pt x="216097" y="102809"/>
                    <a:pt x="214323" y="98444"/>
                    <a:pt x="210776" y="94624"/>
                  </a:cubicBezTo>
                  <a:cubicBezTo>
                    <a:pt x="207229" y="90804"/>
                    <a:pt x="202727" y="88894"/>
                    <a:pt x="197270" y="88894"/>
                  </a:cubicBezTo>
                  <a:close/>
                  <a:moveTo>
                    <a:pt x="375920" y="81"/>
                  </a:moveTo>
                  <a:cubicBezTo>
                    <a:pt x="377148" y="-192"/>
                    <a:pt x="378444" y="217"/>
                    <a:pt x="379807" y="1308"/>
                  </a:cubicBezTo>
                  <a:cubicBezTo>
                    <a:pt x="382536" y="3491"/>
                    <a:pt x="383082" y="6220"/>
                    <a:pt x="381445" y="9494"/>
                  </a:cubicBezTo>
                  <a:lnTo>
                    <a:pt x="349521" y="54514"/>
                  </a:lnTo>
                  <a:cubicBezTo>
                    <a:pt x="375169" y="66520"/>
                    <a:pt x="396042" y="83164"/>
                    <a:pt x="412141" y="104446"/>
                  </a:cubicBezTo>
                  <a:cubicBezTo>
                    <a:pt x="428239" y="125729"/>
                    <a:pt x="437379" y="148921"/>
                    <a:pt x="439562" y="174023"/>
                  </a:cubicBezTo>
                  <a:lnTo>
                    <a:pt x="99044" y="174023"/>
                  </a:lnTo>
                  <a:cubicBezTo>
                    <a:pt x="101226" y="148375"/>
                    <a:pt x="110230" y="125047"/>
                    <a:pt x="126056" y="104037"/>
                  </a:cubicBezTo>
                  <a:cubicBezTo>
                    <a:pt x="141881" y="83027"/>
                    <a:pt x="162618" y="66520"/>
                    <a:pt x="188266" y="54514"/>
                  </a:cubicBezTo>
                  <a:lnTo>
                    <a:pt x="156343" y="9494"/>
                  </a:lnTo>
                  <a:cubicBezTo>
                    <a:pt x="154705" y="6220"/>
                    <a:pt x="155251" y="3491"/>
                    <a:pt x="157979" y="1308"/>
                  </a:cubicBezTo>
                  <a:cubicBezTo>
                    <a:pt x="160708" y="-329"/>
                    <a:pt x="163436" y="217"/>
                    <a:pt x="166165" y="2946"/>
                  </a:cubicBezTo>
                  <a:lnTo>
                    <a:pt x="198907" y="50422"/>
                  </a:lnTo>
                  <a:cubicBezTo>
                    <a:pt x="221826" y="41690"/>
                    <a:pt x="245292" y="37325"/>
                    <a:pt x="269303" y="37325"/>
                  </a:cubicBezTo>
                  <a:cubicBezTo>
                    <a:pt x="292768" y="37325"/>
                    <a:pt x="316233" y="41690"/>
                    <a:pt x="339699" y="50422"/>
                  </a:cubicBezTo>
                  <a:lnTo>
                    <a:pt x="372441" y="2946"/>
                  </a:lnTo>
                  <a:cubicBezTo>
                    <a:pt x="373532" y="1308"/>
                    <a:pt x="374692" y="353"/>
                    <a:pt x="375920" y="81"/>
                  </a:cubicBez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TextBox 1">
              <a:extLst>
                <a:ext uri="{FF2B5EF4-FFF2-40B4-BE49-F238E27FC236}">
                  <a16:creationId xmlns:a16="http://schemas.microsoft.com/office/drawing/2014/main" id="{76F22958-72EE-4D4F-A34C-FE7947234C5F}"/>
                </a:ext>
              </a:extLst>
            </p:cNvPr>
            <p:cNvSpPr/>
            <p:nvPr/>
          </p:nvSpPr>
          <p:spPr>
            <a:xfrm>
              <a:off x="415499" y="3805736"/>
              <a:ext cx="1939925" cy="5238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800" b="1" dirty="0">
                  <a:latin typeface="Bookman Old Style" pitchFamily="18" charset="0"/>
                  <a:ea typeface="Arial" pitchFamily="34" charset="0"/>
                </a:rPr>
                <a:t>ЦЕЛЬ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579438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400" b="1" dirty="0">
                <a:latin typeface="Bookman Old Style" pitchFamily="18" charset="0"/>
              </a:rPr>
              <a:t>ИННОВАЦИОННОСТЬ</a:t>
            </a:r>
            <a:br>
              <a:rPr lang="ru-RU" altLang="ru-RU" sz="2400" b="1" dirty="0">
                <a:latin typeface="Bookman Old Style" pitchFamily="18" charset="0"/>
              </a:rPr>
            </a:br>
            <a:r>
              <a:rPr lang="ru-RU" altLang="ru-RU" sz="1600" b="1" dirty="0">
                <a:latin typeface="Bookman Old Style" pitchFamily="18" charset="0"/>
              </a:rPr>
              <a:t>МОДЕЛЬ ТЕХНОПАРКА ДЕТСКОГО САДА</a:t>
            </a:r>
            <a:endParaRPr lang="en-US" altLang="ru-RU" sz="3600" b="1" dirty="0"/>
          </a:p>
        </p:txBody>
      </p:sp>
      <p:sp>
        <p:nvSpPr>
          <p:cNvPr id="27651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/>
            <a:r>
              <a:rPr lang="ru-RU" altLang="en-US" sz="1400" b="1">
                <a:solidFill>
                  <a:srgbClr val="1D528D"/>
                </a:solidFill>
                <a:latin typeface="Verdana" pitchFamily="34" charset="0"/>
              </a:rPr>
              <a:t>МБДОУ № 34</a:t>
            </a:r>
          </a:p>
        </p:txBody>
      </p:sp>
      <p:pic>
        <p:nvPicPr>
          <p:cNvPr id="27652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7653" name="Рисунок 12" descr="C:\Users\Гога\Desktop\техно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700" y="1187450"/>
            <a:ext cx="9131300" cy="56705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668846"/>
            <a:ext cx="9228138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400" b="1" dirty="0">
                <a:latin typeface="Bookman Old Style" pitchFamily="18" charset="0"/>
              </a:rPr>
              <a:t>ИННОВАЦИОННОСТЬ</a:t>
            </a:r>
            <a:br>
              <a:rPr lang="ru-RU" altLang="ru-RU" sz="2400" b="1" dirty="0">
                <a:latin typeface="Bookman Old Style" pitchFamily="18" charset="0"/>
              </a:rPr>
            </a:br>
            <a:r>
              <a:rPr lang="ru-RU" altLang="ru-RU" sz="1600" b="1" dirty="0">
                <a:latin typeface="Bookman Old Style" pitchFamily="18" charset="0"/>
              </a:rPr>
              <a:t>МОДЕЛЬ ФОРМИРОВАНИЯ ПРЕДПОСЫЛОК ИНЖЕНЕРНОГО МЫШЛЕНИЯ</a:t>
            </a:r>
            <a:br>
              <a:rPr lang="ru-RU" altLang="ru-RU" sz="1600" b="1" dirty="0">
                <a:latin typeface="Bookman Old Style" pitchFamily="18" charset="0"/>
              </a:rPr>
            </a:br>
            <a:endParaRPr lang="en-US" altLang="ru-RU" sz="1800" b="1" dirty="0"/>
          </a:p>
        </p:txBody>
      </p:sp>
      <p:sp>
        <p:nvSpPr>
          <p:cNvPr id="28675" name="Дата 3"/>
          <p:cNvSpPr>
            <a:spLocks noGrp="1"/>
          </p:cNvSpPr>
          <p:nvPr>
            <p:ph type="dt"/>
          </p:nvPr>
        </p:nvSpPr>
        <p:spPr>
          <a:xfrm>
            <a:off x="7215188" y="214312"/>
            <a:ext cx="1643062" cy="320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r>
              <a:rPr lang="ru-RU" altLang="ru-RU" sz="1400" b="1">
                <a:solidFill>
                  <a:srgbClr val="1D528D"/>
                </a:solidFill>
                <a:latin typeface="Times New Roman" pitchFamily="18" charset="0"/>
                <a:ea typeface="Times New Roman" pitchFamily="18" charset="0"/>
              </a:rPr>
              <a:t>МБДОУ № 34</a:t>
            </a:r>
            <a:endParaRPr lang="en-US" altLang="ru-RU" sz="1400" b="1">
              <a:solidFill>
                <a:srgbClr val="1D528D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28676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8677" name="Группа 17"/>
          <p:cNvGrpSpPr/>
          <p:nvPr/>
        </p:nvGrpSpPr>
        <p:grpSpPr>
          <a:xfrm>
            <a:off x="73025" y="1462088"/>
            <a:ext cx="8966200" cy="5189538"/>
            <a:chOff x="0" y="0"/>
            <a:chExt cx="6467879" cy="5190334"/>
          </a:xfrm>
        </p:grpSpPr>
        <p:grpSp>
          <p:nvGrpSpPr>
            <p:cNvPr id="28678" name="Группа 19"/>
            <p:cNvGrpSpPr/>
            <p:nvPr/>
          </p:nvGrpSpPr>
          <p:grpSpPr>
            <a:xfrm>
              <a:off x="0" y="2295482"/>
              <a:ext cx="6199505" cy="2894851"/>
              <a:chOff x="0" y="53025"/>
              <a:chExt cx="6199505" cy="2894851"/>
            </a:xfrm>
          </p:grpSpPr>
          <p:grpSp>
            <p:nvGrpSpPr>
              <p:cNvPr id="28696" name="Прямоугольник 39"/>
              <p:cNvGrpSpPr/>
              <p:nvPr/>
            </p:nvGrpSpPr>
            <p:grpSpPr>
              <a:xfrm>
                <a:off x="-17498" y="185075"/>
                <a:ext cx="6231151" cy="2786300"/>
                <a:chOff x="48768" y="3889248"/>
                <a:chExt cx="8638032" cy="2785872"/>
              </a:xfrm>
            </p:grpSpPr>
            <p:pic>
              <p:nvPicPr>
                <p:cNvPr id="28694" name="Прямоугольник 39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768" y="3889248"/>
                  <a:ext cx="8638032" cy="2785872"/>
                </a:xfrm>
                <a:prstGeom prst="rect">
                  <a:avLst/>
                </a:prstGeom>
                <a:noFill/>
                <a:ln>
                  <a:miter lim="800000"/>
                </a:ln>
              </p:spPr>
            </p:pic>
            <p:sp>
              <p:nvSpPr>
                <p:cNvPr id="28695" name="Прямоугольник 28694"/>
                <p:cNvSpPr/>
                <p:nvPr/>
              </p:nvSpPr>
              <p:spPr>
                <a:xfrm>
                  <a:off x="73025" y="3910115"/>
                  <a:ext cx="8594162" cy="274150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ctr" anchorCtr="0">
                  <a:no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lvl="0" indent="0" defTabSz="912812" eaLnBrk="1" hangingPunct="1"/>
                  <a:endParaRPr lang="ru-RU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697" name="Надпись 10"/>
              <p:cNvSpPr txBox="1"/>
              <p:nvPr/>
            </p:nvSpPr>
            <p:spPr>
              <a:xfrm>
                <a:off x="1062711" y="264590"/>
                <a:ext cx="4470715" cy="26356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altLang="en-US" sz="14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ОРГАНИЗАЦИОННО-ДЕЯТЕЛЬНОСТНЫЙ КОМПОНЕНТ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698" name="Надпись 13"/>
              <p:cNvSpPr/>
              <p:nvPr/>
            </p:nvSpPr>
            <p:spPr>
              <a:xfrm>
                <a:off x="1383676" y="526976"/>
                <a:ext cx="4548661" cy="37076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prstClr val="black"/>
                </a:solidFill>
                <a:miter lim="800000"/>
              </a:ln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defTabSz="912812" eaLnBrk="1" hangingPunct="1">
                  <a:lnSpc>
                    <a:spcPct val="107000"/>
                  </a:lnSpc>
                </a:pPr>
                <a:r>
                  <a:rPr lang="ru-RU" altLang="ru-RU" sz="1100" b="1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</a:rPr>
                  <a:t>ЭТАПЫ</a:t>
                </a:r>
                <a:endParaRPr lang="ru-RU" altLang="ru-RU" sz="16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ru-RU" sz="110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</a:rPr>
                  <a:t>1. Диагностико-прогностический 2. Деятельностный 3. Аналитический</a:t>
                </a:r>
                <a:endParaRPr lang="ru-RU" altLang="ru-RU" sz="160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marL="0" lvl="0" indent="0" defTabSz="912812" eaLnBrk="1" hangingPunct="1">
                  <a:lnSpc>
                    <a:spcPct val="107000"/>
                  </a:lnSpc>
                </a:pPr>
                <a:r>
                  <a:rPr lang="ru-RU" altLang="ru-RU" sz="1600">
                    <a:solidFill>
                      <a:srgbClr val="000000"/>
                    </a:solidFill>
                    <a:latin typeface="Calibri" pitchFamily="34" charset="0"/>
                  </a:rPr>
                  <a:t> 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28699" name="Прямая со стрелкой 42"/>
              <p:cNvCxnSpPr/>
              <p:nvPr/>
            </p:nvCxnSpPr>
            <p:spPr>
              <a:xfrm flipH="1">
                <a:off x="815510" y="86990"/>
                <a:ext cx="0" cy="282832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  <a:headEnd type="triangle"/>
                <a:tailEnd type="triangle"/>
              </a:ln>
            </p:spPr>
          </p:cxnSp>
          <p:sp>
            <p:nvSpPr>
              <p:cNvPr id="28700" name="Надпись 14"/>
              <p:cNvSpPr txBox="1"/>
              <p:nvPr/>
            </p:nvSpPr>
            <p:spPr>
              <a:xfrm>
                <a:off x="155742" y="1037821"/>
                <a:ext cx="1152034" cy="512841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</a:pPr>
                <a:r>
                  <a:rPr lang="ru-RU" altLang="en-US" sz="10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Формы 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ctr" defTabSz="912812" eaLnBrk="1" hangingPunct="1">
                  <a:lnSpc>
                    <a:spcPct val="107000"/>
                  </a:lnSpc>
                </a:pPr>
                <a:r>
                  <a:rPr lang="ru-RU" altLang="en-US" sz="10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организации 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ctr" defTabSz="912812" eaLnBrk="1" hangingPunct="1">
                  <a:lnSpc>
                    <a:spcPct val="107000"/>
                  </a:lnSpc>
                </a:pPr>
                <a:r>
                  <a:rPr lang="ru-RU" altLang="en-US" sz="10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деятельности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701" name="Надпись 17"/>
              <p:cNvSpPr txBox="1"/>
              <p:nvPr/>
            </p:nvSpPr>
            <p:spPr>
              <a:xfrm>
                <a:off x="164756" y="1614616"/>
                <a:ext cx="344265" cy="90487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vert="vert270"/>
              <a:lstStyle/>
              <a:p>
                <a:pPr marL="0" marR="0" lvl="0" indent="0" algn="l" defTabSz="914378" rtl="0" eaLnBrk="1" fontAlgn="auto" latinLnBrk="0" hangingPunct="1">
                  <a:lnSpc>
                    <a:spcPct val="107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0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Фронтальная</a:t>
                </a: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378" rtl="0" eaLnBrk="1" fontAlgn="auto" latinLnBrk="0" hangingPunct="1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8702" name="Надпись 18"/>
              <p:cNvSpPr txBox="1"/>
              <p:nvPr/>
            </p:nvSpPr>
            <p:spPr>
              <a:xfrm>
                <a:off x="543696" y="1606378"/>
                <a:ext cx="353933" cy="92392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vert="vert270"/>
              <a:lstStyle/>
              <a:p>
                <a:pPr marL="0" marR="0" lvl="0" indent="0" algn="l" defTabSz="914378" rtl="0" eaLnBrk="1" fontAlgn="auto" latinLnBrk="0" hangingPunct="1">
                  <a:lnSpc>
                    <a:spcPct val="107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Подгрупповая</a:t>
                </a:r>
                <a:endPara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703" name="Надпись 19"/>
              <p:cNvSpPr txBox="1"/>
              <p:nvPr/>
            </p:nvSpPr>
            <p:spPr>
              <a:xfrm>
                <a:off x="972064" y="1614616"/>
                <a:ext cx="330594" cy="93345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vert="vert270"/>
              <a:lstStyle/>
              <a:p>
                <a:pPr marL="0" marR="0" lvl="0" indent="0" algn="l" defTabSz="914378" rtl="0" eaLnBrk="1" fontAlgn="auto" latinLnBrk="0" hangingPunct="1">
                  <a:lnSpc>
                    <a:spcPct val="107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Индивидуальная</a:t>
                </a:r>
                <a:endPara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704" name="Прямая со стрелкой 47"/>
              <p:cNvCxnSpPr/>
              <p:nvPr/>
            </p:nvCxnSpPr>
            <p:spPr>
              <a:xfrm flipH="1">
                <a:off x="1186248" y="881448"/>
                <a:ext cx="209550" cy="152400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  <a:tailEnd type="triangle"/>
              </a:ln>
            </p:spPr>
          </p:cxnSp>
          <p:cxnSp>
            <p:nvCxnSpPr>
              <p:cNvPr id="28705" name="Прямая со стрелкой 48"/>
              <p:cNvCxnSpPr/>
              <p:nvPr/>
            </p:nvCxnSpPr>
            <p:spPr>
              <a:xfrm flipH="1">
                <a:off x="2281881" y="897924"/>
                <a:ext cx="78105" cy="154940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  <a:tailEnd type="triangle"/>
              </a:ln>
            </p:spPr>
          </p:cxnSp>
          <p:cxnSp>
            <p:nvCxnSpPr>
              <p:cNvPr id="28706" name="Прямая со стрелкой 49"/>
              <p:cNvCxnSpPr/>
              <p:nvPr/>
            </p:nvCxnSpPr>
            <p:spPr>
              <a:xfrm>
                <a:off x="4539048" y="897924"/>
                <a:ext cx="45719" cy="152400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  <a:tailEnd type="triangle"/>
              </a:ln>
            </p:spPr>
          </p:cxnSp>
          <p:cxnSp>
            <p:nvCxnSpPr>
              <p:cNvPr id="28707" name="Прямая соединительная линия 50"/>
              <p:cNvCxnSpPr/>
              <p:nvPr/>
            </p:nvCxnSpPr>
            <p:spPr>
              <a:xfrm>
                <a:off x="4646140" y="2397210"/>
                <a:ext cx="33575" cy="220311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</a:ln>
            </p:spPr>
          </p:cxnSp>
          <p:sp>
            <p:nvSpPr>
              <p:cNvPr id="28708" name="Надпись 15"/>
              <p:cNvSpPr/>
              <p:nvPr/>
            </p:nvSpPr>
            <p:spPr>
              <a:xfrm>
                <a:off x="1408959" y="1037983"/>
                <a:ext cx="1590537" cy="156365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prstClr val="black"/>
                </a:solidFill>
                <a:miter lim="800000"/>
              </a:ln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МЕТОДЫ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1.Наблюдение 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2.Моделирование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3.Эксперимент 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4.Техно-кейс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5. Аквариум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6.Дополненная реальность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7.Медиа-студия 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8.Проектов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9.Проблемно-ориентированные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10.ТРИЗ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defTabSz="912812" eaLnBrk="1" hangingPunct="1">
                  <a:lnSpc>
                    <a:spcPct val="107000"/>
                  </a:lnSpc>
                  <a:spcAft>
                    <a:spcPts val="800"/>
                  </a:spcAft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 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709" name="Надпись 16"/>
              <p:cNvSpPr txBox="1"/>
              <p:nvPr/>
            </p:nvSpPr>
            <p:spPr>
              <a:xfrm>
                <a:off x="3105681" y="1045760"/>
                <a:ext cx="2861762" cy="1522647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</a:pPr>
                <a:r>
                  <a:rPr lang="ru-RU" altLang="en-US" sz="10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Психолого-педагогические условия формирования предпосылок инженерного мышления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1. Создание предметной игровой техно среды.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2. Поддержка и инициирование взаимодействия со взрослыми и с детьми.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3. Знание и принятие взрослыми индивидуальных особенностей дошкольника.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4. Готовность взрослых отступить, если инициатива не принимается детьми.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710" name="Надпись 20"/>
              <p:cNvSpPr txBox="1"/>
              <p:nvPr/>
            </p:nvSpPr>
            <p:spPr>
              <a:xfrm>
                <a:off x="1856309" y="2638267"/>
                <a:ext cx="4138618" cy="22863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altLang="en-US" sz="12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Психолого-педагогические условия взаимодействия с родителями</a:t>
                </a:r>
                <a:endParaRPr lang="ru-RU" altLang="en-US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28711" name="Прямая со стрелкой 54"/>
              <p:cNvCxnSpPr/>
              <p:nvPr/>
            </p:nvCxnSpPr>
            <p:spPr>
              <a:xfrm flipH="1">
                <a:off x="5601607" y="53025"/>
                <a:ext cx="0" cy="251727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  <a:headEnd type="triangle"/>
                <a:tailEnd type="triangle"/>
              </a:ln>
            </p:spPr>
          </p:cxnSp>
        </p:grpSp>
        <p:grpSp>
          <p:nvGrpSpPr>
            <p:cNvPr id="28679" name="Группа 20"/>
            <p:cNvGrpSpPr/>
            <p:nvPr/>
          </p:nvGrpSpPr>
          <p:grpSpPr>
            <a:xfrm>
              <a:off x="21771" y="0"/>
              <a:ext cx="6174740" cy="2340360"/>
              <a:chOff x="0" y="0"/>
              <a:chExt cx="6174740" cy="2340360"/>
            </a:xfrm>
          </p:grpSpPr>
          <p:grpSp>
            <p:nvGrpSpPr>
              <p:cNvPr id="28690" name="Прямоугольник 35"/>
              <p:cNvGrpSpPr/>
              <p:nvPr/>
            </p:nvGrpSpPr>
            <p:grpSpPr>
              <a:xfrm>
                <a:off x="-17282" y="-23436"/>
                <a:ext cx="6209164" cy="2341223"/>
                <a:chOff x="79248" y="1438656"/>
                <a:chExt cx="8607552" cy="2340864"/>
              </a:xfrm>
            </p:grpSpPr>
            <p:pic>
              <p:nvPicPr>
                <p:cNvPr id="28688" name="Прямоугольник 3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248" y="1438656"/>
                  <a:ext cx="8607552" cy="2340864"/>
                </a:xfrm>
                <a:prstGeom prst="rect">
                  <a:avLst/>
                </a:prstGeom>
                <a:noFill/>
                <a:ln>
                  <a:miter lim="800000"/>
                </a:ln>
              </p:spPr>
            </p:pic>
            <p:sp>
              <p:nvSpPr>
                <p:cNvPr id="28689" name="Прямоугольник 28688"/>
                <p:cNvSpPr/>
                <p:nvPr/>
              </p:nvSpPr>
              <p:spPr>
                <a:xfrm>
                  <a:off x="103205" y="1462088"/>
                  <a:ext cx="8559831" cy="2295173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ctr" anchorCtr="0">
                  <a:no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lvl="0" indent="0" defTabSz="912812" eaLnBrk="1" hangingPunct="1"/>
                  <a:endParaRPr lang="ru-RU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691" name="Надпись 3"/>
              <p:cNvSpPr txBox="1"/>
              <p:nvPr/>
            </p:nvSpPr>
            <p:spPr>
              <a:xfrm>
                <a:off x="1976539" y="49220"/>
                <a:ext cx="2381939" cy="26515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altLang="en-US" sz="14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ЦЕЛЕВОЙ КОМПОНЕНТ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692" name="Надпись 6"/>
              <p:cNvSpPr txBox="1"/>
              <p:nvPr/>
            </p:nvSpPr>
            <p:spPr>
              <a:xfrm>
                <a:off x="1697119" y="314373"/>
                <a:ext cx="4339021" cy="2025961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</a:pPr>
                <a:r>
                  <a:rPr lang="ru-RU" altLang="en-US" sz="7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ЗАДАЧИ:</a:t>
                </a:r>
                <a:endParaRPr lang="ru-RU" altLang="en-US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1</a:t>
                </a:r>
                <a:r>
                  <a:rPr lang="ru-RU" altLang="en-US" sz="9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. </a:t>
                </a: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Выявить особенности и обеспечить педагогические условия формирования предпосылок инженерного мышления дошкольников с ОВЗ посредством создания технопарка в детском саду.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2. Разработать методическое обеспечение формирования предпосылок инженерного мышления дошкольников с ОВЗ посредством создания технопарка в детском саду.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3. Сконструировать и внедрить мониторинг формирования предпосылок инженерного мышления дошкольников с ОВЗ.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4. Организовать механизм сетевого взаимодействия с организациями муниципалитета, края по теме проекта.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5. Повысить педагогическую компетентность родителей в рамках совместной работы по реализации проекта.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6. По результатам осуществления проекта обобщить и транслировать инновационный опыт.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693" name="Надпись 4"/>
              <p:cNvSpPr txBox="1"/>
              <p:nvPr/>
            </p:nvSpPr>
            <p:spPr>
              <a:xfrm>
                <a:off x="65262" y="379470"/>
                <a:ext cx="1503599" cy="1851309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2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ЦЕЛЬ -</a:t>
                </a:r>
                <a:r>
                  <a:rPr lang="ru-RU" altLang="en-US" sz="1200">
                    <a:solidFill>
                      <a:srgbClr val="000000"/>
                    </a:solidFill>
                    <a:latin typeface="Calibri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altLang="en-US" sz="12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формирование предпосылок инженерного мышления </a:t>
                </a:r>
                <a:endParaRPr lang="ru-RU" altLang="en-US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2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в дошкольном возрасте посредством включения детей с ОВЗ в реализацию парциальной программы «Техноцветик» на площадке технопарка</a:t>
                </a:r>
                <a:endParaRPr lang="ru-RU" altLang="en-US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</p:grpSp>
        <p:grpSp>
          <p:nvGrpSpPr>
            <p:cNvPr id="28680" name="Группа 21"/>
            <p:cNvGrpSpPr/>
            <p:nvPr/>
          </p:nvGrpSpPr>
          <p:grpSpPr>
            <a:xfrm>
              <a:off x="6085114" y="892628"/>
              <a:ext cx="382765" cy="4297706"/>
              <a:chOff x="10886" y="0"/>
              <a:chExt cx="382765" cy="4297706"/>
            </a:xfrm>
          </p:grpSpPr>
          <p:grpSp>
            <p:nvGrpSpPr>
              <p:cNvPr id="28681" name="Группа 22"/>
              <p:cNvGrpSpPr/>
              <p:nvPr/>
            </p:nvGrpSpPr>
            <p:grpSpPr>
              <a:xfrm>
                <a:off x="10886" y="0"/>
                <a:ext cx="197708" cy="2487295"/>
                <a:chOff x="0" y="0"/>
                <a:chExt cx="197708" cy="436605"/>
              </a:xfrm>
            </p:grpSpPr>
            <p:cxnSp>
              <p:nvCxnSpPr>
                <p:cNvPr id="28685" name="Прямая соединительная линия 32"/>
                <p:cNvCxnSpPr/>
                <p:nvPr/>
              </p:nvCxnSpPr>
              <p:spPr>
                <a:xfrm flipH="1">
                  <a:off x="197708" y="0"/>
                  <a:ext cx="0" cy="435885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</a:ln>
              </p:spPr>
            </p:cxnSp>
            <p:cxnSp>
              <p:nvCxnSpPr>
                <p:cNvPr id="28686" name="Прямая со стрелкой 33"/>
                <p:cNvCxnSpPr/>
                <p:nvPr/>
              </p:nvCxnSpPr>
              <p:spPr>
                <a:xfrm flipH="1">
                  <a:off x="0" y="0"/>
                  <a:ext cx="192187" cy="0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  <a:tailEnd type="triangle"/>
                </a:ln>
              </p:spPr>
            </p:cxnSp>
            <p:cxnSp>
              <p:nvCxnSpPr>
                <p:cNvPr id="28687" name="Прямая со стрелкой 34"/>
                <p:cNvCxnSpPr/>
                <p:nvPr/>
              </p:nvCxnSpPr>
              <p:spPr>
                <a:xfrm flipH="1">
                  <a:off x="0" y="436605"/>
                  <a:ext cx="191770" cy="0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  <a:tailEnd type="triangle"/>
                </a:ln>
              </p:spPr>
            </p:cxnSp>
          </p:grpSp>
          <p:grpSp>
            <p:nvGrpSpPr>
              <p:cNvPr id="28682" name="Группа 25"/>
              <p:cNvGrpSpPr/>
              <p:nvPr/>
            </p:nvGrpSpPr>
            <p:grpSpPr>
              <a:xfrm>
                <a:off x="195943" y="587829"/>
                <a:ext cx="197708" cy="3709877"/>
                <a:chOff x="0" y="0"/>
                <a:chExt cx="197708" cy="240665"/>
              </a:xfrm>
            </p:grpSpPr>
            <p:cxnSp>
              <p:nvCxnSpPr>
                <p:cNvPr id="28683" name="Прямая соединительная линия 26"/>
                <p:cNvCxnSpPr/>
                <p:nvPr/>
              </p:nvCxnSpPr>
              <p:spPr>
                <a:xfrm flipH="1">
                  <a:off x="192187" y="0"/>
                  <a:ext cx="5521" cy="240665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</a:ln>
              </p:spPr>
            </p:cxnSp>
            <p:cxnSp>
              <p:nvCxnSpPr>
                <p:cNvPr id="28684" name="Прямая со стрелкой 27"/>
                <p:cNvCxnSpPr/>
                <p:nvPr/>
              </p:nvCxnSpPr>
              <p:spPr>
                <a:xfrm flipH="1">
                  <a:off x="0" y="0"/>
                  <a:ext cx="192187" cy="0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  <a:tailEnd type="triangle"/>
                </a:ln>
              </p:spPr>
            </p:cxn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/>
          <p:nvPr/>
        </p:nvPicPr>
        <p:blipFill>
          <a:blip r:embed="rId2"/>
          <a:srcRect t="18798"/>
          <a:stretch>
            <a:fillRect/>
          </a:stretch>
        </p:blipFill>
        <p:spPr>
          <a:xfrm>
            <a:off x="0" y="0"/>
            <a:ext cx="9251950" cy="685800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9699" name="Группа 13"/>
          <p:cNvGrpSpPr/>
          <p:nvPr/>
        </p:nvGrpSpPr>
        <p:grpSpPr>
          <a:xfrm>
            <a:off x="142875" y="0"/>
            <a:ext cx="8966200" cy="4724400"/>
            <a:chOff x="0" y="5344886"/>
            <a:chExt cx="6467879" cy="4471133"/>
          </a:xfrm>
        </p:grpSpPr>
        <p:grpSp>
          <p:nvGrpSpPr>
            <p:cNvPr id="29702" name="Прямоугольник 5"/>
            <p:cNvGrpSpPr/>
            <p:nvPr/>
          </p:nvGrpSpPr>
          <p:grpSpPr>
            <a:xfrm>
              <a:off x="-15116" y="5321809"/>
              <a:ext cx="6275125" cy="2405758"/>
              <a:chOff x="121920" y="-24384"/>
              <a:chExt cx="8698992" cy="2542032"/>
            </a:xfrm>
          </p:grpSpPr>
          <p:pic>
            <p:nvPicPr>
              <p:cNvPr id="29700" name="Прямоугольник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920" y="-24384"/>
                <a:ext cx="8698992" cy="2542032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29701" name="Прямоугольник 29700"/>
              <p:cNvSpPr/>
              <p:nvPr/>
            </p:nvSpPr>
            <p:spPr>
              <a:xfrm>
                <a:off x="142875" y="0"/>
                <a:ext cx="8655670" cy="249734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defTabSz="912812" eaLnBrk="1" hangingPunct="1"/>
                <a:endParaRPr lang="ru-RU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03" name="Группа 15"/>
            <p:cNvGrpSpPr/>
            <p:nvPr/>
          </p:nvGrpSpPr>
          <p:grpSpPr>
            <a:xfrm>
              <a:off x="0" y="5345425"/>
              <a:ext cx="6467879" cy="4470594"/>
              <a:chOff x="0" y="5345425"/>
              <a:chExt cx="6467879" cy="4470594"/>
            </a:xfrm>
          </p:grpSpPr>
          <p:grpSp>
            <p:nvGrpSpPr>
              <p:cNvPr id="29704" name="Группа 16"/>
              <p:cNvGrpSpPr/>
              <p:nvPr/>
            </p:nvGrpSpPr>
            <p:grpSpPr>
              <a:xfrm>
                <a:off x="109177" y="5345425"/>
                <a:ext cx="6041515" cy="2604506"/>
                <a:chOff x="320" y="272682"/>
                <a:chExt cx="6041515" cy="2604506"/>
              </a:xfrm>
            </p:grpSpPr>
            <p:cxnSp>
              <p:nvCxnSpPr>
                <p:cNvPr id="29719" name="Прямая соединительная линия 57"/>
                <p:cNvCxnSpPr/>
                <p:nvPr/>
              </p:nvCxnSpPr>
              <p:spPr>
                <a:xfrm flipH="1">
                  <a:off x="3222171" y="1458685"/>
                  <a:ext cx="0" cy="152400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</a:ln>
              </p:spPr>
            </p:cxnSp>
            <p:grpSp>
              <p:nvGrpSpPr>
                <p:cNvPr id="29720" name="Группа 58"/>
                <p:cNvGrpSpPr/>
                <p:nvPr/>
              </p:nvGrpSpPr>
              <p:grpSpPr>
                <a:xfrm>
                  <a:off x="320" y="272682"/>
                  <a:ext cx="6041515" cy="2604506"/>
                  <a:chOff x="320" y="272682"/>
                  <a:chExt cx="6041515" cy="2604506"/>
                </a:xfrm>
              </p:grpSpPr>
              <p:cxnSp>
                <p:nvCxnSpPr>
                  <p:cNvPr id="29721" name="Прямая соединительная линия 59"/>
                  <p:cNvCxnSpPr/>
                  <p:nvPr/>
                </p:nvCxnSpPr>
                <p:spPr>
                  <a:xfrm flipH="1">
                    <a:off x="2928257" y="1458685"/>
                    <a:ext cx="0" cy="147320"/>
                  </a:xfrm>
                  <a:prstGeom prst="line">
                    <a:avLst/>
                  </a:prstGeom>
                  <a:noFill/>
                  <a:ln w="6350">
                    <a:solidFill>
                      <a:prstClr val="black"/>
                    </a:solidFill>
                    <a:miter lim="800000"/>
                  </a:ln>
                </p:spPr>
              </p:cxnSp>
              <p:sp>
                <p:nvSpPr>
                  <p:cNvPr id="29722" name="Надпись 43"/>
                  <p:cNvSpPr txBox="1"/>
                  <p:nvPr/>
                </p:nvSpPr>
                <p:spPr>
                  <a:xfrm>
                    <a:off x="2733437" y="664269"/>
                    <a:ext cx="1012324" cy="82932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>
                    <a:noAutofit/>
                  </a:bodyPr>
                  <a:lstStyle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5pPr>
                  </a:lstStyle>
                  <a:p>
                    <a:pPr marL="0" marR="0" lvl="0" indent="0" algn="ctr" defTabSz="912812" eaLnBrk="1" hangingPunct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altLang="en-US" sz="900" b="1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Уровни формирования предпосылок инженерного мышления</a:t>
                    </a:r>
                    <a:endParaRPr lang="ru-RU" altLang="en-US" sz="11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defTabSz="912812" eaLnBrk="1" hangingPunct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rPr>
                      <a:t> </a:t>
                    </a:r>
                  </a:p>
                </p:txBody>
              </p:sp>
              <p:grpSp>
                <p:nvGrpSpPr>
                  <p:cNvPr id="29723" name="Группа 61"/>
                  <p:cNvGrpSpPr/>
                  <p:nvPr/>
                </p:nvGrpSpPr>
                <p:grpSpPr>
                  <a:xfrm>
                    <a:off x="320" y="272682"/>
                    <a:ext cx="6041515" cy="2604506"/>
                    <a:chOff x="316" y="264610"/>
                    <a:chExt cx="5971377" cy="2527400"/>
                  </a:xfrm>
                </p:grpSpPr>
                <p:sp>
                  <p:nvSpPr>
                    <p:cNvPr id="29724" name="Надпись 34"/>
                    <p:cNvSpPr txBox="1"/>
                    <p:nvPr/>
                  </p:nvSpPr>
                  <p:spPr>
                    <a:xfrm>
                      <a:off x="963154" y="264087"/>
                      <a:ext cx="4120000" cy="288668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ДИАГНОСТИКО-РЕЗУЛЬТАТИВНЫЙ</a:t>
                      </a:r>
                      <a:r>
                        <a:rPr lang="ru-RU" altLang="en-US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alt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КОМПОНЕНТ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1100">
                          <a:solidFill>
                            <a:srgbClr val="000000"/>
                          </a:solidFill>
                          <a:latin typeface="Calibri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29725" name="Надпись 35"/>
                    <p:cNvSpPr txBox="1"/>
                    <p:nvPr/>
                  </p:nvSpPr>
                  <p:spPr>
                    <a:xfrm rot="16200000">
                      <a:off x="-438147" y="1152665"/>
                      <a:ext cx="1382107" cy="50594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Выбор методики проведения мониторинга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1100">
                          <a:solidFill>
                            <a:srgbClr val="000000"/>
                          </a:solidFill>
                          <a:latin typeface="Calibri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29726" name="Надпись 37"/>
                    <p:cNvSpPr txBox="1"/>
                    <p:nvPr/>
                  </p:nvSpPr>
                  <p:spPr>
                    <a:xfrm>
                      <a:off x="666605" y="723331"/>
                      <a:ext cx="881726" cy="529224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проведение </a:t>
                      </a: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первичного</a:t>
                      </a: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 мониторинга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727" name="Надпись 38"/>
                    <p:cNvSpPr txBox="1"/>
                    <p:nvPr/>
                  </p:nvSpPr>
                  <p:spPr>
                    <a:xfrm>
                      <a:off x="666605" y="1547055"/>
                      <a:ext cx="891912" cy="508814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проведение </a:t>
                      </a: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повторного </a:t>
                      </a: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мониторинга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1100">
                          <a:solidFill>
                            <a:srgbClr val="000000"/>
                          </a:solidFill>
                          <a:latin typeface="Calibri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  <p:cxnSp>
                  <p:nvCxnSpPr>
                    <p:cNvPr id="29728" name="Прямая соединительная линия 68"/>
                    <p:cNvCxnSpPr/>
                    <p:nvPr/>
                  </p:nvCxnSpPr>
                  <p:spPr>
                    <a:xfrm>
                      <a:off x="501599" y="963827"/>
                      <a:ext cx="167640" cy="5715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cxnSp>
                  <p:nvCxnSpPr>
                    <p:cNvPr id="29729" name="Прямая соединительная линия 69"/>
                    <p:cNvCxnSpPr/>
                    <p:nvPr/>
                  </p:nvCxnSpPr>
                  <p:spPr>
                    <a:xfrm flipV="1">
                      <a:off x="501599" y="1771135"/>
                      <a:ext cx="167640" cy="3048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sp>
                  <p:nvSpPr>
                    <p:cNvPr id="29730" name="Надпись 44"/>
                    <p:cNvSpPr txBox="1"/>
                    <p:nvPr/>
                  </p:nvSpPr>
                  <p:spPr>
                    <a:xfrm>
                      <a:off x="2701101" y="1589903"/>
                      <a:ext cx="314325" cy="87630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 vert="vert270"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Недостаточный</a:t>
                      </a:r>
                      <a:endParaRPr kumimoji="0" lang="ru-RU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731" name="Надпись 45"/>
                    <p:cNvSpPr txBox="1"/>
                    <p:nvPr/>
                  </p:nvSpPr>
                  <p:spPr>
                    <a:xfrm>
                      <a:off x="3063566" y="1589903"/>
                      <a:ext cx="314325" cy="88519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 vert="vert270"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Достаточный</a:t>
                      </a:r>
                      <a:endParaRPr kumimoji="0" lang="ru-RU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732" name="Надпись 47"/>
                    <p:cNvSpPr txBox="1"/>
                    <p:nvPr/>
                  </p:nvSpPr>
                  <p:spPr>
                    <a:xfrm>
                      <a:off x="3434269" y="1589903"/>
                      <a:ext cx="314960" cy="88519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 vert="vert270"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Оптимальный</a:t>
                      </a:r>
                      <a:endParaRPr kumimoji="0" lang="ru-RU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9733" name="Прямая соединительная линия 73"/>
                    <p:cNvCxnSpPr/>
                    <p:nvPr/>
                  </p:nvCxnSpPr>
                  <p:spPr>
                    <a:xfrm>
                      <a:off x="2569296" y="914400"/>
                      <a:ext cx="13462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cxnSp>
                  <p:nvCxnSpPr>
                    <p:cNvPr id="29734" name="Прямая соединительная линия 74"/>
                    <p:cNvCxnSpPr/>
                    <p:nvPr/>
                  </p:nvCxnSpPr>
                  <p:spPr>
                    <a:xfrm flipH="1">
                      <a:off x="3541361" y="1449860"/>
                      <a:ext cx="0" cy="140043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sp>
                  <p:nvSpPr>
                    <p:cNvPr id="29735" name="Надпись 52"/>
                    <p:cNvSpPr txBox="1"/>
                    <p:nvPr/>
                  </p:nvSpPr>
                  <p:spPr>
                    <a:xfrm>
                      <a:off x="3870924" y="599408"/>
                      <a:ext cx="2100747" cy="1874883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Категории сформированности предпосылок 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инженерного мышления 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у дошкольников с ОВЗ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1.Активность   7.Оценка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2.Знание          8.Целостность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3.Понимание    9.Опосредствованность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4.Применение  10.Автономность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5.Анализ          11.Креативность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6.Синтез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1100">
                          <a:solidFill>
                            <a:srgbClr val="000000"/>
                          </a:solidFill>
                          <a:latin typeface="Calibri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  <p:cxnSp>
                  <p:nvCxnSpPr>
                    <p:cNvPr id="29736" name="Прямая соединительная линия 76"/>
                    <p:cNvCxnSpPr/>
                    <p:nvPr/>
                  </p:nvCxnSpPr>
                  <p:spPr>
                    <a:xfrm>
                      <a:off x="3697880" y="963827"/>
                      <a:ext cx="172085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sp>
                  <p:nvSpPr>
                    <p:cNvPr id="29737" name="Надпись 42"/>
                    <p:cNvSpPr txBox="1"/>
                    <p:nvPr/>
                  </p:nvSpPr>
                  <p:spPr>
                    <a:xfrm>
                      <a:off x="1629825" y="723331"/>
                      <a:ext cx="996044" cy="1364612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Средство оценки эффективности формирования предпосылок инженерного мышления –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мониторинг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</p:txBody>
                </p:sp>
                <p:cxnSp>
                  <p:nvCxnSpPr>
                    <p:cNvPr id="29738" name="Прямая со стрелкой 78"/>
                    <p:cNvCxnSpPr/>
                    <p:nvPr/>
                  </p:nvCxnSpPr>
                  <p:spPr>
                    <a:xfrm>
                      <a:off x="4842939" y="2479590"/>
                      <a:ext cx="45085" cy="30480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  <a:headEnd type="triangle"/>
                      <a:tailEnd type="triangle"/>
                    </a:ln>
                  </p:spPr>
                </p:cxnSp>
                <p:cxnSp>
                  <p:nvCxnSpPr>
                    <p:cNvPr id="29739" name="Прямая со стрелкой 79"/>
                    <p:cNvCxnSpPr/>
                    <p:nvPr/>
                  </p:nvCxnSpPr>
                  <p:spPr>
                    <a:xfrm flipH="1">
                      <a:off x="1119437" y="2479590"/>
                      <a:ext cx="114935" cy="312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  <a:headEnd type="triangle"/>
                      <a:tailEnd type="triangle"/>
                    </a:ln>
                  </p:spPr>
                </p:cxnSp>
              </p:grpSp>
            </p:grpSp>
          </p:grpSp>
          <p:grpSp>
            <p:nvGrpSpPr>
              <p:cNvPr id="29705" name="Группа 17"/>
              <p:cNvGrpSpPr/>
              <p:nvPr/>
            </p:nvGrpSpPr>
            <p:grpSpPr>
              <a:xfrm>
                <a:off x="0" y="5494535"/>
                <a:ext cx="6467879" cy="4321484"/>
                <a:chOff x="0" y="5494535"/>
                <a:chExt cx="6467879" cy="4321484"/>
              </a:xfrm>
            </p:grpSpPr>
            <p:grpSp>
              <p:nvGrpSpPr>
                <p:cNvPr id="29706" name="Группа 18"/>
                <p:cNvGrpSpPr/>
                <p:nvPr/>
              </p:nvGrpSpPr>
              <p:grpSpPr>
                <a:xfrm>
                  <a:off x="0" y="7794171"/>
                  <a:ext cx="6199505" cy="2021848"/>
                  <a:chOff x="0" y="0"/>
                  <a:chExt cx="6199505" cy="2021848"/>
                </a:xfrm>
              </p:grpSpPr>
              <p:grpSp>
                <p:nvGrpSpPr>
                  <p:cNvPr id="29717" name="Прямоугольник 18"/>
                  <p:cNvGrpSpPr/>
                  <p:nvPr/>
                </p:nvGrpSpPr>
                <p:grpSpPr>
                  <a:xfrm>
                    <a:off x="-15116" y="-20451"/>
                    <a:ext cx="6231151" cy="2065375"/>
                    <a:chOff x="121920" y="2566416"/>
                    <a:chExt cx="8638032" cy="2182368"/>
                  </a:xfrm>
                </p:grpSpPr>
                <p:pic>
                  <p:nvPicPr>
                    <p:cNvPr id="29715" name="Прямоугольник 18"/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21920" y="2566416"/>
                      <a:ext cx="8638032" cy="2182368"/>
                    </a:xfrm>
                    <a:prstGeom prst="rect">
                      <a:avLst/>
                    </a:prstGeom>
                    <a:noFill/>
                    <a:ln>
                      <a:miter lim="800000"/>
                    </a:ln>
                  </p:spPr>
                </p:pic>
                <p:sp>
                  <p:nvSpPr>
                    <p:cNvPr id="29716" name="Прямоугольник 29715"/>
                    <p:cNvSpPr/>
                    <p:nvPr/>
                  </p:nvSpPr>
                  <p:spPr>
                    <a:xfrm>
                      <a:off x="142875" y="2588025"/>
                      <a:ext cx="8594162" cy="2136375"/>
                    </a:xfrm>
                    <a:prstGeom prst="rect">
                      <a:avLst/>
                    </a:prstGeom>
                    <a:noFill/>
                    <a:ln>
                      <a:noFill/>
                      <a:miter lim="800000"/>
                    </a:ln>
                  </p:spPr>
                  <p:txBody>
                    <a:bodyPr anchor="ctr" anchorCtr="0"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defTabSz="912812" eaLnBrk="1" hangingPunct="1"/>
                      <a:endParaRPr lang="ru-RU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9718" name="Надпись 54"/>
                  <p:cNvSpPr txBox="1"/>
                  <p:nvPr/>
                </p:nvSpPr>
                <p:spPr>
                  <a:xfrm>
                    <a:off x="90468" y="64225"/>
                    <a:ext cx="5972023" cy="182090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>
                    <a:noAutofit/>
                  </a:bodyPr>
                  <a:lstStyle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5pPr>
                  </a:lstStyle>
                  <a:p>
                    <a:pPr marL="0" marR="0" lvl="0" indent="0" algn="ctr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 b="1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РЕЗУЛЬТАТ: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algn="just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1.Создана развивающая предметная игровая среда технопарка, позволяющая реализовать условия формирования предпосылок инженерного мышления.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algn="just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2.Сконструирован и внедрен мониторинг формирования предпосылок инженерного мышления дошкольников с ОВЗ.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algn="just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3.Получена положительная динамика в изменении уровня сформированности предпосылок инженерного мышления у дошкольников с ОВЗ.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algn="just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4.Разработана парциальная программа по формированию предпосылок инженерного мышления у дошкольников с ОВЗ «Техноцветик».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algn="just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5.Разработано пособие по организации взаимодействия с родителями «Клуб Техномир» по формированию предпосылок инженерного мышления у дошкольников с ОВЗ.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9707" name="Группа 21"/>
                <p:cNvGrpSpPr/>
                <p:nvPr/>
              </p:nvGrpSpPr>
              <p:grpSpPr>
                <a:xfrm>
                  <a:off x="6074228" y="5494535"/>
                  <a:ext cx="393651" cy="3676588"/>
                  <a:chOff x="0" y="4601907"/>
                  <a:chExt cx="393651" cy="3676588"/>
                </a:xfrm>
              </p:grpSpPr>
              <p:grpSp>
                <p:nvGrpSpPr>
                  <p:cNvPr id="29708" name="Группа 24"/>
                  <p:cNvGrpSpPr/>
                  <p:nvPr/>
                </p:nvGrpSpPr>
                <p:grpSpPr>
                  <a:xfrm>
                    <a:off x="0" y="5791200"/>
                    <a:ext cx="197708" cy="2487295"/>
                    <a:chOff x="0" y="0"/>
                    <a:chExt cx="197708" cy="436605"/>
                  </a:xfrm>
                </p:grpSpPr>
                <p:cxnSp>
                  <p:nvCxnSpPr>
                    <p:cNvPr id="29712" name="Прямая соединительная линия 29"/>
                    <p:cNvCxnSpPr/>
                    <p:nvPr/>
                  </p:nvCxnSpPr>
                  <p:spPr>
                    <a:xfrm flipH="1">
                      <a:off x="197708" y="0"/>
                      <a:ext cx="0" cy="435885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cxnSp>
                  <p:nvCxnSpPr>
                    <p:cNvPr id="29713" name="Прямая со стрелкой 30"/>
                    <p:cNvCxnSpPr/>
                    <p:nvPr/>
                  </p:nvCxnSpPr>
                  <p:spPr>
                    <a:xfrm flipH="1">
                      <a:off x="0" y="0"/>
                      <a:ext cx="192187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  <a:tailEnd type="triangle"/>
                    </a:ln>
                  </p:spPr>
                </p:cxnSp>
                <p:cxnSp>
                  <p:nvCxnSpPr>
                    <p:cNvPr id="29714" name="Прямая со стрелкой 31"/>
                    <p:cNvCxnSpPr/>
                    <p:nvPr/>
                  </p:nvCxnSpPr>
                  <p:spPr>
                    <a:xfrm flipH="1">
                      <a:off x="0" y="436605"/>
                      <a:ext cx="19177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  <a:tailEnd type="triangle"/>
                    </a:ln>
                  </p:spPr>
                </p:cxnSp>
              </p:grpSp>
              <p:grpSp>
                <p:nvGrpSpPr>
                  <p:cNvPr id="29709" name="Группа 25"/>
                  <p:cNvGrpSpPr/>
                  <p:nvPr/>
                </p:nvGrpSpPr>
                <p:grpSpPr>
                  <a:xfrm>
                    <a:off x="195943" y="4601907"/>
                    <a:ext cx="197708" cy="2716234"/>
                    <a:chOff x="0" y="260399"/>
                    <a:chExt cx="197708" cy="176206"/>
                  </a:xfrm>
                </p:grpSpPr>
                <p:cxnSp>
                  <p:nvCxnSpPr>
                    <p:cNvPr id="29710" name="Прямая соединительная линия 26"/>
                    <p:cNvCxnSpPr/>
                    <p:nvPr/>
                  </p:nvCxnSpPr>
                  <p:spPr>
                    <a:xfrm flipH="1">
                      <a:off x="197708" y="260399"/>
                      <a:ext cx="0" cy="175486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cxnSp>
                  <p:nvCxnSpPr>
                    <p:cNvPr id="29711" name="Прямая со стрелкой 28"/>
                    <p:cNvCxnSpPr/>
                    <p:nvPr/>
                  </p:nvCxnSpPr>
                  <p:spPr>
                    <a:xfrm flipH="1">
                      <a:off x="0" y="436605"/>
                      <a:ext cx="19177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  <a:tailEnd type="triangle"/>
                    </a:ln>
                  </p:spPr>
                </p:cxnSp>
              </p:grpSp>
            </p:grpSp>
          </p:grpSp>
        </p:grp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Bookman Old Style" pitchFamily="18" charset="0"/>
                <a:ea typeface="Arial" pitchFamily="34" charset="0"/>
                <a:cs typeface="Arial"/>
              </a:rPr>
              <a:t>МБДОУ № 34</a:t>
            </a:r>
          </a:p>
        </p:txBody>
      </p:sp>
      <p:sp>
        <p:nvSpPr>
          <p:cNvPr id="26627" name="Rectangle 2"/>
          <p:cNvSpPr/>
          <p:nvPr/>
        </p:nvSpPr>
        <p:spPr bwMode="white">
          <a:xfrm>
            <a:off x="683568" y="589601"/>
            <a:ext cx="8715375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Bookman Old Style" pitchFamily="18" charset="0"/>
                <a:ea typeface="Arial" pitchFamily="34" charset="0"/>
              </a:rPr>
              <a:t>ИННОВАЦИОННОСТЬ</a:t>
            </a:r>
            <a:br>
              <a:rPr lang="ru-RU" altLang="ru-RU" sz="2000" b="1" dirty="0">
                <a:solidFill>
                  <a:srgbClr val="FFFFFF"/>
                </a:solidFill>
                <a:latin typeface="Bookman Old Style" pitchFamily="18" charset="0"/>
                <a:ea typeface="Arial" pitchFamily="34" charset="0"/>
              </a:rPr>
            </a:br>
            <a:r>
              <a:rPr lang="ru-RU" altLang="ru-RU" sz="2000" b="1" dirty="0">
                <a:solidFill>
                  <a:srgbClr val="FFFFFF"/>
                </a:solidFill>
                <a:latin typeface="Bookman Old Style" pitchFamily="18" charset="0"/>
                <a:ea typeface="Arial" pitchFamily="34" charset="0"/>
              </a:rPr>
              <a:t>ПАРЦИАЛЬНАЯ МОДУЛЬНАЯ ПРОГРАММА «ТЕХНОЦВЕТИК»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itchFamily="18" charset="0"/>
              <a:ea typeface="Arial" pitchFamily="34" charset="0"/>
              <a:cs typeface="Arial"/>
            </a:endParaRPr>
          </a:p>
        </p:txBody>
      </p:sp>
      <p:pic>
        <p:nvPicPr>
          <p:cNvPr id="26628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9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26633" name="Группа 13"/>
          <p:cNvGrpSpPr/>
          <p:nvPr/>
        </p:nvGrpSpPr>
        <p:grpSpPr>
          <a:xfrm>
            <a:off x="74612" y="836712"/>
            <a:ext cx="13004800" cy="5940326"/>
            <a:chOff x="1159715" y="1384623"/>
            <a:chExt cx="10395204" cy="4588424"/>
          </a:xfrm>
        </p:grpSpPr>
        <p:cxnSp>
          <p:nvCxnSpPr>
            <p:cNvPr id="26635" name="直接连接符 28"/>
            <p:cNvCxnSpPr/>
            <p:nvPr/>
          </p:nvCxnSpPr>
          <p:spPr>
            <a:xfrm>
              <a:off x="1234879" y="3472820"/>
              <a:ext cx="6636216" cy="0"/>
            </a:xfrm>
            <a:prstGeom prst="line">
              <a:avLst/>
            </a:prstGeom>
            <a:noFill/>
            <a:ln>
              <a:solidFill>
                <a:srgbClr val="E46C0A"/>
              </a:solidFill>
              <a:miter lim="800000"/>
              <a:headEnd type="oval"/>
            </a:ln>
          </p:spPr>
        </p:cxnSp>
        <p:cxnSp>
          <p:nvCxnSpPr>
            <p:cNvPr id="26636" name="直接连接符 29"/>
            <p:cNvCxnSpPr/>
            <p:nvPr/>
          </p:nvCxnSpPr>
          <p:spPr>
            <a:xfrm>
              <a:off x="1234879" y="4129656"/>
              <a:ext cx="6636216" cy="0"/>
            </a:xfrm>
            <a:prstGeom prst="line">
              <a:avLst/>
            </a:prstGeom>
            <a:noFill/>
            <a:ln>
              <a:solidFill>
                <a:srgbClr val="FFC000"/>
              </a:solidFill>
              <a:miter lim="800000"/>
              <a:headEnd type="oval"/>
            </a:ln>
          </p:spPr>
        </p:cxnSp>
        <p:cxnSp>
          <p:nvCxnSpPr>
            <p:cNvPr id="26637" name="直接连接符 30"/>
            <p:cNvCxnSpPr/>
            <p:nvPr/>
          </p:nvCxnSpPr>
          <p:spPr>
            <a:xfrm>
              <a:off x="1199456" y="4818942"/>
              <a:ext cx="6636216" cy="0"/>
            </a:xfrm>
            <a:prstGeom prst="line">
              <a:avLst/>
            </a:prstGeom>
            <a:noFill/>
            <a:ln>
              <a:solidFill>
                <a:srgbClr val="92D050"/>
              </a:solidFill>
              <a:miter lim="800000"/>
              <a:headEnd type="oval"/>
            </a:ln>
          </p:spPr>
        </p:cxnSp>
        <p:cxnSp>
          <p:nvCxnSpPr>
            <p:cNvPr id="26638" name="直接连接符 31"/>
            <p:cNvCxnSpPr/>
            <p:nvPr/>
          </p:nvCxnSpPr>
          <p:spPr>
            <a:xfrm>
              <a:off x="1199456" y="5390622"/>
              <a:ext cx="6636216" cy="0"/>
            </a:xfrm>
            <a:prstGeom prst="line">
              <a:avLst/>
            </a:prstGeom>
            <a:noFill/>
            <a:ln>
              <a:solidFill>
                <a:srgbClr val="00B0F0"/>
              </a:solidFill>
              <a:miter lim="800000"/>
              <a:headEnd type="oval"/>
            </a:ln>
          </p:spPr>
        </p:cxnSp>
        <p:cxnSp>
          <p:nvCxnSpPr>
            <p:cNvPr id="26639" name="直接连接符 32"/>
            <p:cNvCxnSpPr/>
            <p:nvPr/>
          </p:nvCxnSpPr>
          <p:spPr>
            <a:xfrm>
              <a:off x="1199456" y="5844715"/>
              <a:ext cx="6636216" cy="0"/>
            </a:xfrm>
            <a:prstGeom prst="line">
              <a:avLst/>
            </a:prstGeom>
            <a:noFill/>
            <a:ln>
              <a:solidFill>
                <a:srgbClr val="0070C0"/>
              </a:solidFill>
              <a:miter lim="800000"/>
              <a:headEnd type="oval"/>
            </a:ln>
          </p:spPr>
        </p:cxnSp>
        <p:sp>
          <p:nvSpPr>
            <p:cNvPr id="26640" name="等腰三角形 33"/>
            <p:cNvSpPr/>
            <p:nvPr/>
          </p:nvSpPr>
          <p:spPr>
            <a:xfrm>
              <a:off x="5957599" y="1384623"/>
              <a:ext cx="5597320" cy="2091313"/>
            </a:xfrm>
            <a:prstGeom prst="triangl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1" name="等腰三角形 34"/>
            <p:cNvSpPr/>
            <p:nvPr/>
          </p:nvSpPr>
          <p:spPr>
            <a:xfrm>
              <a:off x="6458833" y="2430280"/>
              <a:ext cx="4593584" cy="1714600"/>
            </a:xfrm>
            <a:prstGeom prst="triangl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2" name="等腰三角形 35"/>
            <p:cNvSpPr/>
            <p:nvPr/>
          </p:nvSpPr>
          <p:spPr>
            <a:xfrm>
              <a:off x="6853474" y="3413612"/>
              <a:ext cx="3804300" cy="1420985"/>
            </a:xfrm>
            <a:prstGeom prst="triangle">
              <a:avLst/>
            </a:prstGeom>
            <a:solidFill>
              <a:srgbClr val="92D05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3" name="等腰三角形 36"/>
            <p:cNvSpPr/>
            <p:nvPr/>
          </p:nvSpPr>
          <p:spPr>
            <a:xfrm>
              <a:off x="7250655" y="4275067"/>
              <a:ext cx="3009939" cy="1124600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4" name="等腰三角形 37"/>
            <p:cNvSpPr/>
            <p:nvPr/>
          </p:nvSpPr>
          <p:spPr>
            <a:xfrm>
              <a:off x="7556470" y="4964785"/>
              <a:ext cx="2398308" cy="896079"/>
            </a:xfrm>
            <a:prstGeom prst="triangl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6" name="TextBox 31"/>
            <p:cNvSpPr/>
            <p:nvPr/>
          </p:nvSpPr>
          <p:spPr>
            <a:xfrm>
              <a:off x="5598931" y="3033129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E46C0A"/>
                  </a:solidFill>
                  <a:effectLst/>
                  <a:uLnTx/>
                  <a:uFillTx/>
                  <a:latin typeface="Arial Rounded MT Bold" pitchFamily="34" charset="0"/>
                  <a:ea typeface="Microsoft YaHei" pitchFamily="34" charset="-122"/>
                  <a:cs typeface="Arial"/>
                </a:rPr>
                <a:t>1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Arial Rounded MT Bold" pitchFamily="34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26647" name="TextBox 32"/>
            <p:cNvSpPr/>
            <p:nvPr/>
          </p:nvSpPr>
          <p:spPr>
            <a:xfrm>
              <a:off x="5609434" y="3691497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 Rounded MT Bold" pitchFamily="34" charset="0"/>
                  <a:ea typeface="Microsoft YaHei" pitchFamily="34" charset="-122"/>
                  <a:cs typeface="Arial"/>
                </a:rPr>
                <a:t>2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itchFamily="34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26648" name="TextBox 33"/>
            <p:cNvSpPr/>
            <p:nvPr/>
          </p:nvSpPr>
          <p:spPr>
            <a:xfrm>
              <a:off x="5598931" y="4367124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 Rounded MT Bold" pitchFamily="34" charset="0"/>
                  <a:ea typeface="Microsoft YaHei" pitchFamily="34" charset="-122"/>
                  <a:cs typeface="Arial"/>
                </a:rPr>
                <a:t>3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Rounded MT Bold" pitchFamily="34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26649" name="TextBox 34"/>
            <p:cNvSpPr/>
            <p:nvPr/>
          </p:nvSpPr>
          <p:spPr>
            <a:xfrm>
              <a:off x="5607975" y="4965253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 Rounded MT Bold" pitchFamily="34" charset="0"/>
                  <a:ea typeface="Microsoft YaHei" pitchFamily="34" charset="-122"/>
                  <a:cs typeface="Arial"/>
                </a:rPr>
                <a:t>4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itchFamily="34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26650" name="TextBox 35"/>
            <p:cNvSpPr/>
            <p:nvPr/>
          </p:nvSpPr>
          <p:spPr>
            <a:xfrm>
              <a:off x="5607787" y="5475701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itchFamily="34" charset="0"/>
                  <a:ea typeface="Microsoft YaHei" pitchFamily="34" charset="-122"/>
                  <a:cs typeface="Arial"/>
                </a:rPr>
                <a:t>5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itchFamily="34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26651" name="TextBox 36"/>
            <p:cNvSpPr/>
            <p:nvPr/>
          </p:nvSpPr>
          <p:spPr>
            <a:xfrm>
              <a:off x="1159715" y="2767042"/>
              <a:ext cx="4660145" cy="7249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</a:rPr>
                <a:t>Характеристика развития предпосылок инженерного мышления у детей дошкольного возраста с ОВЗ </a:t>
              </a:r>
              <a:endParaRPr kumimoji="0" lang="en-US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SimSun" pitchFamily="2" charset="-122"/>
              </a:endParaRPr>
            </a:p>
          </p:txBody>
        </p:sp>
        <p:sp>
          <p:nvSpPr>
            <p:cNvPr id="26652" name="TextBox 37"/>
            <p:cNvSpPr/>
            <p:nvPr/>
          </p:nvSpPr>
          <p:spPr>
            <a:xfrm>
              <a:off x="1199456" y="3465690"/>
              <a:ext cx="4465794" cy="7249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</a:rPr>
                <a:t>Описание образовательной деятельности в образовательных модулях лабораторий технопарка детского сада </a:t>
              </a:r>
            </a:p>
          </p:txBody>
        </p:sp>
        <p:sp>
          <p:nvSpPr>
            <p:cNvPr id="26653" name="TextBox 38"/>
            <p:cNvSpPr/>
            <p:nvPr/>
          </p:nvSpPr>
          <p:spPr>
            <a:xfrm>
              <a:off x="1234879" y="4264023"/>
              <a:ext cx="4638542" cy="51017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</a:rPr>
                <a:t>Особенности взаимодействие с семьями воспитанниками </a:t>
              </a:r>
              <a:endParaRPr kumimoji="0" lang="en-US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SimSun" pitchFamily="2" charset="-122"/>
              </a:endParaRPr>
            </a:p>
          </p:txBody>
        </p:sp>
        <p:sp>
          <p:nvSpPr>
            <p:cNvPr id="26654" name="TextBox 39"/>
            <p:cNvSpPr/>
            <p:nvPr/>
          </p:nvSpPr>
          <p:spPr>
            <a:xfrm>
              <a:off x="1187212" y="4902267"/>
              <a:ext cx="4468332" cy="51017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</a:rPr>
                <a:t>Ожидаемые результаты, особенности организации педагогической диагностики </a:t>
              </a:r>
            </a:p>
          </p:txBody>
        </p:sp>
        <p:sp>
          <p:nvSpPr>
            <p:cNvPr id="26655" name="TextBox 40"/>
            <p:cNvSpPr/>
            <p:nvPr/>
          </p:nvSpPr>
          <p:spPr>
            <a:xfrm>
              <a:off x="1189969" y="5388679"/>
              <a:ext cx="4883311" cy="29536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</a:rPr>
                <a:t>РППС к образовательным модулям лабораторий </a:t>
              </a:r>
              <a:endParaRPr kumimoji="0" lang="en-US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SimSun" pitchFamily="2" charset="-122"/>
              </a:endParaRPr>
            </a:p>
          </p:txBody>
        </p:sp>
      </p:grpSp>
      <p:sp>
        <p:nvSpPr>
          <p:cNvPr id="26634" name="TextBox 26"/>
          <p:cNvSpPr/>
          <p:nvPr/>
        </p:nvSpPr>
        <p:spPr>
          <a:xfrm rot="19560000" flipH="1">
            <a:off x="7170738" y="3735388"/>
            <a:ext cx="2427288" cy="592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itchFamily="34" charset="0"/>
              <a:ea typeface="Microsoft YaHei" pitchFamily="34" charset="-122"/>
              <a:cs typeface="Arial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5ECCBE7-E907-415A-9916-F1F56938CAE9}"/>
              </a:ext>
            </a:extLst>
          </p:cNvPr>
          <p:cNvGrpSpPr/>
          <p:nvPr/>
        </p:nvGrpSpPr>
        <p:grpSpPr>
          <a:xfrm>
            <a:off x="125810" y="1273738"/>
            <a:ext cx="7016249" cy="1177180"/>
            <a:chOff x="256825" y="2963120"/>
            <a:chExt cx="8078786" cy="1712913"/>
          </a:xfrm>
        </p:grpSpPr>
        <p:grpSp>
          <p:nvGrpSpPr>
            <p:cNvPr id="40" name="Группа 31">
              <a:extLst>
                <a:ext uri="{FF2B5EF4-FFF2-40B4-BE49-F238E27FC236}">
                  <a16:creationId xmlns:a16="http://schemas.microsoft.com/office/drawing/2014/main" id="{AB2FFCDE-A5ED-423D-8B6E-A5BFC740DCC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439761" y="-219816"/>
              <a:ext cx="1712913" cy="8078786"/>
              <a:chOff x="2596615" y="1371576"/>
              <a:chExt cx="1262108" cy="4483131"/>
            </a:xfrm>
          </p:grpSpPr>
          <p:grpSp>
            <p:nvGrpSpPr>
              <p:cNvPr id="51" name="组合 7">
                <a:extLst>
                  <a:ext uri="{FF2B5EF4-FFF2-40B4-BE49-F238E27FC236}">
                    <a16:creationId xmlns:a16="http://schemas.microsoft.com/office/drawing/2014/main" id="{F285EF4E-1810-4EE5-8AFF-2C4162A74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8092" y="1465948"/>
                <a:ext cx="1099343" cy="4388759"/>
                <a:chOff x="2234441" y="449942"/>
                <a:chExt cx="1568300" cy="6260919"/>
              </a:xfrm>
            </p:grpSpPr>
            <p:sp>
              <p:nvSpPr>
                <p:cNvPr id="54" name="圆角矩形 2">
                  <a:extLst>
                    <a:ext uri="{FF2B5EF4-FFF2-40B4-BE49-F238E27FC236}">
                      <a16:creationId xmlns:a16="http://schemas.microsoft.com/office/drawing/2014/main" id="{16228752-F5DD-4D60-8DA8-D163B9DBFC60}"/>
                    </a:ext>
                  </a:extLst>
                </p:cNvPr>
                <p:cNvSpPr/>
                <p:nvPr/>
              </p:nvSpPr>
              <p:spPr>
                <a:xfrm rot="16200000">
                  <a:off x="-111869" y="2796252"/>
                  <a:ext cx="6260919" cy="15683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9525" cap="flat" cmpd="sng" algn="ctr">
                  <a:gradFill>
                    <a:gsLst>
                      <a:gs pos="0">
                        <a:srgbClr val="F3F3F3"/>
                      </a:gs>
                      <a:gs pos="100000">
                        <a:sysClr val="window" lastClr="FFFFFF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innerShdw blurRad="76200" dist="38100" dir="12600000">
                    <a:prstClr val="black">
                      <a:alpha val="37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圆角矩形 3">
                  <a:extLst>
                    <a:ext uri="{FF2B5EF4-FFF2-40B4-BE49-F238E27FC236}">
                      <a16:creationId xmlns:a16="http://schemas.microsoft.com/office/drawing/2014/main" id="{444D7CED-93BB-4FD9-9E52-ABCF71F1B3DF}"/>
                    </a:ext>
                  </a:extLst>
                </p:cNvPr>
                <p:cNvSpPr/>
                <p:nvPr/>
              </p:nvSpPr>
              <p:spPr>
                <a:xfrm rot="16200000">
                  <a:off x="79568" y="2971995"/>
                  <a:ext cx="5878043" cy="121681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B9BD5"/>
                </a:solidFill>
                <a:ln w="15875" cap="flat" cmpd="sng" algn="ctr">
                  <a:gradFill>
                    <a:gsLst>
                      <a:gs pos="0">
                        <a:srgbClr val="F3F3F3"/>
                      </a:gs>
                      <a:gs pos="100000">
                        <a:sysClr val="window" lastClr="FFFFFF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椭圆 18">
                <a:extLst>
                  <a:ext uri="{FF2B5EF4-FFF2-40B4-BE49-F238E27FC236}">
                    <a16:creationId xmlns:a16="http://schemas.microsoft.com/office/drawing/2014/main" id="{74BDAFCA-AE79-4675-9192-9888C5073ADB}"/>
                  </a:ext>
                </a:extLst>
              </p:cNvPr>
              <p:cNvSpPr/>
              <p:nvPr/>
            </p:nvSpPr>
            <p:spPr>
              <a:xfrm>
                <a:off x="2596615" y="1371576"/>
                <a:ext cx="1262108" cy="1262395"/>
              </a:xfrm>
              <a:prstGeom prst="ellipse">
                <a:avLst/>
              </a:prstGeom>
              <a:gradFill flip="none" rotWithShape="1">
                <a:gsLst>
                  <a:gs pos="14000">
                    <a:sysClr val="window" lastClr="FFFFFF"/>
                  </a:gs>
                  <a:gs pos="32000">
                    <a:sysClr val="window" lastClr="FFFFFF"/>
                  </a:gs>
                  <a:gs pos="100000">
                    <a:srgbClr val="E7E6E6">
                      <a:lumMod val="90000"/>
                    </a:srgbClr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52400" dist="63500" dir="5400000" sx="104000" sy="104000" algn="tl" rotWithShape="0">
                  <a:prstClr val="black">
                    <a:alpha val="15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6">
                <a:extLst>
                  <a:ext uri="{FF2B5EF4-FFF2-40B4-BE49-F238E27FC236}">
                    <a16:creationId xmlns:a16="http://schemas.microsoft.com/office/drawing/2014/main" id="{7A368451-1B84-47B4-8A32-F4AD7BD480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5363" y="2742328"/>
                <a:ext cx="593966" cy="3069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zh-CN" sz="1200" b="1" kern="1200" dirty="0">
                    <a:solidFill>
                      <a:srgbClr val="FFFFF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Формирование предпосылок инженерного мышления дошкольников с ОВЗ через включение </a:t>
                </a:r>
              </a:p>
              <a:p>
                <a:pPr eaLnBrk="1" hangingPunct="1"/>
                <a:r>
                  <a:rPr lang="ru-RU" altLang="zh-CN" sz="1200" b="1" kern="1200" dirty="0">
                    <a:solidFill>
                      <a:srgbClr val="FFFFF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в деятельность технопарка в ДОУ</a:t>
                </a:r>
                <a:endParaRPr lang="zh-CN" altLang="en-US" sz="1200" b="1" kern="1200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49" name="任意多边形 24">
              <a:extLst>
                <a:ext uri="{FF2B5EF4-FFF2-40B4-BE49-F238E27FC236}">
                  <a16:creationId xmlns:a16="http://schemas.microsoft.com/office/drawing/2014/main" id="{B1095C6F-CE0E-40F1-87C7-3A3CEF4BA36F}"/>
                </a:ext>
              </a:extLst>
            </p:cNvPr>
            <p:cNvSpPr/>
            <p:nvPr/>
          </p:nvSpPr>
          <p:spPr>
            <a:xfrm>
              <a:off x="1050213" y="3097899"/>
              <a:ext cx="538163" cy="630237"/>
            </a:xfrm>
            <a:custGeom>
              <a:avLst/>
              <a:gdLst>
                <a:gd name="connsiteX0" fmla="*/ 99863 w 537790"/>
                <a:gd name="connsiteY0" fmla="*/ 197762 h 629959"/>
                <a:gd name="connsiteX1" fmla="*/ 440382 w 537790"/>
                <a:gd name="connsiteY1" fmla="*/ 197762 h 629959"/>
                <a:gd name="connsiteX2" fmla="*/ 440382 w 537790"/>
                <a:gd name="connsiteY2" fmla="*/ 475252 h 629959"/>
                <a:gd name="connsiteX3" fmla="*/ 431378 w 537790"/>
                <a:gd name="connsiteY3" fmla="*/ 496535 h 629959"/>
                <a:gd name="connsiteX4" fmla="*/ 410095 w 537790"/>
                <a:gd name="connsiteY4" fmla="*/ 505539 h 629959"/>
                <a:gd name="connsiteX5" fmla="*/ 376535 w 537790"/>
                <a:gd name="connsiteY5" fmla="*/ 505539 h 629959"/>
                <a:gd name="connsiteX6" fmla="*/ 376535 w 537790"/>
                <a:gd name="connsiteY6" fmla="*/ 591487 h 629959"/>
                <a:gd name="connsiteX7" fmla="*/ 365075 w 537790"/>
                <a:gd name="connsiteY7" fmla="*/ 618500 h 629959"/>
                <a:gd name="connsiteX8" fmla="*/ 338063 w 537790"/>
                <a:gd name="connsiteY8" fmla="*/ 629959 h 629959"/>
                <a:gd name="connsiteX9" fmla="*/ 311050 w 537790"/>
                <a:gd name="connsiteY9" fmla="*/ 618500 h 629959"/>
                <a:gd name="connsiteX10" fmla="*/ 299591 w 537790"/>
                <a:gd name="connsiteY10" fmla="*/ 591487 h 629959"/>
                <a:gd name="connsiteX11" fmla="*/ 299591 w 537790"/>
                <a:gd name="connsiteY11" fmla="*/ 505539 h 629959"/>
                <a:gd name="connsiteX12" fmla="*/ 239836 w 537790"/>
                <a:gd name="connsiteY12" fmla="*/ 505539 h 629959"/>
                <a:gd name="connsiteX13" fmla="*/ 239836 w 537790"/>
                <a:gd name="connsiteY13" fmla="*/ 591487 h 629959"/>
                <a:gd name="connsiteX14" fmla="*/ 228786 w 537790"/>
                <a:gd name="connsiteY14" fmla="*/ 618909 h 629959"/>
                <a:gd name="connsiteX15" fmla="*/ 202183 w 537790"/>
                <a:gd name="connsiteY15" fmla="*/ 629959 h 629959"/>
                <a:gd name="connsiteX16" fmla="*/ 174761 w 537790"/>
                <a:gd name="connsiteY16" fmla="*/ 618909 h 629959"/>
                <a:gd name="connsiteX17" fmla="*/ 163711 w 537790"/>
                <a:gd name="connsiteY17" fmla="*/ 591487 h 629959"/>
                <a:gd name="connsiteX18" fmla="*/ 163711 w 537790"/>
                <a:gd name="connsiteY18" fmla="*/ 505539 h 629959"/>
                <a:gd name="connsiteX19" fmla="*/ 129331 w 537790"/>
                <a:gd name="connsiteY19" fmla="*/ 505539 h 629959"/>
                <a:gd name="connsiteX20" fmla="*/ 108867 w 537790"/>
                <a:gd name="connsiteY20" fmla="*/ 496535 h 629959"/>
                <a:gd name="connsiteX21" fmla="*/ 99863 w 537790"/>
                <a:gd name="connsiteY21" fmla="*/ 475252 h 629959"/>
                <a:gd name="connsiteX22" fmla="*/ 499317 w 537790"/>
                <a:gd name="connsiteY22" fmla="*/ 196943 h 629959"/>
                <a:gd name="connsiteX23" fmla="*/ 526330 w 537790"/>
                <a:gd name="connsiteY23" fmla="*/ 208403 h 629959"/>
                <a:gd name="connsiteX24" fmla="*/ 537790 w 537790"/>
                <a:gd name="connsiteY24" fmla="*/ 236233 h 629959"/>
                <a:gd name="connsiteX25" fmla="*/ 537790 w 537790"/>
                <a:gd name="connsiteY25" fmla="*/ 387666 h 629959"/>
                <a:gd name="connsiteX26" fmla="*/ 526739 w 537790"/>
                <a:gd name="connsiteY26" fmla="*/ 415497 h 629959"/>
                <a:gd name="connsiteX27" fmla="*/ 499317 w 537790"/>
                <a:gd name="connsiteY27" fmla="*/ 426957 h 629959"/>
                <a:gd name="connsiteX28" fmla="*/ 471896 w 537790"/>
                <a:gd name="connsiteY28" fmla="*/ 415497 h 629959"/>
                <a:gd name="connsiteX29" fmla="*/ 460845 w 537790"/>
                <a:gd name="connsiteY29" fmla="*/ 387666 h 629959"/>
                <a:gd name="connsiteX30" fmla="*/ 460845 w 537790"/>
                <a:gd name="connsiteY30" fmla="*/ 236233 h 629959"/>
                <a:gd name="connsiteX31" fmla="*/ 472305 w 537790"/>
                <a:gd name="connsiteY31" fmla="*/ 208403 h 629959"/>
                <a:gd name="connsiteX32" fmla="*/ 499317 w 537790"/>
                <a:gd name="connsiteY32" fmla="*/ 196943 h 629959"/>
                <a:gd name="connsiteX33" fmla="*/ 38471 w 537790"/>
                <a:gd name="connsiteY33" fmla="*/ 196943 h 629959"/>
                <a:gd name="connsiteX34" fmla="*/ 65075 w 537790"/>
                <a:gd name="connsiteY34" fmla="*/ 208403 h 629959"/>
                <a:gd name="connsiteX35" fmla="*/ 76125 w 537790"/>
                <a:gd name="connsiteY35" fmla="*/ 236233 h 629959"/>
                <a:gd name="connsiteX36" fmla="*/ 76125 w 537790"/>
                <a:gd name="connsiteY36" fmla="*/ 387666 h 629959"/>
                <a:gd name="connsiteX37" fmla="*/ 65075 w 537790"/>
                <a:gd name="connsiteY37" fmla="*/ 415497 h 629959"/>
                <a:gd name="connsiteX38" fmla="*/ 38471 w 537790"/>
                <a:gd name="connsiteY38" fmla="*/ 426957 h 629959"/>
                <a:gd name="connsiteX39" fmla="*/ 11050 w 537790"/>
                <a:gd name="connsiteY39" fmla="*/ 415497 h 629959"/>
                <a:gd name="connsiteX40" fmla="*/ 0 w 537790"/>
                <a:gd name="connsiteY40" fmla="*/ 387666 h 629959"/>
                <a:gd name="connsiteX41" fmla="*/ 0 w 537790"/>
                <a:gd name="connsiteY41" fmla="*/ 236233 h 629959"/>
                <a:gd name="connsiteX42" fmla="*/ 11050 w 537790"/>
                <a:gd name="connsiteY42" fmla="*/ 208403 h 629959"/>
                <a:gd name="connsiteX43" fmla="*/ 38471 w 537790"/>
                <a:gd name="connsiteY43" fmla="*/ 196943 h 629959"/>
                <a:gd name="connsiteX44" fmla="*/ 342972 w 537790"/>
                <a:gd name="connsiteY44" fmla="*/ 88894 h 629959"/>
                <a:gd name="connsiteX45" fmla="*/ 329876 w 537790"/>
                <a:gd name="connsiteY45" fmla="*/ 94624 h 629959"/>
                <a:gd name="connsiteX46" fmla="*/ 324146 w 537790"/>
                <a:gd name="connsiteY46" fmla="*/ 107720 h 629959"/>
                <a:gd name="connsiteX47" fmla="*/ 329876 w 537790"/>
                <a:gd name="connsiteY47" fmla="*/ 121227 h 629959"/>
                <a:gd name="connsiteX48" fmla="*/ 342972 w 537790"/>
                <a:gd name="connsiteY48" fmla="*/ 126547 h 629959"/>
                <a:gd name="connsiteX49" fmla="*/ 356479 w 537790"/>
                <a:gd name="connsiteY49" fmla="*/ 121227 h 629959"/>
                <a:gd name="connsiteX50" fmla="*/ 361799 w 537790"/>
                <a:gd name="connsiteY50" fmla="*/ 107720 h 629959"/>
                <a:gd name="connsiteX51" fmla="*/ 356479 w 537790"/>
                <a:gd name="connsiteY51" fmla="*/ 94624 h 629959"/>
                <a:gd name="connsiteX52" fmla="*/ 342972 w 537790"/>
                <a:gd name="connsiteY52" fmla="*/ 88894 h 629959"/>
                <a:gd name="connsiteX53" fmla="*/ 197270 w 537790"/>
                <a:gd name="connsiteY53" fmla="*/ 88894 h 629959"/>
                <a:gd name="connsiteX54" fmla="*/ 184173 w 537790"/>
                <a:gd name="connsiteY54" fmla="*/ 94624 h 629959"/>
                <a:gd name="connsiteX55" fmla="*/ 178443 w 537790"/>
                <a:gd name="connsiteY55" fmla="*/ 107720 h 629959"/>
                <a:gd name="connsiteX56" fmla="*/ 184173 w 537790"/>
                <a:gd name="connsiteY56" fmla="*/ 121227 h 629959"/>
                <a:gd name="connsiteX57" fmla="*/ 197270 w 537790"/>
                <a:gd name="connsiteY57" fmla="*/ 126547 h 629959"/>
                <a:gd name="connsiteX58" fmla="*/ 210776 w 537790"/>
                <a:gd name="connsiteY58" fmla="*/ 121227 h 629959"/>
                <a:gd name="connsiteX59" fmla="*/ 216097 w 537790"/>
                <a:gd name="connsiteY59" fmla="*/ 107720 h 629959"/>
                <a:gd name="connsiteX60" fmla="*/ 210776 w 537790"/>
                <a:gd name="connsiteY60" fmla="*/ 94624 h 629959"/>
                <a:gd name="connsiteX61" fmla="*/ 197270 w 537790"/>
                <a:gd name="connsiteY61" fmla="*/ 88894 h 629959"/>
                <a:gd name="connsiteX62" fmla="*/ 375920 w 537790"/>
                <a:gd name="connsiteY62" fmla="*/ 81 h 629959"/>
                <a:gd name="connsiteX63" fmla="*/ 379807 w 537790"/>
                <a:gd name="connsiteY63" fmla="*/ 1308 h 629959"/>
                <a:gd name="connsiteX64" fmla="*/ 381445 w 537790"/>
                <a:gd name="connsiteY64" fmla="*/ 9494 h 629959"/>
                <a:gd name="connsiteX65" fmla="*/ 349521 w 537790"/>
                <a:gd name="connsiteY65" fmla="*/ 54514 h 629959"/>
                <a:gd name="connsiteX66" fmla="*/ 412141 w 537790"/>
                <a:gd name="connsiteY66" fmla="*/ 104446 h 629959"/>
                <a:gd name="connsiteX67" fmla="*/ 439562 w 537790"/>
                <a:gd name="connsiteY67" fmla="*/ 174023 h 629959"/>
                <a:gd name="connsiteX68" fmla="*/ 99044 w 537790"/>
                <a:gd name="connsiteY68" fmla="*/ 174023 h 629959"/>
                <a:gd name="connsiteX69" fmla="*/ 126056 w 537790"/>
                <a:gd name="connsiteY69" fmla="*/ 104037 h 629959"/>
                <a:gd name="connsiteX70" fmla="*/ 188266 w 537790"/>
                <a:gd name="connsiteY70" fmla="*/ 54514 h 629959"/>
                <a:gd name="connsiteX71" fmla="*/ 156343 w 537790"/>
                <a:gd name="connsiteY71" fmla="*/ 9494 h 629959"/>
                <a:gd name="connsiteX72" fmla="*/ 157979 w 537790"/>
                <a:gd name="connsiteY72" fmla="*/ 1308 h 629959"/>
                <a:gd name="connsiteX73" fmla="*/ 166165 w 537790"/>
                <a:gd name="connsiteY73" fmla="*/ 2946 h 629959"/>
                <a:gd name="connsiteX74" fmla="*/ 198907 w 537790"/>
                <a:gd name="connsiteY74" fmla="*/ 50422 h 629959"/>
                <a:gd name="connsiteX75" fmla="*/ 269303 w 537790"/>
                <a:gd name="connsiteY75" fmla="*/ 37325 h 629959"/>
                <a:gd name="connsiteX76" fmla="*/ 339699 w 537790"/>
                <a:gd name="connsiteY76" fmla="*/ 50422 h 629959"/>
                <a:gd name="connsiteX77" fmla="*/ 372441 w 537790"/>
                <a:gd name="connsiteY77" fmla="*/ 2946 h 629959"/>
                <a:gd name="connsiteX78" fmla="*/ 375920 w 537790"/>
                <a:gd name="connsiteY78" fmla="*/ 81 h 62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37790" h="629959">
                  <a:moveTo>
                    <a:pt x="99863" y="197762"/>
                  </a:moveTo>
                  <a:lnTo>
                    <a:pt x="440382" y="197762"/>
                  </a:lnTo>
                  <a:lnTo>
                    <a:pt x="440382" y="475252"/>
                  </a:lnTo>
                  <a:cubicBezTo>
                    <a:pt x="440382" y="483438"/>
                    <a:pt x="437380" y="490532"/>
                    <a:pt x="431378" y="496535"/>
                  </a:cubicBezTo>
                  <a:cubicBezTo>
                    <a:pt x="425375" y="502538"/>
                    <a:pt x="418281" y="505539"/>
                    <a:pt x="410095" y="505539"/>
                  </a:cubicBezTo>
                  <a:lnTo>
                    <a:pt x="376535" y="505539"/>
                  </a:lnTo>
                  <a:lnTo>
                    <a:pt x="376535" y="591487"/>
                  </a:lnTo>
                  <a:cubicBezTo>
                    <a:pt x="376535" y="601856"/>
                    <a:pt x="372715" y="610860"/>
                    <a:pt x="365075" y="618500"/>
                  </a:cubicBezTo>
                  <a:cubicBezTo>
                    <a:pt x="357435" y="626139"/>
                    <a:pt x="348431" y="629959"/>
                    <a:pt x="338063" y="629959"/>
                  </a:cubicBezTo>
                  <a:cubicBezTo>
                    <a:pt x="327694" y="629959"/>
                    <a:pt x="318690" y="626139"/>
                    <a:pt x="311050" y="618500"/>
                  </a:cubicBezTo>
                  <a:cubicBezTo>
                    <a:pt x="303410" y="610860"/>
                    <a:pt x="299591" y="601856"/>
                    <a:pt x="299591" y="591487"/>
                  </a:cubicBezTo>
                  <a:lnTo>
                    <a:pt x="299591" y="505539"/>
                  </a:lnTo>
                  <a:lnTo>
                    <a:pt x="239836" y="505539"/>
                  </a:lnTo>
                  <a:lnTo>
                    <a:pt x="239836" y="591487"/>
                  </a:lnTo>
                  <a:cubicBezTo>
                    <a:pt x="239836" y="602401"/>
                    <a:pt x="236153" y="611542"/>
                    <a:pt x="228786" y="618909"/>
                  </a:cubicBezTo>
                  <a:cubicBezTo>
                    <a:pt x="221419" y="626276"/>
                    <a:pt x="212551" y="629959"/>
                    <a:pt x="202183" y="629959"/>
                  </a:cubicBezTo>
                  <a:cubicBezTo>
                    <a:pt x="191268" y="629959"/>
                    <a:pt x="182128" y="626276"/>
                    <a:pt x="174761" y="618909"/>
                  </a:cubicBezTo>
                  <a:cubicBezTo>
                    <a:pt x="167393" y="611542"/>
                    <a:pt x="163711" y="602401"/>
                    <a:pt x="163711" y="591487"/>
                  </a:cubicBezTo>
                  <a:lnTo>
                    <a:pt x="163711" y="505539"/>
                  </a:lnTo>
                  <a:lnTo>
                    <a:pt x="129331" y="505539"/>
                  </a:lnTo>
                  <a:cubicBezTo>
                    <a:pt x="121691" y="505539"/>
                    <a:pt x="114870" y="502538"/>
                    <a:pt x="108867" y="496535"/>
                  </a:cubicBezTo>
                  <a:cubicBezTo>
                    <a:pt x="102864" y="490532"/>
                    <a:pt x="99863" y="483438"/>
                    <a:pt x="99863" y="475252"/>
                  </a:cubicBezTo>
                  <a:close/>
                  <a:moveTo>
                    <a:pt x="499317" y="196943"/>
                  </a:moveTo>
                  <a:cubicBezTo>
                    <a:pt x="509686" y="196943"/>
                    <a:pt x="518690" y="200763"/>
                    <a:pt x="526330" y="208403"/>
                  </a:cubicBezTo>
                  <a:cubicBezTo>
                    <a:pt x="533970" y="216043"/>
                    <a:pt x="537790" y="225320"/>
                    <a:pt x="537790" y="236233"/>
                  </a:cubicBezTo>
                  <a:lnTo>
                    <a:pt x="537790" y="387666"/>
                  </a:lnTo>
                  <a:cubicBezTo>
                    <a:pt x="537790" y="398580"/>
                    <a:pt x="534106" y="407857"/>
                    <a:pt x="526739" y="415497"/>
                  </a:cubicBezTo>
                  <a:cubicBezTo>
                    <a:pt x="519373" y="423137"/>
                    <a:pt x="510232" y="426957"/>
                    <a:pt x="499317" y="426957"/>
                  </a:cubicBezTo>
                  <a:cubicBezTo>
                    <a:pt x="488404" y="426957"/>
                    <a:pt x="479263" y="423137"/>
                    <a:pt x="471896" y="415497"/>
                  </a:cubicBezTo>
                  <a:cubicBezTo>
                    <a:pt x="464529" y="407857"/>
                    <a:pt x="460845" y="398580"/>
                    <a:pt x="460845" y="387666"/>
                  </a:cubicBezTo>
                  <a:lnTo>
                    <a:pt x="460845" y="236233"/>
                  </a:lnTo>
                  <a:cubicBezTo>
                    <a:pt x="460845" y="225320"/>
                    <a:pt x="464665" y="216043"/>
                    <a:pt x="472305" y="208403"/>
                  </a:cubicBezTo>
                  <a:cubicBezTo>
                    <a:pt x="479945" y="200763"/>
                    <a:pt x="488949" y="196943"/>
                    <a:pt x="499317" y="196943"/>
                  </a:cubicBezTo>
                  <a:close/>
                  <a:moveTo>
                    <a:pt x="38471" y="196943"/>
                  </a:moveTo>
                  <a:cubicBezTo>
                    <a:pt x="48840" y="196943"/>
                    <a:pt x="57707" y="200763"/>
                    <a:pt x="65075" y="208403"/>
                  </a:cubicBezTo>
                  <a:cubicBezTo>
                    <a:pt x="72442" y="216043"/>
                    <a:pt x="76125" y="225320"/>
                    <a:pt x="76125" y="236233"/>
                  </a:cubicBezTo>
                  <a:lnTo>
                    <a:pt x="76125" y="387666"/>
                  </a:lnTo>
                  <a:cubicBezTo>
                    <a:pt x="76125" y="398580"/>
                    <a:pt x="72442" y="407857"/>
                    <a:pt x="65075" y="415497"/>
                  </a:cubicBezTo>
                  <a:cubicBezTo>
                    <a:pt x="57707" y="423137"/>
                    <a:pt x="48840" y="426957"/>
                    <a:pt x="38471" y="426957"/>
                  </a:cubicBezTo>
                  <a:cubicBezTo>
                    <a:pt x="27557" y="426957"/>
                    <a:pt x="18417" y="423137"/>
                    <a:pt x="11050" y="415497"/>
                  </a:cubicBezTo>
                  <a:cubicBezTo>
                    <a:pt x="3683" y="407857"/>
                    <a:pt x="0" y="398580"/>
                    <a:pt x="0" y="387666"/>
                  </a:cubicBezTo>
                  <a:lnTo>
                    <a:pt x="0" y="236233"/>
                  </a:lnTo>
                  <a:cubicBezTo>
                    <a:pt x="0" y="225320"/>
                    <a:pt x="3683" y="216043"/>
                    <a:pt x="11050" y="208403"/>
                  </a:cubicBezTo>
                  <a:cubicBezTo>
                    <a:pt x="18417" y="200763"/>
                    <a:pt x="27557" y="196943"/>
                    <a:pt x="38471" y="196943"/>
                  </a:cubicBezTo>
                  <a:close/>
                  <a:moveTo>
                    <a:pt x="342972" y="88894"/>
                  </a:moveTo>
                  <a:cubicBezTo>
                    <a:pt x="338062" y="88894"/>
                    <a:pt x="333696" y="90804"/>
                    <a:pt x="329876" y="94624"/>
                  </a:cubicBezTo>
                  <a:cubicBezTo>
                    <a:pt x="326056" y="98444"/>
                    <a:pt x="324146" y="102809"/>
                    <a:pt x="324146" y="107720"/>
                  </a:cubicBezTo>
                  <a:cubicBezTo>
                    <a:pt x="324146" y="113178"/>
                    <a:pt x="326056" y="117680"/>
                    <a:pt x="329876" y="121227"/>
                  </a:cubicBezTo>
                  <a:cubicBezTo>
                    <a:pt x="333696" y="124774"/>
                    <a:pt x="338062" y="126547"/>
                    <a:pt x="342972" y="126547"/>
                  </a:cubicBezTo>
                  <a:cubicBezTo>
                    <a:pt x="348430" y="126547"/>
                    <a:pt x="352932" y="124774"/>
                    <a:pt x="356479" y="121227"/>
                  </a:cubicBezTo>
                  <a:cubicBezTo>
                    <a:pt x="360026" y="117680"/>
                    <a:pt x="361799" y="113178"/>
                    <a:pt x="361799" y="107720"/>
                  </a:cubicBezTo>
                  <a:cubicBezTo>
                    <a:pt x="361799" y="102809"/>
                    <a:pt x="360026" y="98444"/>
                    <a:pt x="356479" y="94624"/>
                  </a:cubicBezTo>
                  <a:cubicBezTo>
                    <a:pt x="352932" y="90804"/>
                    <a:pt x="348430" y="88894"/>
                    <a:pt x="342972" y="88894"/>
                  </a:cubicBezTo>
                  <a:close/>
                  <a:moveTo>
                    <a:pt x="197270" y="88894"/>
                  </a:moveTo>
                  <a:cubicBezTo>
                    <a:pt x="192359" y="88894"/>
                    <a:pt x="187993" y="90804"/>
                    <a:pt x="184173" y="94624"/>
                  </a:cubicBezTo>
                  <a:cubicBezTo>
                    <a:pt x="180353" y="98444"/>
                    <a:pt x="178443" y="102809"/>
                    <a:pt x="178443" y="107720"/>
                  </a:cubicBezTo>
                  <a:cubicBezTo>
                    <a:pt x="178443" y="113178"/>
                    <a:pt x="180353" y="117680"/>
                    <a:pt x="184173" y="121227"/>
                  </a:cubicBezTo>
                  <a:cubicBezTo>
                    <a:pt x="187993" y="124774"/>
                    <a:pt x="192359" y="126547"/>
                    <a:pt x="197270" y="126547"/>
                  </a:cubicBezTo>
                  <a:cubicBezTo>
                    <a:pt x="202727" y="126547"/>
                    <a:pt x="207229" y="124774"/>
                    <a:pt x="210776" y="121227"/>
                  </a:cubicBezTo>
                  <a:cubicBezTo>
                    <a:pt x="214323" y="117680"/>
                    <a:pt x="216097" y="113178"/>
                    <a:pt x="216097" y="107720"/>
                  </a:cubicBezTo>
                  <a:cubicBezTo>
                    <a:pt x="216097" y="102809"/>
                    <a:pt x="214323" y="98444"/>
                    <a:pt x="210776" y="94624"/>
                  </a:cubicBezTo>
                  <a:cubicBezTo>
                    <a:pt x="207229" y="90804"/>
                    <a:pt x="202727" y="88894"/>
                    <a:pt x="197270" y="88894"/>
                  </a:cubicBezTo>
                  <a:close/>
                  <a:moveTo>
                    <a:pt x="375920" y="81"/>
                  </a:moveTo>
                  <a:cubicBezTo>
                    <a:pt x="377148" y="-192"/>
                    <a:pt x="378444" y="217"/>
                    <a:pt x="379807" y="1308"/>
                  </a:cubicBezTo>
                  <a:cubicBezTo>
                    <a:pt x="382536" y="3491"/>
                    <a:pt x="383082" y="6220"/>
                    <a:pt x="381445" y="9494"/>
                  </a:cubicBezTo>
                  <a:lnTo>
                    <a:pt x="349521" y="54514"/>
                  </a:lnTo>
                  <a:cubicBezTo>
                    <a:pt x="375169" y="66520"/>
                    <a:pt x="396042" y="83164"/>
                    <a:pt x="412141" y="104446"/>
                  </a:cubicBezTo>
                  <a:cubicBezTo>
                    <a:pt x="428239" y="125729"/>
                    <a:pt x="437379" y="148921"/>
                    <a:pt x="439562" y="174023"/>
                  </a:cubicBezTo>
                  <a:lnTo>
                    <a:pt x="99044" y="174023"/>
                  </a:lnTo>
                  <a:cubicBezTo>
                    <a:pt x="101226" y="148375"/>
                    <a:pt x="110230" y="125047"/>
                    <a:pt x="126056" y="104037"/>
                  </a:cubicBezTo>
                  <a:cubicBezTo>
                    <a:pt x="141881" y="83027"/>
                    <a:pt x="162618" y="66520"/>
                    <a:pt x="188266" y="54514"/>
                  </a:cubicBezTo>
                  <a:lnTo>
                    <a:pt x="156343" y="9494"/>
                  </a:lnTo>
                  <a:cubicBezTo>
                    <a:pt x="154705" y="6220"/>
                    <a:pt x="155251" y="3491"/>
                    <a:pt x="157979" y="1308"/>
                  </a:cubicBezTo>
                  <a:cubicBezTo>
                    <a:pt x="160708" y="-329"/>
                    <a:pt x="163436" y="217"/>
                    <a:pt x="166165" y="2946"/>
                  </a:cubicBezTo>
                  <a:lnTo>
                    <a:pt x="198907" y="50422"/>
                  </a:lnTo>
                  <a:cubicBezTo>
                    <a:pt x="221826" y="41690"/>
                    <a:pt x="245292" y="37325"/>
                    <a:pt x="269303" y="37325"/>
                  </a:cubicBezTo>
                  <a:cubicBezTo>
                    <a:pt x="292768" y="37325"/>
                    <a:pt x="316233" y="41690"/>
                    <a:pt x="339699" y="50422"/>
                  </a:cubicBezTo>
                  <a:lnTo>
                    <a:pt x="372441" y="2946"/>
                  </a:lnTo>
                  <a:cubicBezTo>
                    <a:pt x="373532" y="1308"/>
                    <a:pt x="374692" y="353"/>
                    <a:pt x="375920" y="81"/>
                  </a:cubicBez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TextBox 1">
              <a:extLst>
                <a:ext uri="{FF2B5EF4-FFF2-40B4-BE49-F238E27FC236}">
                  <a16:creationId xmlns:a16="http://schemas.microsoft.com/office/drawing/2014/main" id="{C7443101-8718-41CF-8C6B-E7F77A7B31A1}"/>
                </a:ext>
              </a:extLst>
            </p:cNvPr>
            <p:cNvSpPr/>
            <p:nvPr/>
          </p:nvSpPr>
          <p:spPr>
            <a:xfrm>
              <a:off x="415499" y="3805736"/>
              <a:ext cx="1939925" cy="5238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800" b="1" dirty="0">
                  <a:latin typeface="Bookman Old Style" pitchFamily="18" charset="0"/>
                  <a:ea typeface="Arial" pitchFamily="34" charset="0"/>
                </a:rPr>
                <a:t>ЦЕЛЬ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5066A-6B33-4E76-9E67-45452B1E2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92" y="2738253"/>
            <a:ext cx="2961302" cy="397513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0194ADB-1BC9-4A69-8E86-0349E4B318E3}"/>
              </a:ext>
            </a:extLst>
          </p:cNvPr>
          <p:cNvSpPr txBox="1"/>
          <p:nvPr/>
        </p:nvSpPr>
        <p:spPr>
          <a:xfrm>
            <a:off x="74612" y="6219840"/>
            <a:ext cx="748272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http://rechetsvetik.ucoz.org/index/innovacionnaja_dejatelnost/0-38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F2742D-589F-480B-B7CD-895571B2ABCE}"/>
              </a:ext>
            </a:extLst>
          </p:cNvPr>
          <p:cNvSpPr txBox="1"/>
          <p:nvPr/>
        </p:nvSpPr>
        <p:spPr>
          <a:xfrm>
            <a:off x="7317842" y="5449566"/>
            <a:ext cx="1854995" cy="1558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800" kern="1200" cap="all" spc="300" dirty="0">
                <a:solidFill>
                  <a:prstClr val="white"/>
                </a:solidFill>
                <a:latin typeface="Bebas Neue Bold"/>
                <a:ea typeface="+mn-ea"/>
                <a:cs typeface="+mn-cs"/>
              </a:rPr>
              <a:t>+15 </a:t>
            </a:r>
          </a:p>
          <a:p>
            <a:pPr algn="ctr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kern="1200" cap="all" spc="300" dirty="0">
                <a:solidFill>
                  <a:prstClr val="white"/>
                </a:solidFill>
                <a:latin typeface="Bebas Neue Bold"/>
                <a:ea typeface="+mn-ea"/>
                <a:cs typeface="+mn-cs"/>
              </a:rPr>
              <a:t>пособий</a:t>
            </a:r>
            <a:endParaRPr lang="ru-RU" sz="13800" kern="1200" cap="all" spc="300" dirty="0">
              <a:solidFill>
                <a:prstClr val="white"/>
              </a:solidFill>
              <a:latin typeface="Bebas Neue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404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683568" y="594520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400" b="1" dirty="0">
                <a:latin typeface="Bookman Old Style" pitchFamily="18" charset="0"/>
              </a:rPr>
              <a:t>ИЗМЕРЕНИЕ И ОЦЕНКА КАЧЕСТВА ИННОВАЦИИ</a:t>
            </a:r>
            <a:endParaRPr lang="en-US" altLang="ru-RU" sz="2400" b="1" dirty="0"/>
          </a:p>
        </p:txBody>
      </p:sp>
      <p:sp>
        <p:nvSpPr>
          <p:cNvPr id="30723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/>
            <a:r>
              <a:rPr lang="ru-RU" altLang="en-US" sz="1400" b="1" dirty="0">
                <a:solidFill>
                  <a:srgbClr val="1D528D"/>
                </a:solidFill>
                <a:latin typeface="Verdana" pitchFamily="34" charset="0"/>
              </a:rPr>
              <a:t>МАДОУ № 34</a:t>
            </a:r>
          </a:p>
        </p:txBody>
      </p:sp>
      <p:pic>
        <p:nvPicPr>
          <p:cNvPr id="30724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25" name="TextBox 7"/>
          <p:cNvSpPr/>
          <p:nvPr/>
        </p:nvSpPr>
        <p:spPr>
          <a:xfrm>
            <a:off x="0" y="1173162"/>
            <a:ext cx="9144000" cy="9233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ru-RU" altLang="zh-CN" b="1" dirty="0">
                <a:solidFill>
                  <a:srgbClr val="000000"/>
                </a:solidFill>
                <a:latin typeface="Bookman Old Style" panose="02050604050505020204" pitchFamily="18" charset="0"/>
                <a:ea typeface="Microsoft YaHei" pitchFamily="34" charset="-122"/>
                <a:cs typeface="Times New Roman" panose="02020603050405020304" pitchFamily="18" charset="0"/>
              </a:rPr>
              <a:t>РАЗРАБОТАННЫЙ МОНИТОРИНГ ФОРМИРОВАНИЯ ПРЕДПОСЫЛОК ИНЖЕНЕРНОГО МЫШЛЕНИЯ </a:t>
            </a:r>
            <a:r>
              <a:rPr lang="ru-RU" altLang="en-US" b="1" dirty="0">
                <a:solidFill>
                  <a:schemeClr val="tx2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(УНИФИЦИРОВАННЫЕ КАРТЫ)</a:t>
            </a:r>
            <a:endParaRPr lang="ru-RU" altLang="zh-CN" b="1" dirty="0">
              <a:solidFill>
                <a:schemeClr val="tx2"/>
              </a:solidFill>
              <a:latin typeface="Bookman Old Style" panose="02050604050505020204" pitchFamily="18" charset="0"/>
              <a:ea typeface="Microsoft YaHei" pitchFamily="34" charset="-122"/>
              <a:cs typeface="Times New Roman" panose="02020603050405020304" pitchFamily="18" charset="0"/>
            </a:endParaRPr>
          </a:p>
          <a:p>
            <a:pPr lvl="0" algn="ctr" eaLnBrk="1" hangingPunct="1"/>
            <a:r>
              <a:rPr lang="ru-RU" altLang="zh-CN" b="1" dirty="0">
                <a:solidFill>
                  <a:srgbClr val="000000"/>
                </a:solidFill>
                <a:latin typeface="Adidas Unity"/>
                <a:ea typeface="Microsoft YaHei" pitchFamily="34" charset="-122"/>
              </a:rPr>
              <a:t>У ДОШКОЛЬНИКОВ С ОВЗ(унифицированные карты)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4A39DC-171D-428E-AB22-1BFDEB19E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1794961"/>
            <a:ext cx="9109075" cy="48440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04756D-89AC-4575-88E8-17383624E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6" y="1794961"/>
            <a:ext cx="9088060" cy="50406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662402" y="568822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1800" b="1" dirty="0">
                <a:latin typeface="Bookman Old Style" pitchFamily="18" charset="0"/>
              </a:rPr>
              <a:t>ДИНАМИКА ФОРМИРОВАНИЯ ПРЕДПОСЫЛОК ИНЖЕНЕРНОГО МЫШЛЕНИЯ У ДОШКОЛЬНИКОВ С ОВЗ</a:t>
            </a:r>
            <a:endParaRPr lang="en-US" altLang="ru-RU" sz="1800" b="1" dirty="0"/>
          </a:p>
        </p:txBody>
      </p:sp>
      <p:sp>
        <p:nvSpPr>
          <p:cNvPr id="31747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Verdana" pitchFamily="34" charset="0"/>
                <a:cs typeface="Arial"/>
              </a:rPr>
              <a:t>МАДОУ № 34</a:t>
            </a:r>
          </a:p>
        </p:txBody>
      </p:sp>
      <p:pic>
        <p:nvPicPr>
          <p:cNvPr id="31748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4" y="24517"/>
            <a:ext cx="790355" cy="740187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1A261D5B-1842-4950-9F9A-97703B645201}"/>
              </a:ext>
            </a:extLst>
          </p:cNvPr>
          <p:cNvGrpSpPr/>
          <p:nvPr/>
        </p:nvGrpSpPr>
        <p:grpSpPr>
          <a:xfrm>
            <a:off x="0" y="4382727"/>
            <a:ext cx="6516217" cy="2461615"/>
            <a:chOff x="2313585" y="2175805"/>
            <a:chExt cx="8206990" cy="4329770"/>
          </a:xfrm>
        </p:grpSpPr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DF053E63-8B20-4878-8AA6-447D22DC9CD1}"/>
                </a:ext>
              </a:extLst>
            </p:cNvPr>
            <p:cNvSpPr/>
            <p:nvPr/>
          </p:nvSpPr>
          <p:spPr>
            <a:xfrm>
              <a:off x="2314575" y="3538438"/>
              <a:ext cx="8206000" cy="2967137"/>
            </a:xfrm>
            <a:custGeom>
              <a:avLst/>
              <a:gdLst>
                <a:gd name="connsiteX0" fmla="*/ -2255 w 7888604"/>
                <a:gd name="connsiteY0" fmla="*/ -803 h 2652902"/>
                <a:gd name="connsiteX1" fmla="*/ 821181 w 7888604"/>
                <a:gd name="connsiteY1" fmla="*/ 847779 h 2652902"/>
                <a:gd name="connsiteX2" fmla="*/ 1405729 w 7888604"/>
                <a:gd name="connsiteY2" fmla="*/ 1017515 h 2652902"/>
                <a:gd name="connsiteX3" fmla="*/ 2191446 w 7888604"/>
                <a:gd name="connsiteY3" fmla="*/ 872926 h 2652902"/>
                <a:gd name="connsiteX4" fmla="*/ 2612548 w 7888604"/>
                <a:gd name="connsiteY4" fmla="*/ 1149151 h 2652902"/>
                <a:gd name="connsiteX5" fmla="*/ 4253134 w 7888604"/>
                <a:gd name="connsiteY5" fmla="*/ 728050 h 2652902"/>
                <a:gd name="connsiteX6" fmla="*/ 5139434 w 7888604"/>
                <a:gd name="connsiteY6" fmla="*/ 1299550 h 2652902"/>
                <a:gd name="connsiteX7" fmla="*/ 6440550 w 7888604"/>
                <a:gd name="connsiteY7" fmla="*/ 841493 h 2652902"/>
                <a:gd name="connsiteX8" fmla="*/ 7886254 w 7888604"/>
                <a:gd name="connsiteY8" fmla="*/ 2318725 h 2652902"/>
                <a:gd name="connsiteX9" fmla="*/ 7886254 w 7888604"/>
                <a:gd name="connsiteY9" fmla="*/ 2652100 h 2652902"/>
                <a:gd name="connsiteX10" fmla="*/ -2350 w 7888604"/>
                <a:gd name="connsiteY10" fmla="*/ 2652100 h 265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8604" h="2652902">
                  <a:moveTo>
                    <a:pt x="-2255" y="-803"/>
                  </a:moveTo>
                  <a:cubicBezTo>
                    <a:pt x="91469" y="186935"/>
                    <a:pt x="334166" y="604034"/>
                    <a:pt x="821181" y="847779"/>
                  </a:cubicBezTo>
                  <a:cubicBezTo>
                    <a:pt x="990154" y="932457"/>
                    <a:pt x="1166176" y="1020563"/>
                    <a:pt x="1405729" y="1017515"/>
                  </a:cubicBezTo>
                  <a:cubicBezTo>
                    <a:pt x="1760821" y="1013038"/>
                    <a:pt x="1904077" y="812632"/>
                    <a:pt x="2191446" y="872926"/>
                  </a:cubicBezTo>
                  <a:cubicBezTo>
                    <a:pt x="2417000" y="920551"/>
                    <a:pt x="2413760" y="1061711"/>
                    <a:pt x="2612548" y="1149151"/>
                  </a:cubicBezTo>
                  <a:cubicBezTo>
                    <a:pt x="3134516" y="1379655"/>
                    <a:pt x="3598955" y="600796"/>
                    <a:pt x="4253134" y="728050"/>
                  </a:cubicBezTo>
                  <a:cubicBezTo>
                    <a:pt x="4704046" y="815680"/>
                    <a:pt x="4682520" y="1224302"/>
                    <a:pt x="5139434" y="1299550"/>
                  </a:cubicBezTo>
                  <a:cubicBezTo>
                    <a:pt x="5684645" y="1390609"/>
                    <a:pt x="5948203" y="847684"/>
                    <a:pt x="6440550" y="841493"/>
                  </a:cubicBezTo>
                  <a:cubicBezTo>
                    <a:pt x="6784117" y="837397"/>
                    <a:pt x="7275796" y="1094286"/>
                    <a:pt x="7886254" y="2318725"/>
                  </a:cubicBezTo>
                  <a:lnTo>
                    <a:pt x="7886254" y="2652100"/>
                  </a:lnTo>
                  <a:lnTo>
                    <a:pt x="-2350" y="2652100"/>
                  </a:lnTo>
                  <a:close/>
                </a:path>
              </a:pathLst>
            </a:custGeom>
            <a:gradFill>
              <a:gsLst>
                <a:gs pos="0">
                  <a:srgbClr val="ED7D31">
                    <a:alpha val="35000"/>
                  </a:srgbClr>
                </a:gs>
                <a:gs pos="100000">
                  <a:srgbClr val="ED7D31">
                    <a:lumMod val="40000"/>
                    <a:lumOff val="60000"/>
                  </a:srgb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 Caption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D5AC45DF-AD93-47C5-BC2E-ED836310114A}"/>
                </a:ext>
              </a:extLst>
            </p:cNvPr>
            <p:cNvCxnSpPr>
              <a:cxnSpLocks/>
            </p:cNvCxnSpPr>
            <p:nvPr/>
          </p:nvCxnSpPr>
          <p:spPr>
            <a:xfrm>
              <a:off x="3938618" y="2175805"/>
              <a:ext cx="0" cy="4320539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0">
                    <a:srgbClr val="ED7D31">
                      <a:alpha val="42000"/>
                    </a:srgbClr>
                  </a:gs>
                  <a:gs pos="100000">
                    <a:srgbClr val="ED7D31">
                      <a:alpha val="12000"/>
                    </a:srgbClr>
                  </a:gs>
                </a:gsLst>
                <a:lin ang="5400000" scaled="1"/>
                <a:tileRect/>
              </a:gradFill>
              <a:prstDash val="sysDot"/>
              <a:miter lim="800000"/>
            </a:ln>
            <a:effectLst/>
          </p:spPr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9FEF6EA3-C1EF-4908-A193-88FF9E104BB1}"/>
                </a:ext>
              </a:extLst>
            </p:cNvPr>
            <p:cNvCxnSpPr>
              <a:cxnSpLocks/>
            </p:cNvCxnSpPr>
            <p:nvPr/>
          </p:nvCxnSpPr>
          <p:spPr>
            <a:xfrm>
              <a:off x="5563651" y="2175805"/>
              <a:ext cx="0" cy="4320539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0">
                    <a:srgbClr val="ED7D31">
                      <a:alpha val="42000"/>
                    </a:srgbClr>
                  </a:gs>
                  <a:gs pos="100000">
                    <a:srgbClr val="ED7D31">
                      <a:alpha val="12000"/>
                    </a:srgbClr>
                  </a:gs>
                </a:gsLst>
                <a:lin ang="5400000" scaled="1"/>
                <a:tileRect/>
              </a:gradFill>
              <a:prstDash val="sysDot"/>
              <a:miter lim="800000"/>
            </a:ln>
            <a:effectLst/>
          </p:spPr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AD9D669C-E858-4086-9F12-168C50FAB895}"/>
                </a:ext>
              </a:extLst>
            </p:cNvPr>
            <p:cNvCxnSpPr>
              <a:cxnSpLocks/>
            </p:cNvCxnSpPr>
            <p:nvPr/>
          </p:nvCxnSpPr>
          <p:spPr>
            <a:xfrm>
              <a:off x="7188684" y="2175805"/>
              <a:ext cx="0" cy="4320539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0">
                    <a:srgbClr val="ED7D31">
                      <a:alpha val="42000"/>
                    </a:srgbClr>
                  </a:gs>
                  <a:gs pos="100000">
                    <a:srgbClr val="ED7D31">
                      <a:alpha val="12000"/>
                    </a:srgbClr>
                  </a:gs>
                </a:gsLst>
                <a:lin ang="5400000" scaled="1"/>
                <a:tileRect/>
              </a:gradFill>
              <a:prstDash val="sysDot"/>
              <a:miter lim="800000"/>
            </a:ln>
            <a:effectLst/>
          </p:spPr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34655FA3-7DA2-43A4-B95C-E3CECEAC7928}"/>
                </a:ext>
              </a:extLst>
            </p:cNvPr>
            <p:cNvCxnSpPr>
              <a:cxnSpLocks/>
            </p:cNvCxnSpPr>
            <p:nvPr/>
          </p:nvCxnSpPr>
          <p:spPr>
            <a:xfrm>
              <a:off x="8813717" y="2175805"/>
              <a:ext cx="0" cy="4320539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0">
                    <a:srgbClr val="ED7D31">
                      <a:alpha val="42000"/>
                    </a:srgbClr>
                  </a:gs>
                  <a:gs pos="100000">
                    <a:srgbClr val="ED7D31">
                      <a:alpha val="12000"/>
                    </a:srgbClr>
                  </a:gs>
                </a:gsLst>
                <a:lin ang="5400000" scaled="1"/>
                <a:tileRect/>
              </a:gradFill>
              <a:prstDash val="sysDot"/>
              <a:miter lim="800000"/>
            </a:ln>
            <a:effectLst/>
          </p:spPr>
        </p:cxn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1F40548C-1AE8-43C7-BF17-320BE00F62A3}"/>
                </a:ext>
              </a:extLst>
            </p:cNvPr>
            <p:cNvCxnSpPr>
              <a:cxnSpLocks/>
            </p:cNvCxnSpPr>
            <p:nvPr/>
          </p:nvCxnSpPr>
          <p:spPr>
            <a:xfrm>
              <a:off x="2313585" y="2175805"/>
              <a:ext cx="0" cy="4320539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0">
                    <a:srgbClr val="ED7D31">
                      <a:alpha val="42000"/>
                    </a:srgbClr>
                  </a:gs>
                  <a:gs pos="100000">
                    <a:srgbClr val="ED7D31">
                      <a:alpha val="12000"/>
                    </a:srgbClr>
                  </a:gs>
                </a:gsLst>
                <a:lin ang="5400000" scaled="1"/>
                <a:tileRect/>
              </a:gradFill>
              <a:prstDash val="sysDot"/>
              <a:miter lim="800000"/>
            </a:ln>
            <a:effectLst/>
          </p:spPr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52AC267-B53A-4FED-8C3B-0F207A1E4336}"/>
                </a:ext>
              </a:extLst>
            </p:cNvPr>
            <p:cNvSpPr txBox="1"/>
            <p:nvPr/>
          </p:nvSpPr>
          <p:spPr>
            <a:xfrm>
              <a:off x="3607640" y="2313604"/>
              <a:ext cx="1119460" cy="812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PT Sans Caption"/>
                  <a:ea typeface="+mn-ea"/>
                  <a:cs typeface="+mn-cs"/>
                </a:rPr>
                <a:t>1 этап</a:t>
              </a:r>
            </a:p>
            <a:p>
              <a:pPr marL="0" marR="0" lvl="0" indent="0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PT Sans Caption"/>
                  <a:ea typeface="+mn-ea"/>
                  <a:cs typeface="+mn-cs"/>
                </a:rPr>
                <a:t>60 %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A5DB959-493C-4387-8CAA-6C1AE0591C62}"/>
                </a:ext>
              </a:extLst>
            </p:cNvPr>
            <p:cNvSpPr txBox="1"/>
            <p:nvPr/>
          </p:nvSpPr>
          <p:spPr>
            <a:xfrm>
              <a:off x="5387230" y="2313604"/>
              <a:ext cx="1119460" cy="812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PT Sans Caption"/>
                  <a:ea typeface="+mn-ea"/>
                  <a:cs typeface="+mn-cs"/>
                </a:rPr>
                <a:t>2 этап</a:t>
              </a:r>
            </a:p>
            <a:p>
              <a:pPr marL="0" marR="0" lvl="0" indent="0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PT Sans Caption"/>
                  <a:ea typeface="+mn-ea"/>
                  <a:cs typeface="+mn-cs"/>
                </a:rPr>
                <a:t>82 %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0138AA2-F999-4321-AD56-BF12152A6E11}"/>
                </a:ext>
              </a:extLst>
            </p:cNvPr>
            <p:cNvSpPr txBox="1"/>
            <p:nvPr/>
          </p:nvSpPr>
          <p:spPr>
            <a:xfrm>
              <a:off x="7198566" y="2313604"/>
              <a:ext cx="1119460" cy="488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PT Sans Caption"/>
                  <a:ea typeface="+mn-ea"/>
                  <a:cs typeface="+mn-cs"/>
                </a:rPr>
                <a:t>3 этап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65735D4-8729-4B58-B90F-D2F89C05CE1A}"/>
              </a:ext>
            </a:extLst>
          </p:cNvPr>
          <p:cNvSpPr txBox="1"/>
          <p:nvPr/>
        </p:nvSpPr>
        <p:spPr>
          <a:xfrm>
            <a:off x="4001672" y="5571835"/>
            <a:ext cx="2408032" cy="181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800" kern="1200" cap="all" spc="300" dirty="0">
                <a:solidFill>
                  <a:prstClr val="white"/>
                </a:solidFill>
                <a:latin typeface="Bebas Neue Bold"/>
                <a:ea typeface="+mn-ea"/>
                <a:cs typeface="+mn-cs"/>
              </a:rPr>
              <a:t>98</a:t>
            </a:r>
            <a:r>
              <a:rPr lang="en-US" sz="8800" kern="1200" cap="all" spc="300" dirty="0">
                <a:solidFill>
                  <a:prstClr val="white"/>
                </a:solidFill>
                <a:latin typeface="Bebas Neue Bold"/>
                <a:ea typeface="+mn-ea"/>
                <a:cs typeface="+mn-cs"/>
              </a:rPr>
              <a:t>%</a:t>
            </a:r>
            <a:endParaRPr lang="ru-RU" sz="13800" kern="1200" cap="all" spc="300" dirty="0">
              <a:solidFill>
                <a:prstClr val="white"/>
              </a:solidFill>
              <a:latin typeface="Bebas Neue Bold"/>
              <a:ea typeface="+mn-ea"/>
              <a:cs typeface="+mn-cs"/>
            </a:endParaRPr>
          </a:p>
        </p:txBody>
      </p: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0001C4AF-179B-4164-85DC-BF9461C4986A}"/>
              </a:ext>
            </a:extLst>
          </p:cNvPr>
          <p:cNvGrpSpPr/>
          <p:nvPr/>
        </p:nvGrpSpPr>
        <p:grpSpPr>
          <a:xfrm>
            <a:off x="302333" y="1611439"/>
            <a:ext cx="2324249" cy="2105759"/>
            <a:chOff x="7025132" y="4298675"/>
            <a:chExt cx="2324249" cy="2105759"/>
          </a:xfrm>
        </p:grpSpPr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BF173044-AE90-4F18-B3DE-E2D6983FCFC3}"/>
                </a:ext>
              </a:extLst>
            </p:cNvPr>
            <p:cNvGrpSpPr/>
            <p:nvPr/>
          </p:nvGrpSpPr>
          <p:grpSpPr>
            <a:xfrm>
              <a:off x="7201996" y="4598785"/>
              <a:ext cx="770568" cy="1630467"/>
              <a:chOff x="7404088" y="3932149"/>
              <a:chExt cx="770568" cy="1630467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F173C2C-FDAA-4133-83FE-96900A13ACB2}"/>
                  </a:ext>
                </a:extLst>
              </p:cNvPr>
              <p:cNvSpPr txBox="1"/>
              <p:nvPr/>
            </p:nvSpPr>
            <p:spPr>
              <a:xfrm>
                <a:off x="7602063" y="5100951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Bebas Neue Bold"/>
                    <a:ea typeface="+mn-ea"/>
                    <a:cs typeface="+mn-cs"/>
                  </a:rPr>
                  <a:t>36</a:t>
                </a: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Bebas Neue Bold"/>
                    <a:ea typeface="+mn-ea"/>
                    <a:cs typeface="+mn-cs"/>
                  </a:rPr>
                  <a:t>%</a:t>
                </a: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ebas Neue Bold"/>
                  <a:ea typeface="+mn-ea"/>
                  <a:cs typeface="+mn-cs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008584A-A1EF-4897-903F-0037A8E7A021}"/>
                  </a:ext>
                </a:extLst>
              </p:cNvPr>
              <p:cNvSpPr txBox="1"/>
              <p:nvPr/>
            </p:nvSpPr>
            <p:spPr>
              <a:xfrm>
                <a:off x="7404088" y="3932149"/>
                <a:ext cx="518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A5A5A5"/>
                    </a:solidFill>
                    <a:effectLst/>
                    <a:uLnTx/>
                    <a:uFillTx/>
                    <a:latin typeface="Bebas Neue Bold"/>
                    <a:ea typeface="+mn-ea"/>
                    <a:cs typeface="+mn-cs"/>
                  </a:rPr>
                  <a:t>42</a:t>
                </a:r>
                <a:r>
                  <a:rPr kumimoji="0" lang="ru-RU" sz="16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A5A5A5"/>
                    </a:solidFill>
                    <a:effectLst/>
                    <a:uLnTx/>
                    <a:uFillTx/>
                    <a:latin typeface="Bebas Neue Bold"/>
                    <a:ea typeface="+mn-ea"/>
                    <a:cs typeface="+mn-cs"/>
                  </a:rPr>
                  <a:t>%</a:t>
                </a:r>
                <a:endParaRPr kumimoji="0" lang="ru-RU" sz="2400" b="0" i="0" u="none" strike="noStrike" kern="1200" cap="none" spc="-10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Bebas Neue Bold"/>
                  <a:ea typeface="+mn-ea"/>
                  <a:cs typeface="+mn-cs"/>
                </a:endParaRPr>
              </a:p>
            </p:txBody>
          </p:sp>
        </p:grp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50689E48-AF9F-4315-9180-2D8104DF86DF}"/>
                </a:ext>
              </a:extLst>
            </p:cNvPr>
            <p:cNvSpPr/>
            <p:nvPr/>
          </p:nvSpPr>
          <p:spPr>
            <a:xfrm>
              <a:off x="7025132" y="4298675"/>
              <a:ext cx="2324249" cy="2105759"/>
            </a:xfrm>
            <a:prstGeom prst="round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endParaRP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5B96AE38-7003-4640-A7FE-EA3AD98AD324}"/>
              </a:ext>
            </a:extLst>
          </p:cNvPr>
          <p:cNvGrpSpPr/>
          <p:nvPr/>
        </p:nvGrpSpPr>
        <p:grpSpPr>
          <a:xfrm>
            <a:off x="2731654" y="1611439"/>
            <a:ext cx="4782878" cy="2105759"/>
            <a:chOff x="7025132" y="4298675"/>
            <a:chExt cx="4782878" cy="2105759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B5B93841-1EDF-403D-9620-4B9324BAB141}"/>
                </a:ext>
              </a:extLst>
            </p:cNvPr>
            <p:cNvGrpSpPr/>
            <p:nvPr/>
          </p:nvGrpSpPr>
          <p:grpSpPr>
            <a:xfrm>
              <a:off x="9430586" y="4417778"/>
              <a:ext cx="2377424" cy="1644680"/>
              <a:chOff x="9670778" y="3681292"/>
              <a:chExt cx="2377424" cy="1644680"/>
            </a:xfrm>
          </p:grpSpPr>
          <p:grpSp>
            <p:nvGrpSpPr>
              <p:cNvPr id="120" name="Группа 119">
                <a:extLst>
                  <a:ext uri="{FF2B5EF4-FFF2-40B4-BE49-F238E27FC236}">
                    <a16:creationId xmlns:a16="http://schemas.microsoft.com/office/drawing/2014/main" id="{02A3F218-38A7-4499-80AF-255F29C985C8}"/>
                  </a:ext>
                </a:extLst>
              </p:cNvPr>
              <p:cNvGrpSpPr/>
              <p:nvPr/>
            </p:nvGrpSpPr>
            <p:grpSpPr>
              <a:xfrm>
                <a:off x="10088341" y="3722028"/>
                <a:ext cx="1455978" cy="1557425"/>
                <a:chOff x="7981979" y="1814141"/>
                <a:chExt cx="2332482" cy="2495001"/>
              </a:xfrm>
            </p:grpSpPr>
            <p:sp>
              <p:nvSpPr>
                <p:cNvPr id="124" name="Часть круга 123">
                  <a:extLst>
                    <a:ext uri="{FF2B5EF4-FFF2-40B4-BE49-F238E27FC236}">
                      <a16:creationId xmlns:a16="http://schemas.microsoft.com/office/drawing/2014/main" id="{704450CE-8415-4D1F-80EF-9F820AA09C9C}"/>
                    </a:ext>
                  </a:extLst>
                </p:cNvPr>
                <p:cNvSpPr/>
                <p:nvPr/>
              </p:nvSpPr>
              <p:spPr>
                <a:xfrm>
                  <a:off x="8079199" y="2073887"/>
                  <a:ext cx="2235262" cy="2235255"/>
                </a:xfrm>
                <a:prstGeom prst="pie">
                  <a:avLst>
                    <a:gd name="adj1" fmla="val 17565493"/>
                    <a:gd name="adj2" fmla="val 8124405"/>
                  </a:avLst>
                </a:prstGeom>
                <a:gradFill>
                  <a:gsLst>
                    <a:gs pos="97000">
                      <a:srgbClr val="ED7D31"/>
                    </a:gs>
                    <a:gs pos="0">
                      <a:srgbClr val="ED7D31">
                        <a:lumMod val="60000"/>
                        <a:lumOff val="40000"/>
                      </a:srgbClr>
                    </a:gs>
                  </a:gsLst>
                  <a:lin ang="8100000" scaled="1"/>
                </a:gradFill>
                <a:ln w="1270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T Sans Caption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Часть круга 125">
                  <a:extLst>
                    <a:ext uri="{FF2B5EF4-FFF2-40B4-BE49-F238E27FC236}">
                      <a16:creationId xmlns:a16="http://schemas.microsoft.com/office/drawing/2014/main" id="{394495BD-5328-4DDC-97D1-2CA79F0DBE11}"/>
                    </a:ext>
                  </a:extLst>
                </p:cNvPr>
                <p:cNvSpPr/>
                <p:nvPr/>
              </p:nvSpPr>
              <p:spPr>
                <a:xfrm rot="2859761">
                  <a:off x="7981977" y="1814143"/>
                  <a:ext cx="2235262" cy="2235257"/>
                </a:xfrm>
                <a:prstGeom prst="pie">
                  <a:avLst>
                    <a:gd name="adj1" fmla="val 5104833"/>
                    <a:gd name="adj2" fmla="val 14501210"/>
                  </a:avLst>
                </a:prstGeom>
                <a:gradFill flip="none" rotWithShape="1">
                  <a:gsLst>
                    <a:gs pos="97000">
                      <a:srgbClr val="44546A"/>
                    </a:gs>
                    <a:gs pos="0">
                      <a:srgbClr val="44546A">
                        <a:lumMod val="75000"/>
                        <a:lumOff val="25000"/>
                      </a:srgbClr>
                    </a:gs>
                  </a:gsLst>
                  <a:lin ang="8100000" scaled="1"/>
                  <a:tileRect/>
                </a:gradFill>
                <a:ln w="1270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T Sans Caption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058F8AF-C8BE-42A2-B9BA-247FA1C44540}"/>
                  </a:ext>
                </a:extLst>
              </p:cNvPr>
              <p:cNvSpPr txBox="1"/>
              <p:nvPr/>
            </p:nvSpPr>
            <p:spPr>
              <a:xfrm>
                <a:off x="11320118" y="3681292"/>
                <a:ext cx="7280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ED7D31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Bebas Neue Bold"/>
                    <a:ea typeface="+mn-ea"/>
                    <a:cs typeface="+mn-cs"/>
                  </a:rPr>
                  <a:t>66%</a:t>
                </a:r>
                <a:endParaRPr kumimoji="0" lang="ru-RU" sz="3200" b="0" i="0" u="none" strike="noStrike" kern="1200" cap="none" spc="-100" normalizeH="0" baseline="0" noProof="0" dirty="0">
                  <a:ln>
                    <a:noFill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Bebas Neue Bold"/>
                  <a:ea typeface="+mn-ea"/>
                  <a:cs typeface="+mn-cs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BFF21640-B2B9-46CC-9698-2B1CDD425E8C}"/>
                  </a:ext>
                </a:extLst>
              </p:cNvPr>
              <p:cNvSpPr txBox="1"/>
              <p:nvPr/>
            </p:nvSpPr>
            <p:spPr>
              <a:xfrm>
                <a:off x="9670778" y="4802752"/>
                <a:ext cx="694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Bebas Neue Bold"/>
                    <a:ea typeface="+mn-ea"/>
                    <a:cs typeface="+mn-cs"/>
                  </a:rPr>
                  <a:t>44%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Bebas Neue Bold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id="{A5C7C7B1-ADCB-413C-8DBD-FF1370B29550}"/>
                </a:ext>
              </a:extLst>
            </p:cNvPr>
            <p:cNvGrpSpPr/>
            <p:nvPr/>
          </p:nvGrpSpPr>
          <p:grpSpPr>
            <a:xfrm>
              <a:off x="7025132" y="4298675"/>
              <a:ext cx="2326627" cy="2105759"/>
              <a:chOff x="7025132" y="4298675"/>
              <a:chExt cx="2326627" cy="2105759"/>
            </a:xfrm>
          </p:grpSpPr>
          <p:grpSp>
            <p:nvGrpSpPr>
              <p:cNvPr id="111" name="Группа 110">
                <a:extLst>
                  <a:ext uri="{FF2B5EF4-FFF2-40B4-BE49-F238E27FC236}">
                    <a16:creationId xmlns:a16="http://schemas.microsoft.com/office/drawing/2014/main" id="{5DCA7AD3-023B-4A94-9169-49166DCBADD3}"/>
                  </a:ext>
                </a:extLst>
              </p:cNvPr>
              <p:cNvGrpSpPr/>
              <p:nvPr/>
            </p:nvGrpSpPr>
            <p:grpSpPr>
              <a:xfrm>
                <a:off x="7075292" y="4461100"/>
                <a:ext cx="2276467" cy="1807685"/>
                <a:chOff x="7277384" y="3794464"/>
                <a:chExt cx="2276467" cy="1807685"/>
              </a:xfrm>
            </p:grpSpPr>
            <p:grpSp>
              <p:nvGrpSpPr>
                <p:cNvPr id="113" name="Группа 112">
                  <a:extLst>
                    <a:ext uri="{FF2B5EF4-FFF2-40B4-BE49-F238E27FC236}">
                      <a16:creationId xmlns:a16="http://schemas.microsoft.com/office/drawing/2014/main" id="{8BFAE8CA-4E33-4111-88D7-AD7E8EC8B337}"/>
                    </a:ext>
                  </a:extLst>
                </p:cNvPr>
                <p:cNvGrpSpPr/>
                <p:nvPr/>
              </p:nvGrpSpPr>
              <p:grpSpPr>
                <a:xfrm>
                  <a:off x="7438288" y="3877281"/>
                  <a:ext cx="1736348" cy="1724868"/>
                  <a:chOff x="2833823" y="1955151"/>
                  <a:chExt cx="2754148" cy="2735940"/>
                </a:xfrm>
              </p:grpSpPr>
              <p:sp>
                <p:nvSpPr>
                  <p:cNvPr id="117" name="Часть круга 116">
                    <a:extLst>
                      <a:ext uri="{FF2B5EF4-FFF2-40B4-BE49-F238E27FC236}">
                        <a16:creationId xmlns:a16="http://schemas.microsoft.com/office/drawing/2014/main" id="{67098F14-CCAD-4D75-A8D3-2E49E57075A6}"/>
                      </a:ext>
                    </a:extLst>
                  </p:cNvPr>
                  <p:cNvSpPr/>
                  <p:nvPr/>
                </p:nvSpPr>
                <p:spPr>
                  <a:xfrm rot="2621775">
                    <a:off x="3352710" y="2179017"/>
                    <a:ext cx="2235261" cy="2235260"/>
                  </a:xfrm>
                  <a:prstGeom prst="pie">
                    <a:avLst>
                      <a:gd name="adj1" fmla="val 17239894"/>
                      <a:gd name="adj2" fmla="val 5482054"/>
                    </a:avLst>
                  </a:prstGeom>
                  <a:gradFill>
                    <a:gsLst>
                      <a:gs pos="100000">
                        <a:srgbClr val="ED7D31"/>
                      </a:gs>
                      <a:gs pos="0">
                        <a:srgbClr val="ED7D31">
                          <a:lumMod val="60000"/>
                          <a:lumOff val="40000"/>
                        </a:srgbClr>
                      </a:gs>
                    </a:gsLst>
                    <a:lin ang="8100000" scaled="1"/>
                  </a:gradFill>
                  <a:ln w="12700" cap="flat" cmpd="sng" algn="ctr">
                    <a:solidFill>
                      <a:srgbClr val="ED7D3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T Sans Caption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Часть круга 117">
                    <a:extLst>
                      <a:ext uri="{FF2B5EF4-FFF2-40B4-BE49-F238E27FC236}">
                        <a16:creationId xmlns:a16="http://schemas.microsoft.com/office/drawing/2014/main" id="{70612584-EBEC-45E7-BC06-277BFC3BF486}"/>
                      </a:ext>
                    </a:extLst>
                  </p:cNvPr>
                  <p:cNvSpPr/>
                  <p:nvPr/>
                </p:nvSpPr>
                <p:spPr>
                  <a:xfrm rot="2851259">
                    <a:off x="3215706" y="1955153"/>
                    <a:ext cx="2235263" cy="2235259"/>
                  </a:xfrm>
                  <a:prstGeom prst="pie">
                    <a:avLst>
                      <a:gd name="adj1" fmla="val 5529168"/>
                      <a:gd name="adj2" fmla="val 17103889"/>
                    </a:avLst>
                  </a:prstGeom>
                  <a:gradFill flip="none" rotWithShape="1">
                    <a:gsLst>
                      <a:gs pos="97000">
                        <a:srgbClr val="44546A"/>
                      </a:gs>
                      <a:gs pos="0">
                        <a:srgbClr val="44546A">
                          <a:lumMod val="75000"/>
                          <a:lumOff val="25000"/>
                        </a:srgbClr>
                      </a:gs>
                    </a:gsLst>
                    <a:lin ang="8100000" scaled="1"/>
                    <a:tileRect/>
                  </a:gradFill>
                  <a:ln w="12700" cap="flat" cmpd="sng" algn="ctr">
                    <a:solidFill>
                      <a:srgbClr val="44546A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T Sans Caption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Часть круга 118">
                    <a:extLst>
                      <a:ext uri="{FF2B5EF4-FFF2-40B4-BE49-F238E27FC236}">
                        <a16:creationId xmlns:a16="http://schemas.microsoft.com/office/drawing/2014/main" id="{E7271EE7-054A-445E-92A0-2E84BFAC39E5}"/>
                      </a:ext>
                    </a:extLst>
                  </p:cNvPr>
                  <p:cNvSpPr/>
                  <p:nvPr/>
                </p:nvSpPr>
                <p:spPr>
                  <a:xfrm>
                    <a:off x="2833823" y="2455831"/>
                    <a:ext cx="2235260" cy="2235260"/>
                  </a:xfrm>
                  <a:prstGeom prst="pie">
                    <a:avLst>
                      <a:gd name="adj1" fmla="val 7635208"/>
                      <a:gd name="adj2" fmla="val 8565860"/>
                    </a:avLst>
                  </a:prstGeom>
                  <a:gradFill>
                    <a:gsLst>
                      <a:gs pos="97000">
                        <a:srgbClr val="A5A5A5"/>
                      </a:gs>
                      <a:gs pos="0">
                        <a:srgbClr val="A5A5A5">
                          <a:lumMod val="60000"/>
                          <a:lumOff val="40000"/>
                          <a:alpha val="67000"/>
                        </a:srgbClr>
                      </a:gs>
                    </a:gsLst>
                    <a:lin ang="0" scaled="1"/>
                  </a:gradFill>
                  <a:ln w="12700" cap="flat" cmpd="sng" algn="ctr">
                    <a:solidFill>
                      <a:srgbClr val="A5A5A5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T Sans Caption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7FEEDBC9-2E00-4934-94AC-67783A1F4B58}"/>
                    </a:ext>
                  </a:extLst>
                </p:cNvPr>
                <p:cNvSpPr txBox="1"/>
                <p:nvPr/>
              </p:nvSpPr>
              <p:spPr>
                <a:xfrm>
                  <a:off x="7277384" y="3794464"/>
                  <a:ext cx="61427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800" b="1" kern="1200" dirty="0">
                      <a:solidFill>
                        <a:srgbClr val="44546A"/>
                      </a:solidFill>
                      <a:latin typeface="Bebas Neue Bold"/>
                      <a:ea typeface="+mn-ea"/>
                      <a:cs typeface="+mn-cs"/>
                    </a:rPr>
                    <a:t>53</a:t>
                  </a:r>
                  <a:r>
                    <a:rPr kumimoji="0" lang="ru-RU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546A"/>
                      </a:solidFill>
                      <a:effectLst/>
                      <a:uLnTx/>
                      <a:uFillTx/>
                      <a:latin typeface="Bebas Neue Bold"/>
                      <a:ea typeface="+mn-ea"/>
                      <a:cs typeface="+mn-cs"/>
                    </a:rPr>
                    <a:t>%</a:t>
                  </a:r>
                  <a:endPara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Bebas Neue Bold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852D2124-C05F-4B4C-A160-9CD7CFDC2889}"/>
                    </a:ext>
                  </a:extLst>
                </p:cNvPr>
                <p:cNvSpPr txBox="1"/>
                <p:nvPr/>
              </p:nvSpPr>
              <p:spPr>
                <a:xfrm>
                  <a:off x="8978052" y="4006381"/>
                  <a:ext cx="5757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800" b="1" kern="1200" spc="-100" dirty="0">
                      <a:solidFill>
                        <a:srgbClr val="ED7D31">
                          <a:lumMod val="60000"/>
                          <a:lumOff val="40000"/>
                        </a:srgbClr>
                      </a:solidFill>
                      <a:latin typeface="Bebas Neue Bold"/>
                      <a:ea typeface="+mn-ea"/>
                      <a:cs typeface="+mn-cs"/>
                    </a:rPr>
                    <a:t>46</a:t>
                  </a:r>
                  <a:r>
                    <a:rPr kumimoji="0" lang="ru-RU" sz="1800" b="0" i="0" u="none" strike="noStrike" kern="1200" cap="none" spc="-100" normalizeH="0" baseline="0" noProof="0" dirty="0">
                      <a:ln>
                        <a:noFill/>
                      </a:ln>
                      <a:solidFill>
                        <a:srgbClr val="ED7D31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Bebas Neue Bold"/>
                      <a:ea typeface="+mn-ea"/>
                      <a:cs typeface="+mn-cs"/>
                    </a:rPr>
                    <a:t>%</a:t>
                  </a:r>
                  <a:endParaRPr kumimoji="0" lang="ru-RU" sz="28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ED7D31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Bebas Neue Bold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DFC3D2BD-962C-440C-A69F-15960CC911F7}"/>
                    </a:ext>
                  </a:extLst>
                </p:cNvPr>
                <p:cNvSpPr txBox="1"/>
                <p:nvPr/>
              </p:nvSpPr>
              <p:spPr>
                <a:xfrm>
                  <a:off x="7294658" y="4804609"/>
                  <a:ext cx="4090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400" b="1" i="0" u="none" strike="noStrike" kern="1200" cap="none" spc="-100" normalizeH="0" baseline="0" noProof="0" dirty="0">
                      <a:ln>
                        <a:noFill/>
                      </a:ln>
                      <a:solidFill>
                        <a:srgbClr val="A5A5A5"/>
                      </a:solidFill>
                      <a:effectLst/>
                      <a:uLnTx/>
                      <a:uFillTx/>
                      <a:latin typeface="Bebas Neue Bold"/>
                      <a:ea typeface="+mn-ea"/>
                      <a:cs typeface="+mn-cs"/>
                    </a:rPr>
                    <a:t>1</a:t>
                  </a:r>
                  <a:r>
                    <a:rPr kumimoji="0" lang="ru-RU" sz="1600" b="0" i="0" u="none" strike="noStrike" kern="1200" cap="none" spc="-100" normalizeH="0" baseline="0" noProof="0" dirty="0">
                      <a:ln>
                        <a:noFill/>
                      </a:ln>
                      <a:solidFill>
                        <a:srgbClr val="A5A5A5"/>
                      </a:solidFill>
                      <a:effectLst/>
                      <a:uLnTx/>
                      <a:uFillTx/>
                      <a:latin typeface="Bebas Neue Bold"/>
                      <a:ea typeface="+mn-ea"/>
                      <a:cs typeface="+mn-cs"/>
                    </a:rPr>
                    <a:t>%</a:t>
                  </a:r>
                  <a:endParaRPr kumimoji="0" lang="ru-RU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srgbClr val="A5A5A5"/>
                    </a:solidFill>
                    <a:effectLst/>
                    <a:uLnTx/>
                    <a:uFillTx/>
                    <a:latin typeface="Bebas Neue Bold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" name="Прямоугольник: скругленные углы 111">
                <a:extLst>
                  <a:ext uri="{FF2B5EF4-FFF2-40B4-BE49-F238E27FC236}">
                    <a16:creationId xmlns:a16="http://schemas.microsoft.com/office/drawing/2014/main" id="{73E7069A-22D6-4119-A560-1875D392580B}"/>
                  </a:ext>
                </a:extLst>
              </p:cNvPr>
              <p:cNvSpPr/>
              <p:nvPr/>
            </p:nvSpPr>
            <p:spPr>
              <a:xfrm>
                <a:off x="7025132" y="4298675"/>
                <a:ext cx="2324249" cy="2105759"/>
              </a:xfrm>
              <a:prstGeom prst="round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T Sans Caption"/>
                  <a:ea typeface="+mn-ea"/>
                  <a:cs typeface="+mn-cs"/>
                </a:endParaRPr>
              </a:p>
            </p:txBody>
          </p:sp>
        </p:grpSp>
        <p:sp>
          <p:nvSpPr>
            <p:cNvPr id="110" name="Прямоугольник: скругленные углы 109">
              <a:extLst>
                <a:ext uri="{FF2B5EF4-FFF2-40B4-BE49-F238E27FC236}">
                  <a16:creationId xmlns:a16="http://schemas.microsoft.com/office/drawing/2014/main" id="{898DB78F-FF50-4B92-B5EE-811652F1DABA}"/>
                </a:ext>
              </a:extLst>
            </p:cNvPr>
            <p:cNvSpPr/>
            <p:nvPr/>
          </p:nvSpPr>
          <p:spPr>
            <a:xfrm>
              <a:off x="9446470" y="4298675"/>
              <a:ext cx="2324249" cy="2105759"/>
            </a:xfrm>
            <a:prstGeom prst="round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 Caption"/>
                <a:ea typeface="+mn-ea"/>
                <a:cs typeface="+mn-cs"/>
              </a:endParaRP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61A8E069-04EC-4649-AB57-A2224E9DEC7D}"/>
              </a:ext>
            </a:extLst>
          </p:cNvPr>
          <p:cNvSpPr txBox="1"/>
          <p:nvPr/>
        </p:nvSpPr>
        <p:spPr>
          <a:xfrm>
            <a:off x="850047" y="1225770"/>
            <a:ext cx="1154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200" cap="all" spc="1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1 ЭТАП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EF0C0B8-757E-4C60-83B7-89FEF22A70E8}"/>
              </a:ext>
            </a:extLst>
          </p:cNvPr>
          <p:cNvSpPr txBox="1"/>
          <p:nvPr/>
        </p:nvSpPr>
        <p:spPr>
          <a:xfrm>
            <a:off x="3269851" y="1208296"/>
            <a:ext cx="1154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200" cap="all" spc="1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2 ЭТАП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CC4F5E4-51E6-44A3-A86D-2D5449DD495F}"/>
              </a:ext>
            </a:extLst>
          </p:cNvPr>
          <p:cNvSpPr txBox="1"/>
          <p:nvPr/>
        </p:nvSpPr>
        <p:spPr>
          <a:xfrm>
            <a:off x="5727874" y="1231408"/>
            <a:ext cx="1154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200" cap="all" spc="1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3 ЭТАП</a:t>
            </a:r>
          </a:p>
        </p:txBody>
      </p:sp>
      <p:sp>
        <p:nvSpPr>
          <p:cNvPr id="130" name="Часть круга 129">
            <a:extLst>
              <a:ext uri="{FF2B5EF4-FFF2-40B4-BE49-F238E27FC236}">
                <a16:creationId xmlns:a16="http://schemas.microsoft.com/office/drawing/2014/main" id="{42E9EBCD-4556-4A84-A815-8710158D3160}"/>
              </a:ext>
            </a:extLst>
          </p:cNvPr>
          <p:cNvSpPr/>
          <p:nvPr/>
        </p:nvSpPr>
        <p:spPr>
          <a:xfrm>
            <a:off x="258773" y="3824431"/>
            <a:ext cx="262897" cy="266109"/>
          </a:xfrm>
          <a:custGeom>
            <a:avLst/>
            <a:gdLst>
              <a:gd name="connsiteX0" fmla="*/ 278079 w 1409216"/>
              <a:gd name="connsiteY0" fmla="*/ 1265452 h 1409216"/>
              <a:gd name="connsiteX1" fmla="*/ 6388 w 1409216"/>
              <a:gd name="connsiteY1" fmla="*/ 609942 h 1409216"/>
              <a:gd name="connsiteX2" fmla="*/ 442814 w 1409216"/>
              <a:gd name="connsiteY2" fmla="*/ 50440 h 1409216"/>
              <a:gd name="connsiteX3" fmla="*/ 1144744 w 1409216"/>
              <a:gd name="connsiteY3" fmla="*/ 154380 h 1409216"/>
              <a:gd name="connsiteX4" fmla="*/ 704608 w 1409216"/>
              <a:gd name="connsiteY4" fmla="*/ 704608 h 1409216"/>
              <a:gd name="connsiteX5" fmla="*/ 278079 w 1409216"/>
              <a:gd name="connsiteY5" fmla="*/ 1265452 h 1409216"/>
              <a:gd name="connsiteX0" fmla="*/ 278092 w 1235199"/>
              <a:gd name="connsiteY0" fmla="*/ 1265459 h 1265459"/>
              <a:gd name="connsiteX1" fmla="*/ 6401 w 1235199"/>
              <a:gd name="connsiteY1" fmla="*/ 609949 h 1265459"/>
              <a:gd name="connsiteX2" fmla="*/ 442827 w 1235199"/>
              <a:gd name="connsiteY2" fmla="*/ 50447 h 1265459"/>
              <a:gd name="connsiteX3" fmla="*/ 1144757 w 1235199"/>
              <a:gd name="connsiteY3" fmla="*/ 154387 h 1265459"/>
              <a:gd name="connsiteX4" fmla="*/ 1235199 w 1235199"/>
              <a:gd name="connsiteY4" fmla="*/ 1190038 h 1265459"/>
              <a:gd name="connsiteX5" fmla="*/ 278092 w 1235199"/>
              <a:gd name="connsiteY5" fmla="*/ 1265459 h 1265459"/>
              <a:gd name="connsiteX0" fmla="*/ 272332 w 1229439"/>
              <a:gd name="connsiteY0" fmla="*/ 1195695 h 1195695"/>
              <a:gd name="connsiteX1" fmla="*/ 641 w 1229439"/>
              <a:gd name="connsiteY1" fmla="*/ 540185 h 1195695"/>
              <a:gd name="connsiteX2" fmla="*/ 245156 w 1229439"/>
              <a:gd name="connsiteY2" fmla="*/ 116150 h 1195695"/>
              <a:gd name="connsiteX3" fmla="*/ 1138997 w 1229439"/>
              <a:gd name="connsiteY3" fmla="*/ 84623 h 1195695"/>
              <a:gd name="connsiteX4" fmla="*/ 1229439 w 1229439"/>
              <a:gd name="connsiteY4" fmla="*/ 1120274 h 1195695"/>
              <a:gd name="connsiteX5" fmla="*/ 272332 w 1229439"/>
              <a:gd name="connsiteY5" fmla="*/ 1195695 h 1195695"/>
              <a:gd name="connsiteX0" fmla="*/ 273902 w 1231009"/>
              <a:gd name="connsiteY0" fmla="*/ 1170927 h 1170927"/>
              <a:gd name="connsiteX1" fmla="*/ 2211 w 1231009"/>
              <a:gd name="connsiteY1" fmla="*/ 515417 h 1170927"/>
              <a:gd name="connsiteX2" fmla="*/ 246726 w 1231009"/>
              <a:gd name="connsiteY2" fmla="*/ 91382 h 1170927"/>
              <a:gd name="connsiteX3" fmla="*/ 1140567 w 1231009"/>
              <a:gd name="connsiteY3" fmla="*/ 59855 h 1170927"/>
              <a:gd name="connsiteX4" fmla="*/ 1231009 w 1231009"/>
              <a:gd name="connsiteY4" fmla="*/ 1095506 h 1170927"/>
              <a:gd name="connsiteX5" fmla="*/ 273902 w 1231009"/>
              <a:gd name="connsiteY5" fmla="*/ 1170927 h 1170927"/>
              <a:gd name="connsiteX0" fmla="*/ 205421 w 1230261"/>
              <a:gd name="connsiteY0" fmla="*/ 1216083 h 1216083"/>
              <a:gd name="connsiteX1" fmla="*/ 1463 w 1230261"/>
              <a:gd name="connsiteY1" fmla="*/ 515417 h 1216083"/>
              <a:gd name="connsiteX2" fmla="*/ 245978 w 1230261"/>
              <a:gd name="connsiteY2" fmla="*/ 91382 h 1216083"/>
              <a:gd name="connsiteX3" fmla="*/ 1139819 w 1230261"/>
              <a:gd name="connsiteY3" fmla="*/ 59855 h 1216083"/>
              <a:gd name="connsiteX4" fmla="*/ 1230261 w 1230261"/>
              <a:gd name="connsiteY4" fmla="*/ 1095506 h 1216083"/>
              <a:gd name="connsiteX5" fmla="*/ 205421 w 1230261"/>
              <a:gd name="connsiteY5" fmla="*/ 1216083 h 1216083"/>
              <a:gd name="connsiteX0" fmla="*/ 204207 w 1229047"/>
              <a:gd name="connsiteY0" fmla="*/ 1216083 h 1216083"/>
              <a:gd name="connsiteX1" fmla="*/ 249 w 1229047"/>
              <a:gd name="connsiteY1" fmla="*/ 515417 h 1216083"/>
              <a:gd name="connsiteX2" fmla="*/ 244764 w 1229047"/>
              <a:gd name="connsiteY2" fmla="*/ 91382 h 1216083"/>
              <a:gd name="connsiteX3" fmla="*/ 1138605 w 1229047"/>
              <a:gd name="connsiteY3" fmla="*/ 59855 h 1216083"/>
              <a:gd name="connsiteX4" fmla="*/ 1229047 w 1229047"/>
              <a:gd name="connsiteY4" fmla="*/ 1095506 h 1216083"/>
              <a:gd name="connsiteX5" fmla="*/ 204207 w 1229047"/>
              <a:gd name="connsiteY5" fmla="*/ 1216083 h 1216083"/>
              <a:gd name="connsiteX0" fmla="*/ 49550 w 1074390"/>
              <a:gd name="connsiteY0" fmla="*/ 1235963 h 1235963"/>
              <a:gd name="connsiteX1" fmla="*/ 26214 w 1074390"/>
              <a:gd name="connsiteY1" fmla="*/ 535297 h 1235963"/>
              <a:gd name="connsiteX2" fmla="*/ 90107 w 1074390"/>
              <a:gd name="connsiteY2" fmla="*/ 111262 h 1235963"/>
              <a:gd name="connsiteX3" fmla="*/ 983948 w 1074390"/>
              <a:gd name="connsiteY3" fmla="*/ 79735 h 1235963"/>
              <a:gd name="connsiteX4" fmla="*/ 1074390 w 1074390"/>
              <a:gd name="connsiteY4" fmla="*/ 1115386 h 1235963"/>
              <a:gd name="connsiteX5" fmla="*/ 49550 w 1074390"/>
              <a:gd name="connsiteY5" fmla="*/ 1235963 h 123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390" h="1235963">
                <a:moveTo>
                  <a:pt x="49550" y="1235963"/>
                </a:moveTo>
                <a:cubicBezTo>
                  <a:pt x="-28279" y="1025889"/>
                  <a:pt x="19455" y="722747"/>
                  <a:pt x="26214" y="535297"/>
                </a:cubicBezTo>
                <a:cubicBezTo>
                  <a:pt x="32973" y="347847"/>
                  <a:pt x="-69515" y="187189"/>
                  <a:pt x="90107" y="111262"/>
                </a:cubicBezTo>
                <a:cubicBezTo>
                  <a:pt x="249729" y="35335"/>
                  <a:pt x="785765" y="-78796"/>
                  <a:pt x="983948" y="79735"/>
                </a:cubicBezTo>
                <a:lnTo>
                  <a:pt x="1074390" y="1115386"/>
                </a:lnTo>
                <a:cubicBezTo>
                  <a:pt x="932214" y="1302334"/>
                  <a:pt x="191726" y="1049015"/>
                  <a:pt x="49550" y="1235963"/>
                </a:cubicBezTo>
                <a:close/>
              </a:path>
            </a:pathLst>
          </a:custGeom>
          <a:gradFill>
            <a:gsLst>
              <a:gs pos="97000">
                <a:srgbClr val="A5A5A5"/>
              </a:gs>
              <a:gs pos="0">
                <a:srgbClr val="A5A5A5">
                  <a:lumMod val="60000"/>
                  <a:lumOff val="40000"/>
                  <a:alpha val="67000"/>
                </a:srgbClr>
              </a:gs>
            </a:gsLst>
            <a:lin ang="0" scaled="1"/>
          </a:gra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0151585-785D-4F89-8AD3-1D19C199E72B}"/>
              </a:ext>
            </a:extLst>
          </p:cNvPr>
          <p:cNvSpPr txBox="1"/>
          <p:nvPr/>
        </p:nvSpPr>
        <p:spPr>
          <a:xfrm>
            <a:off x="497153" y="3850109"/>
            <a:ext cx="212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1200" cap="all" spc="1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- НЕДОСТАТОЧНЫЙ</a:t>
            </a:r>
          </a:p>
        </p:txBody>
      </p:sp>
      <p:sp>
        <p:nvSpPr>
          <p:cNvPr id="132" name="Часть круга 131">
            <a:extLst>
              <a:ext uri="{FF2B5EF4-FFF2-40B4-BE49-F238E27FC236}">
                <a16:creationId xmlns:a16="http://schemas.microsoft.com/office/drawing/2014/main" id="{DEAA89CD-DC29-4036-B003-5DEE106EC833}"/>
              </a:ext>
            </a:extLst>
          </p:cNvPr>
          <p:cNvSpPr/>
          <p:nvPr/>
        </p:nvSpPr>
        <p:spPr>
          <a:xfrm>
            <a:off x="2864960" y="3790972"/>
            <a:ext cx="310617" cy="307778"/>
          </a:xfrm>
          <a:custGeom>
            <a:avLst/>
            <a:gdLst>
              <a:gd name="connsiteX0" fmla="*/ 757473 w 1395292"/>
              <a:gd name="connsiteY0" fmla="*/ 1392720 h 1395290"/>
              <a:gd name="connsiteX1" fmla="*/ 16212 w 1395292"/>
              <a:gd name="connsiteY1" fmla="*/ 847166 h 1395290"/>
              <a:gd name="connsiteX2" fmla="*/ 697646 w 1395292"/>
              <a:gd name="connsiteY2" fmla="*/ 697645 h 1395290"/>
              <a:gd name="connsiteX3" fmla="*/ 757473 w 1395292"/>
              <a:gd name="connsiteY3" fmla="*/ 1392720 h 1395290"/>
              <a:gd name="connsiteX0" fmla="*/ 761092 w 761092"/>
              <a:gd name="connsiteY0" fmla="*/ 695075 h 757380"/>
              <a:gd name="connsiteX1" fmla="*/ 189061 w 761092"/>
              <a:gd name="connsiteY1" fmla="*/ 679458 h 757380"/>
              <a:gd name="connsiteX2" fmla="*/ 19831 w 761092"/>
              <a:gd name="connsiteY2" fmla="*/ 149521 h 757380"/>
              <a:gd name="connsiteX3" fmla="*/ 701265 w 761092"/>
              <a:gd name="connsiteY3" fmla="*/ 0 h 757380"/>
              <a:gd name="connsiteX4" fmla="*/ 761092 w 761092"/>
              <a:gd name="connsiteY4" fmla="*/ 695075 h 757380"/>
              <a:gd name="connsiteX0" fmla="*/ 761092 w 761092"/>
              <a:gd name="connsiteY0" fmla="*/ 695075 h 723455"/>
              <a:gd name="connsiteX1" fmla="*/ 189061 w 761092"/>
              <a:gd name="connsiteY1" fmla="*/ 679458 h 723455"/>
              <a:gd name="connsiteX2" fmla="*/ 19831 w 761092"/>
              <a:gd name="connsiteY2" fmla="*/ 149521 h 723455"/>
              <a:gd name="connsiteX3" fmla="*/ 701265 w 761092"/>
              <a:gd name="connsiteY3" fmla="*/ 0 h 723455"/>
              <a:gd name="connsiteX4" fmla="*/ 761092 w 761092"/>
              <a:gd name="connsiteY4" fmla="*/ 695075 h 723455"/>
              <a:gd name="connsiteX0" fmla="*/ 772381 w 772381"/>
              <a:gd name="connsiteY0" fmla="*/ 537031 h 679458"/>
              <a:gd name="connsiteX1" fmla="*/ 189061 w 772381"/>
              <a:gd name="connsiteY1" fmla="*/ 679458 h 679458"/>
              <a:gd name="connsiteX2" fmla="*/ 19831 w 772381"/>
              <a:gd name="connsiteY2" fmla="*/ 149521 h 679458"/>
              <a:gd name="connsiteX3" fmla="*/ 701265 w 772381"/>
              <a:gd name="connsiteY3" fmla="*/ 0 h 679458"/>
              <a:gd name="connsiteX4" fmla="*/ 772381 w 772381"/>
              <a:gd name="connsiteY4" fmla="*/ 537031 h 67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381" h="679458">
                <a:moveTo>
                  <a:pt x="772381" y="537031"/>
                </a:moveTo>
                <a:cubicBezTo>
                  <a:pt x="705829" y="631459"/>
                  <a:pt x="425493" y="612340"/>
                  <a:pt x="189061" y="679458"/>
                </a:cubicBezTo>
                <a:cubicBezTo>
                  <a:pt x="65518" y="588532"/>
                  <a:pt x="-46721" y="243949"/>
                  <a:pt x="19831" y="149521"/>
                </a:cubicBezTo>
                <a:lnTo>
                  <a:pt x="701265" y="0"/>
                </a:lnTo>
                <a:lnTo>
                  <a:pt x="772381" y="537031"/>
                </a:lnTo>
                <a:close/>
              </a:path>
            </a:pathLst>
          </a:custGeom>
          <a:gradFill flip="none" rotWithShape="1">
            <a:gsLst>
              <a:gs pos="97000">
                <a:srgbClr val="44546A"/>
              </a:gs>
              <a:gs pos="0">
                <a:srgbClr val="44546A">
                  <a:lumMod val="75000"/>
                  <a:lumOff val="25000"/>
                </a:srgbClr>
              </a:gs>
            </a:gsLst>
            <a:lin ang="8100000" scaled="1"/>
            <a:tileRect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0BFC2BC-1F26-482E-B521-D3D20973B070}"/>
              </a:ext>
            </a:extLst>
          </p:cNvPr>
          <p:cNvSpPr txBox="1"/>
          <p:nvPr/>
        </p:nvSpPr>
        <p:spPr>
          <a:xfrm>
            <a:off x="3152226" y="3821790"/>
            <a:ext cx="1851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1200" cap="all" spc="1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- ДОСТАТОЧНЫЙ</a:t>
            </a:r>
          </a:p>
        </p:txBody>
      </p:sp>
      <p:sp>
        <p:nvSpPr>
          <p:cNvPr id="134" name="Часть круга 133">
            <a:extLst>
              <a:ext uri="{FF2B5EF4-FFF2-40B4-BE49-F238E27FC236}">
                <a16:creationId xmlns:a16="http://schemas.microsoft.com/office/drawing/2014/main" id="{B899B878-1C0F-473F-B226-3299F1E6A3AD}"/>
              </a:ext>
            </a:extLst>
          </p:cNvPr>
          <p:cNvSpPr/>
          <p:nvPr/>
        </p:nvSpPr>
        <p:spPr>
          <a:xfrm rot="980130">
            <a:off x="5287691" y="3785994"/>
            <a:ext cx="281988" cy="365301"/>
          </a:xfrm>
          <a:custGeom>
            <a:avLst/>
            <a:gdLst>
              <a:gd name="connsiteX0" fmla="*/ 1130242 w 1395292"/>
              <a:gd name="connsiteY0" fmla="*/ 150315 h 1395287"/>
              <a:gd name="connsiteX1" fmla="*/ 1367761 w 1395292"/>
              <a:gd name="connsiteY1" fmla="*/ 891694 h 1395287"/>
              <a:gd name="connsiteX2" fmla="*/ 770841 w 1395292"/>
              <a:gd name="connsiteY2" fmla="*/ 1391438 h 1395287"/>
              <a:gd name="connsiteX3" fmla="*/ 697646 w 1395292"/>
              <a:gd name="connsiteY3" fmla="*/ 697644 h 1395287"/>
              <a:gd name="connsiteX4" fmla="*/ 1130242 w 1395292"/>
              <a:gd name="connsiteY4" fmla="*/ 150315 h 1395287"/>
              <a:gd name="connsiteX0" fmla="*/ 590640 w 855723"/>
              <a:gd name="connsiteY0" fmla="*/ 0 h 1241123"/>
              <a:gd name="connsiteX1" fmla="*/ 828159 w 855723"/>
              <a:gd name="connsiteY1" fmla="*/ 741379 h 1241123"/>
              <a:gd name="connsiteX2" fmla="*/ 231239 w 855723"/>
              <a:gd name="connsiteY2" fmla="*/ 1241123 h 1241123"/>
              <a:gd name="connsiteX3" fmla="*/ 0 w 855723"/>
              <a:gd name="connsiteY3" fmla="*/ 355418 h 1241123"/>
              <a:gd name="connsiteX4" fmla="*/ 590640 w 855723"/>
              <a:gd name="connsiteY4" fmla="*/ 0 h 1241123"/>
              <a:gd name="connsiteX0" fmla="*/ 590640 w 1099068"/>
              <a:gd name="connsiteY0" fmla="*/ 0 h 1241123"/>
              <a:gd name="connsiteX1" fmla="*/ 1087803 w 1099068"/>
              <a:gd name="connsiteY1" fmla="*/ 854268 h 1241123"/>
              <a:gd name="connsiteX2" fmla="*/ 231239 w 1099068"/>
              <a:gd name="connsiteY2" fmla="*/ 1241123 h 1241123"/>
              <a:gd name="connsiteX3" fmla="*/ 0 w 1099068"/>
              <a:gd name="connsiteY3" fmla="*/ 355418 h 1241123"/>
              <a:gd name="connsiteX4" fmla="*/ 590640 w 1099068"/>
              <a:gd name="connsiteY4" fmla="*/ 0 h 1241123"/>
              <a:gd name="connsiteX0" fmla="*/ 692240 w 1200668"/>
              <a:gd name="connsiteY0" fmla="*/ 0 h 1241123"/>
              <a:gd name="connsiteX1" fmla="*/ 1189403 w 1200668"/>
              <a:gd name="connsiteY1" fmla="*/ 854268 h 1241123"/>
              <a:gd name="connsiteX2" fmla="*/ 332839 w 1200668"/>
              <a:gd name="connsiteY2" fmla="*/ 1241123 h 1241123"/>
              <a:gd name="connsiteX3" fmla="*/ 0 w 1200668"/>
              <a:gd name="connsiteY3" fmla="*/ 434440 h 1241123"/>
              <a:gd name="connsiteX4" fmla="*/ 692240 w 1200668"/>
              <a:gd name="connsiteY4" fmla="*/ 0 h 124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668" h="1241123">
                <a:moveTo>
                  <a:pt x="692240" y="0"/>
                </a:moveTo>
                <a:cubicBezTo>
                  <a:pt x="914755" y="175870"/>
                  <a:pt x="1268293" y="581836"/>
                  <a:pt x="1189403" y="854268"/>
                </a:cubicBezTo>
                <a:cubicBezTo>
                  <a:pt x="1110513" y="1126699"/>
                  <a:pt x="614898" y="1211366"/>
                  <a:pt x="332839" y="1241123"/>
                </a:cubicBezTo>
                <a:lnTo>
                  <a:pt x="0" y="434440"/>
                </a:lnTo>
                <a:cubicBezTo>
                  <a:pt x="144199" y="251997"/>
                  <a:pt x="548041" y="182443"/>
                  <a:pt x="692240" y="0"/>
                </a:cubicBezTo>
                <a:close/>
              </a:path>
            </a:pathLst>
          </a:custGeom>
          <a:gradFill>
            <a:gsLst>
              <a:gs pos="97000">
                <a:srgbClr val="ED7D31"/>
              </a:gs>
              <a:gs pos="0">
                <a:srgbClr val="ED7D31">
                  <a:lumMod val="60000"/>
                  <a:lumOff val="40000"/>
                </a:srgbClr>
              </a:gs>
            </a:gsLst>
            <a:lin ang="8100000" scaled="1"/>
          </a:gra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3191B3-CB88-40A6-BDE1-EE690084174B}"/>
              </a:ext>
            </a:extLst>
          </p:cNvPr>
          <p:cNvSpPr txBox="1"/>
          <p:nvPr/>
        </p:nvSpPr>
        <p:spPr>
          <a:xfrm>
            <a:off x="5590515" y="3782763"/>
            <a:ext cx="1918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1200" cap="all" spc="1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- ОПТИМАЛЬНЫЙ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56862CA-4577-482B-A7F9-76AC96E0CA8B}"/>
              </a:ext>
            </a:extLst>
          </p:cNvPr>
          <p:cNvSpPr txBox="1"/>
          <p:nvPr/>
        </p:nvSpPr>
        <p:spPr>
          <a:xfrm>
            <a:off x="6569198" y="5768239"/>
            <a:ext cx="3507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kern="1200" dirty="0">
                <a:solidFill>
                  <a:prstClr val="black"/>
                </a:solidFill>
                <a:latin typeface="PT Sans Caption"/>
                <a:ea typeface="+mn-ea"/>
                <a:cs typeface="+mn-cs"/>
              </a:rPr>
              <a:t>МОНИТОРИНГ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kern="1200" dirty="0">
                <a:solidFill>
                  <a:prstClr val="black"/>
                </a:solidFill>
                <a:latin typeface="PT Sans Caption"/>
                <a:ea typeface="+mn-ea"/>
                <a:cs typeface="+mn-cs"/>
              </a:rPr>
              <a:t>РОДИТЕЛЬСКИХ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kern="1200" dirty="0">
                <a:solidFill>
                  <a:prstClr val="black"/>
                </a:solidFill>
                <a:latin typeface="PT Sans Caption"/>
                <a:ea typeface="+mn-ea"/>
                <a:cs typeface="+mn-cs"/>
              </a:rPr>
              <a:t>УСТАНОВОК</a:t>
            </a:r>
            <a:endParaRPr lang="ru-RU" sz="1600" b="1" kern="1200" dirty="0">
              <a:solidFill>
                <a:srgbClr val="FF0000"/>
              </a:solidFill>
              <a:latin typeface="PT Sans Caption"/>
              <a:ea typeface="+mn-ea"/>
              <a:cs typeface="+mn-cs"/>
            </a:endParaRPr>
          </a:p>
        </p:txBody>
      </p:sp>
      <p:sp>
        <p:nvSpPr>
          <p:cNvPr id="137" name="Часть круга 136">
            <a:extLst>
              <a:ext uri="{FF2B5EF4-FFF2-40B4-BE49-F238E27FC236}">
                <a16:creationId xmlns:a16="http://schemas.microsoft.com/office/drawing/2014/main" id="{D112BE04-0D74-4D46-8843-DB533AEA8B07}"/>
              </a:ext>
            </a:extLst>
          </p:cNvPr>
          <p:cNvSpPr/>
          <p:nvPr/>
        </p:nvSpPr>
        <p:spPr>
          <a:xfrm>
            <a:off x="866236" y="1781978"/>
            <a:ext cx="1409216" cy="1409216"/>
          </a:xfrm>
          <a:prstGeom prst="pie">
            <a:avLst>
              <a:gd name="adj1" fmla="val 7635208"/>
              <a:gd name="adj2" fmla="val 20056382"/>
            </a:avLst>
          </a:prstGeom>
          <a:gradFill>
            <a:gsLst>
              <a:gs pos="97000">
                <a:srgbClr val="A5A5A5"/>
              </a:gs>
              <a:gs pos="0">
                <a:srgbClr val="A5A5A5">
                  <a:lumMod val="60000"/>
                  <a:lumOff val="40000"/>
                  <a:alpha val="67000"/>
                </a:srgbClr>
              </a:gs>
            </a:gsLst>
            <a:lin ang="0" scaled="1"/>
          </a:gra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  <p:sp>
        <p:nvSpPr>
          <p:cNvPr id="138" name="Часть круга 137">
            <a:extLst>
              <a:ext uri="{FF2B5EF4-FFF2-40B4-BE49-F238E27FC236}">
                <a16:creationId xmlns:a16="http://schemas.microsoft.com/office/drawing/2014/main" id="{83976C20-D6DE-4E30-9682-D94066AFD171}"/>
              </a:ext>
            </a:extLst>
          </p:cNvPr>
          <p:cNvSpPr/>
          <p:nvPr/>
        </p:nvSpPr>
        <p:spPr>
          <a:xfrm rot="19264766">
            <a:off x="887680" y="2002692"/>
            <a:ext cx="1395292" cy="1395290"/>
          </a:xfrm>
          <a:prstGeom prst="pie">
            <a:avLst>
              <a:gd name="adj1" fmla="val 573051"/>
              <a:gd name="adj2" fmla="val 10057455"/>
            </a:avLst>
          </a:prstGeom>
          <a:gradFill flip="none" rotWithShape="1">
            <a:gsLst>
              <a:gs pos="97000">
                <a:srgbClr val="44546A"/>
              </a:gs>
              <a:gs pos="0">
                <a:srgbClr val="44546A">
                  <a:lumMod val="75000"/>
                  <a:lumOff val="25000"/>
                </a:srgbClr>
              </a:gs>
            </a:gsLst>
            <a:lin ang="8100000" scaled="1"/>
            <a:tileRect/>
          </a:gra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 Caption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579438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en-US" altLang="ru-RU" b="1" dirty="0">
                <a:latin typeface="Bookman Old Style" pitchFamily="18" charset="0"/>
              </a:rPr>
              <a:t>III </a:t>
            </a:r>
            <a:r>
              <a:rPr lang="ru-RU" altLang="ru-RU" b="1" dirty="0">
                <a:latin typeface="Bookman Old Style" pitchFamily="18" charset="0"/>
              </a:rPr>
              <a:t>ЭТАП РЕЗУЛЬТАТИВНОСТЬ</a:t>
            </a:r>
            <a:endParaRPr lang="en-US" altLang="ru-RU" b="1" dirty="0"/>
          </a:p>
        </p:txBody>
      </p:sp>
      <p:sp>
        <p:nvSpPr>
          <p:cNvPr id="38915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/>
            <a:r>
              <a:rPr lang="ru-RU" altLang="en-US" sz="1400" b="1" dirty="0">
                <a:solidFill>
                  <a:srgbClr val="1D528D"/>
                </a:solidFill>
                <a:latin typeface="Verdana" pitchFamily="34" charset="0"/>
              </a:rPr>
              <a:t>МАДОУ № 34</a:t>
            </a:r>
          </a:p>
        </p:txBody>
      </p:sp>
      <p:pic>
        <p:nvPicPr>
          <p:cNvPr id="38916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17" name="TextBox 7"/>
          <p:cNvSpPr/>
          <p:nvPr/>
        </p:nvSpPr>
        <p:spPr>
          <a:xfrm>
            <a:off x="-1095375" y="1155700"/>
            <a:ext cx="1133316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sz="24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ДЕЯТЕЛЬНОСТЬ В ТЕХНОПАРКЕ ДЕТСКОГО САДА</a:t>
            </a:r>
          </a:p>
        </p:txBody>
      </p:sp>
      <p:sp>
        <p:nvSpPr>
          <p:cNvPr id="38918" name="TextBox 7"/>
          <p:cNvSpPr/>
          <p:nvPr/>
        </p:nvSpPr>
        <p:spPr>
          <a:xfrm>
            <a:off x="285750" y="1481138"/>
            <a:ext cx="4572000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WORK SHOP – ПЛОЩАДКА </a:t>
            </a:r>
          </a:p>
          <a:p>
            <a:pPr marL="0" lvl="0" indent="0" algn="ct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ДЕТСКИЙ ПРОМЫШЛЕННЫЙ ДИЗАЙН</a:t>
            </a:r>
          </a:p>
          <a:p>
            <a:pPr marL="0" lvl="0" indent="0" algn="ctr" eaLnBrk="1" hangingPunct="1"/>
            <a:endParaRPr lang="ru-RU" altLang="zh-CN" sz="1600" b="1">
              <a:solidFill>
                <a:srgbClr val="000000"/>
              </a:solidFill>
              <a:latin typeface="Bookman Old Style" pitchFamily="18" charset="0"/>
              <a:ea typeface="Microsoft YaHei" pitchFamily="34" charset="-122"/>
            </a:endParaRPr>
          </a:p>
        </p:txBody>
      </p:sp>
      <p:pic>
        <p:nvPicPr>
          <p:cNvPr id="38919" name="Рисунок 17"/>
          <p:cNvPicPr/>
          <p:nvPr/>
        </p:nvPicPr>
        <p:blipFill>
          <a:blip r:embed="rId3"/>
          <a:stretch>
            <a:fillRect/>
          </a:stretch>
        </p:blipFill>
        <p:spPr>
          <a:xfrm>
            <a:off x="828675" y="1987550"/>
            <a:ext cx="3182938" cy="238918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8920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771525" y="4373562"/>
            <a:ext cx="3236912" cy="24336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8921" name="Picture 2" descr="C:\Users\Пользователь\Desktop\130___11\IMG_1486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224462" y="1957388"/>
            <a:ext cx="3633788" cy="23637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8922" name="Рисунок 4"/>
          <p:cNvPicPr/>
          <p:nvPr/>
        </p:nvPicPr>
        <p:blipFill>
          <a:blip r:embed="rId6"/>
          <a:stretch>
            <a:fillRect/>
          </a:stretch>
        </p:blipFill>
        <p:spPr>
          <a:xfrm>
            <a:off x="5224462" y="4373562"/>
            <a:ext cx="3633788" cy="24336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23" name="TextBox 7"/>
          <p:cNvSpPr/>
          <p:nvPr/>
        </p:nvSpPr>
        <p:spPr>
          <a:xfrm>
            <a:off x="4267200" y="3835400"/>
            <a:ext cx="4572000" cy="1077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ПРАКТИКУМ</a:t>
            </a:r>
            <a:b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</a:br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« В ПОИСКАХ ТЕХНОКОИНА»</a:t>
            </a:r>
            <a:b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</a:br>
            <a:endParaRPr lang="ru-RU" altLang="zh-CN" sz="1600" b="1">
              <a:solidFill>
                <a:srgbClr val="000000"/>
              </a:solidFill>
              <a:latin typeface="Bookman Old Style" pitchFamily="18" charset="0"/>
              <a:ea typeface="Microsoft YaHei" pitchFamily="34" charset="-122"/>
            </a:endParaRPr>
          </a:p>
          <a:p>
            <a:pPr marL="0" lvl="0" indent="0" algn="ctr" eaLnBrk="1" hangingPunct="1"/>
            <a:endParaRPr lang="ru-RU" altLang="zh-CN" sz="1600" b="1">
              <a:solidFill>
                <a:srgbClr val="000000"/>
              </a:solidFill>
              <a:latin typeface="Bookman Old Style" pitchFamily="18" charset="0"/>
              <a:ea typeface="Microsoft YaHei" pitchFamily="34" charset="-122"/>
            </a:endParaRPr>
          </a:p>
        </p:txBody>
      </p:sp>
      <p:sp>
        <p:nvSpPr>
          <p:cNvPr id="38924" name="TextBox 7"/>
          <p:cNvSpPr/>
          <p:nvPr/>
        </p:nvSpPr>
        <p:spPr>
          <a:xfrm>
            <a:off x="3635375" y="4446588"/>
            <a:ext cx="4572000" cy="339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ЛАБОРАТОРИЯ «</a:t>
            </a:r>
            <a:r>
              <a:rPr lang="en-US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3D-</a:t>
            </a:r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ГРАД»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  <p:tag name="ISPRING_RESOURCE_PATHS_HASH_2" val="54b0279ddceafb71103b823b127212d54dd124df"/>
</p:tagLst>
</file>

<file path=ppt/theme/theme1.xml><?xml version="1.0" encoding="utf-8"?>
<a:theme xmlns:a="http://schemas.openxmlformats.org/drawingml/2006/main" name="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0.xml><?xml version="1.0" encoding="utf-8"?>
<a:theme xmlns:a="http://schemas.openxmlformats.org/drawingml/2006/main" name="10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1.xml><?xml version="1.0" encoding="utf-8"?>
<a:theme xmlns:a="http://schemas.openxmlformats.org/drawingml/2006/main" name="11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2.xml><?xml version="1.0" encoding="utf-8"?>
<a:theme xmlns:a="http://schemas.openxmlformats.org/drawingml/2006/main" name="12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3.xml><?xml version="1.0" encoding="utf-8"?>
<a:theme xmlns:a="http://schemas.openxmlformats.org/drawingml/2006/main" name="13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4.xml><?xml version="1.0" encoding="utf-8"?>
<a:theme xmlns:a="http://schemas.openxmlformats.org/drawingml/2006/main" name="14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5.xml><?xml version="1.0" encoding="utf-8"?>
<a:theme xmlns:a="http://schemas.openxmlformats.org/drawingml/2006/main" name="15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6.xml><?xml version="1.0" encoding="utf-8"?>
<a:theme xmlns:a="http://schemas.openxmlformats.org/drawingml/2006/main" name="16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7.xml><?xml version="1.0" encoding="utf-8"?>
<a:theme xmlns:a="http://schemas.openxmlformats.org/drawingml/2006/main" name="18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8.xml><?xml version="1.0" encoding="utf-8"?>
<a:theme xmlns:a="http://schemas.openxmlformats.org/drawingml/2006/main" name="19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9.xml><?xml version="1.0" encoding="utf-8"?>
<a:theme xmlns:a="http://schemas.openxmlformats.org/drawingml/2006/main" name="20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2.xml><?xml version="1.0" encoding="utf-8"?>
<a:theme xmlns:a="http://schemas.openxmlformats.org/drawingml/2006/main" name="3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20.xml><?xml version="1.0" encoding="utf-8"?>
<a:theme xmlns:a="http://schemas.openxmlformats.org/drawingml/2006/main" name="21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21.xml><?xml version="1.0" encoding="utf-8"?>
<a:theme xmlns:a="http://schemas.openxmlformats.org/drawingml/2006/main" name="22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22.xml><?xml version="1.0" encoding="utf-8"?>
<a:theme xmlns:a="http://schemas.openxmlformats.org/drawingml/2006/main" name="17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4.xml><?xml version="1.0" encoding="utf-8"?>
<a:theme xmlns:a="http://schemas.openxmlformats.org/drawingml/2006/main" name="2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5.xml><?xml version="1.0" encoding="utf-8"?>
<a:theme xmlns:a="http://schemas.openxmlformats.org/drawingml/2006/main" name="1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6.xml><?xml version="1.0" encoding="utf-8"?>
<a:theme xmlns:a="http://schemas.openxmlformats.org/drawingml/2006/main" name="6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7.xml><?xml version="1.0" encoding="utf-8"?>
<a:theme xmlns:a="http://schemas.openxmlformats.org/drawingml/2006/main" name="7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8.xml><?xml version="1.0" encoding="utf-8"?>
<a:theme xmlns:a="http://schemas.openxmlformats.org/drawingml/2006/main" name="8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9.xml><?xml version="1.0" encoding="utf-8"?>
<a:theme xmlns:a="http://schemas.openxmlformats.org/drawingml/2006/main" name="9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10.04 ФЗ Начальное общее образование</Template>
  <TotalTime>4043</TotalTime>
  <Words>998</Words>
  <Application>Microsoft Office PowerPoint</Application>
  <PresentationFormat>Экран (4:3)</PresentationFormat>
  <Paragraphs>225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16</vt:i4>
      </vt:variant>
    </vt:vector>
  </HeadingPairs>
  <TitlesOfParts>
    <vt:vector size="50" baseType="lpstr">
      <vt:lpstr>Microsoft YaHei</vt:lpstr>
      <vt:lpstr>Adidas Unity</vt:lpstr>
      <vt:lpstr>Arial</vt:lpstr>
      <vt:lpstr>Arial Rounded MT Bold</vt:lpstr>
      <vt:lpstr>Bebas Neue Bold</vt:lpstr>
      <vt:lpstr>Bookman Old Style</vt:lpstr>
      <vt:lpstr>Calibri</vt:lpstr>
      <vt:lpstr>PT Sans</vt:lpstr>
      <vt:lpstr>PT Sans Caption</vt:lpstr>
      <vt:lpstr>Times New Roman</vt:lpstr>
      <vt:lpstr>Verdana</vt:lpstr>
      <vt:lpstr>Wingdings</vt:lpstr>
      <vt:lpstr>10.04 ФЗ Начальное общее образование</vt:lpstr>
      <vt:lpstr>3_10.04 ФЗ Начальное общее образование</vt:lpstr>
      <vt:lpstr>4_10.04 ФЗ Начальное общее образование</vt:lpstr>
      <vt:lpstr>2_10.04 ФЗ Начальное общее образование</vt:lpstr>
      <vt:lpstr>1_10.04 ФЗ Начальное общее образование</vt:lpstr>
      <vt:lpstr>6_10.04 ФЗ Начальное общее образование</vt:lpstr>
      <vt:lpstr>7_10.04 ФЗ Начальное общее образование</vt:lpstr>
      <vt:lpstr>8_10.04 ФЗ Начальное общее образование</vt:lpstr>
      <vt:lpstr>9_10.04 ФЗ Начальное общее образование</vt:lpstr>
      <vt:lpstr>10_10.04 ФЗ Начальное общее образование</vt:lpstr>
      <vt:lpstr>11_10.04 ФЗ Начальное общее образование</vt:lpstr>
      <vt:lpstr>12_10.04 ФЗ Начальное общее образование</vt:lpstr>
      <vt:lpstr>13_10.04 ФЗ Начальное общее образование</vt:lpstr>
      <vt:lpstr>14_10.04 ФЗ Начальное общее образование</vt:lpstr>
      <vt:lpstr>15_10.04 ФЗ Начальное общее образование</vt:lpstr>
      <vt:lpstr>16_10.04 ФЗ Начальное общее образование</vt:lpstr>
      <vt:lpstr>18_10.04 ФЗ Начальное общее образование</vt:lpstr>
      <vt:lpstr>19_10.04 ФЗ Начальное общее образование</vt:lpstr>
      <vt:lpstr>20_10.04 ФЗ Начальное общее образование</vt:lpstr>
      <vt:lpstr>21_10.04 ФЗ Начальное общее образование</vt:lpstr>
      <vt:lpstr>22_10.04 ФЗ Начальное общее образование</vt:lpstr>
      <vt:lpstr>17_10.04 ФЗ Начальное общее образование</vt:lpstr>
      <vt:lpstr>Муниципальное автономное дошкольное образовательное учреждение  детский сад компенсирующего вида № 34 станицы Ленинградской  муниципального образования Ленинградский район </vt:lpstr>
      <vt:lpstr>Презентация PowerPoint</vt:lpstr>
      <vt:lpstr>ИННОВАЦИОННОСТЬ МОДЕЛЬ ТЕХНОПАРКА ДЕТСКОГО САДА</vt:lpstr>
      <vt:lpstr>ИННОВАЦИОННОСТЬ МОДЕЛЬ ФОРМИРОВАНИЯ ПРЕДПОСЫЛОК ИНЖЕНЕРНОГО МЫШЛЕНИЯ </vt:lpstr>
      <vt:lpstr>Презентация PowerPoint</vt:lpstr>
      <vt:lpstr>Презентация PowerPoint</vt:lpstr>
      <vt:lpstr>ИЗМЕРЕНИЕ И ОЦЕНКА КАЧЕСТВА ИННОВАЦИИ</vt:lpstr>
      <vt:lpstr>ДИНАМИКА ФОРМИРОВАНИЯ ПРЕДПОСЫЛОК ИНЖЕНЕРНОГО МЫШЛЕНИЯ У ДОШКОЛЬНИКОВ С ОВЗ</vt:lpstr>
      <vt:lpstr>III ЭТАП РЕЗУЛЬТАТИВНОСТЬ</vt:lpstr>
      <vt:lpstr>III ЭТАП РЕЗУЛЬТАТИВНОСТЬ</vt:lpstr>
      <vt:lpstr>III ЭТАП РЕЗУЛЬТАТИВНОСТЬ СОЗДАНИЕ ПРОДУКТОВ ИННОВАЦИОННОЙ ДЕЯТЕЛЬНОСТИ</vt:lpstr>
      <vt:lpstr>III ЭТАП АПРОБАЦИЯ И ДИССЕМИНАЦИЯ  РЕЗУЛЬТАТОВ ДЕЯТЕЛЬНОСТИ КИП</vt:lpstr>
      <vt:lpstr>III ЭТАП АПРОБАЦИЯ И ДИССЕМИНАЦИЯ  РЕЗУЛЬТАТОВ ДЕЯТЕЛЬНОСТИ КИП</vt:lpstr>
      <vt:lpstr>III ЭТАП АПРОБАЦИЯ И ДИССЕМИНАЦИЯ  РЕЗУЛЬТАТОВ ДЕЯТЕЛЬНОСТИ КИП</vt:lpstr>
      <vt:lpstr>III ЭТАП АПРОБАЦИЯ И ДИССЕМИНАЦИЯ  РЕЗУЛЬТАТОВ ДЕЯТЕЛЬНОСТИ КИП</vt:lpstr>
      <vt:lpstr>III ЭТАП АПРОБАЦИЯ И ДИССЕМИНАЦИЯ  РЕЗУЛЬТАТОВ ДЕЯТЕЛЬНОСТИ КИП</vt:lpstr>
    </vt:vector>
  </TitlesOfParts>
  <Company>Pedcolledge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НАЧАЛЬНОЕ ОБЩЕЕ ОБРАЗОВАНИЕ В СВЕТЕ РЕАЛИЗАЦИИ ФЗ «ОБ ОБРАЗОВАНИИ». ПРОФЕССИОНАЛЬНЫЙ СТАНДАРТ ПЕДАГОГА (ПРОЕКТ) О ТРЕБОВАНИЯХ К ПЕДАГОГУ НАЧАЛЬНОЙ ШКОЛЫ.</dc:title>
  <dc:creator>Admin</dc:creator>
  <cp:lastModifiedBy>User</cp:lastModifiedBy>
  <cp:revision>399</cp:revision>
  <dcterms:created xsi:type="dcterms:W3CDTF">2013-04-13T05:33:47Z</dcterms:created>
  <dcterms:modified xsi:type="dcterms:W3CDTF">2022-09-01T17:48:48Z</dcterms:modified>
</cp:coreProperties>
</file>