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1" r:id="rId3"/>
    <p:sldId id="432" r:id="rId4"/>
    <p:sldId id="433" r:id="rId5"/>
    <p:sldId id="434" r:id="rId6"/>
    <p:sldId id="425" r:id="rId7"/>
    <p:sldId id="440" r:id="rId8"/>
    <p:sldId id="424" r:id="rId9"/>
    <p:sldId id="259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o-nvr.ru/docs/164231992021cbornik_programm_po_predprofilnomu_obu4eniu_v_na4alnoiy_wko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9594FC-97B9-40C5-AEC5-9BB698A9F5CA}"/>
              </a:ext>
            </a:extLst>
          </p:cNvPr>
          <p:cNvSpPr/>
          <p:nvPr/>
        </p:nvSpPr>
        <p:spPr>
          <a:xfrm>
            <a:off x="534491" y="2545491"/>
            <a:ext cx="9214990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/>
              <a:t>КРАЕВАЯ ИННОВАЦИОННАЯ ПЛОЩАДКА (КИП -2020)</a:t>
            </a:r>
          </a:p>
          <a:p>
            <a:pPr algn="ctr">
              <a:lnSpc>
                <a:spcPct val="107000"/>
              </a:lnSpc>
            </a:pPr>
            <a:r>
              <a:rPr lang="ru-RU" sz="2000" i="1" dirty="0" smtClean="0"/>
              <a:t>«</a:t>
            </a:r>
            <a:r>
              <a:rPr lang="ru-RU" sz="2000" b="1" dirty="0" smtClean="0"/>
              <a:t>Модель масштабирования  опыта по научно-методическому  сопровождению  </a:t>
            </a:r>
          </a:p>
          <a:p>
            <a:pPr algn="ctr">
              <a:lnSpc>
                <a:spcPct val="107000"/>
              </a:lnSpc>
            </a:pPr>
            <a:r>
              <a:rPr lang="ru-RU" sz="2000" b="1" dirty="0" smtClean="0"/>
              <a:t>реализации предпрофильного, профильного обучения и профориентационной работы технологической направленности»</a:t>
            </a:r>
          </a:p>
        </p:txBody>
      </p:sp>
      <p:pic>
        <p:nvPicPr>
          <p:cNvPr id="3" name="Рисунок 2" descr="Сова Ц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176" y="171432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79397" y="248658"/>
            <a:ext cx="8286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SemiBold" pitchFamily="34" charset="0"/>
              </a:rPr>
              <a:t>Муниципальное казенное учреждение «Центр развития образования»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SemiBold" pitchFamily="34" charset="0"/>
              </a:rPr>
              <a:t>муниципального образования город Новороссийск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Picture 7" descr="\\192.168.1.1\Obmen Teacher's\Белкина Ю.С\ЦРО в край\ЛИСТОВКА ЦРО август 2019 копия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062682"/>
            <a:ext cx="4683211" cy="10750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6596" y="4502149"/>
            <a:ext cx="362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Тимченко Елена Леонтьевна </a:t>
            </a:r>
          </a:p>
          <a:p>
            <a:pPr algn="ctr"/>
            <a:r>
              <a:rPr lang="ru-RU" b="1" dirty="0" smtClean="0"/>
              <a:t>директор МКУ ЦРО 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7572" y="6099465"/>
            <a:ext cx="701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Отчет о реализации краевой инновационной площадки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5140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588" y="148282"/>
            <a:ext cx="9636211" cy="13839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Цель проекта: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8096" y="1405541"/>
            <a:ext cx="9895703" cy="2325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Разработка и внедрение модели научно-методического сопровождения реализации </a:t>
            </a:r>
            <a:r>
              <a:rPr lang="ru-RU" dirty="0" err="1"/>
              <a:t>предпрофильного</a:t>
            </a:r>
            <a:r>
              <a:rPr lang="ru-RU" dirty="0"/>
              <a:t>, профильного обучения и </a:t>
            </a:r>
            <a:r>
              <a:rPr lang="ru-RU" dirty="0" err="1"/>
              <a:t>профориентационной</a:t>
            </a:r>
            <a:r>
              <a:rPr lang="ru-RU" dirty="0"/>
              <a:t> работы технологической направленности в муниципальных образованиях Краснодарского края - участниках сетевого сообщества.</a:t>
            </a:r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798" y="196145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51" y="3570719"/>
            <a:ext cx="4042029" cy="2834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735" y="179775"/>
            <a:ext cx="10061777" cy="7840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Основная идея инновационного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448" y="1328928"/>
            <a:ext cx="9710351" cy="2267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Основная идея инновационного проекта заключается в системном масштабировании опыта системы управления и научно-методического сопровождения реализации </a:t>
            </a:r>
            <a:r>
              <a:rPr lang="ru-RU" dirty="0" err="1"/>
              <a:t>предпрофильного</a:t>
            </a:r>
            <a:r>
              <a:rPr lang="ru-RU" dirty="0"/>
              <a:t>, профильного обучения и </a:t>
            </a:r>
            <a:r>
              <a:rPr lang="ru-RU" dirty="0" err="1"/>
              <a:t>профориентационной</a:t>
            </a:r>
            <a:r>
              <a:rPr lang="ru-RU" dirty="0"/>
              <a:t> работы технологической направленности в муниципальных образованиях Краснодарского края - участниках сетевого сообщества.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2803" y="159075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20401"/>
          <a:stretch/>
        </p:blipFill>
        <p:spPr>
          <a:xfrm>
            <a:off x="7505043" y="3352141"/>
            <a:ext cx="3873470" cy="3007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314" y="188640"/>
            <a:ext cx="9477632" cy="787544"/>
          </a:xfrm>
          <a:solidFill>
            <a:schemeClr val="tx2">
              <a:lumMod val="60000"/>
              <a:lumOff val="40000"/>
            </a:schemeClr>
          </a:solidFill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Bahnschrift SemiBold SemiConden" pitchFamily="34" charset="0"/>
              </a:rPr>
              <a:t>Модель распространения опыта города Новороссийска по научно-методическому сопровождению реализации предпрофильного, профильного обучения и профориентационной работы технологической направленности</a:t>
            </a:r>
            <a:endParaRPr lang="ru-RU" sz="2000" dirty="0">
              <a:latin typeface="Bahnschrift SemiBold SemiConden" pitchFamily="34" charset="0"/>
            </a:endParaRPr>
          </a:p>
        </p:txBody>
      </p:sp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1295467" y="3356992"/>
            <a:ext cx="9601067" cy="5760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Краевой ресурсный центр на базе МКУ «Центр развития образования» города Новороссийска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10992544" y="1916832"/>
            <a:ext cx="1071371" cy="4320480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239349" y="1844824"/>
            <a:ext cx="975360" cy="4320480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467" y="5877272"/>
            <a:ext cx="9601067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SemiBold SemiConden" pitchFamily="34" charset="0"/>
              </a:rPr>
              <a:t>Эффективная модель реализации предпрофильного,  профильного обучения и профориентационной работы технологической направленности в муниципальных образованиях – участниках сети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371" y="2708920"/>
            <a:ext cx="480053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itchFamily="34" charset="0"/>
              </a:rPr>
              <a:t>мониторинг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1184565" y="2636912"/>
            <a:ext cx="672075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itchFamily="34" charset="0"/>
              </a:rPr>
              <a:t>мониторинг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5467" y="2348880"/>
            <a:ext cx="2304256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Дошкольные организации Новороссийска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1744" y="2348880"/>
            <a:ext cx="2208245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Общеобразовательные организации Новороссийска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2011" y="2348880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дополнительного образования  Новороссийска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88288" y="2348880"/>
            <a:ext cx="2208245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СПО, ВПО Новороссийска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5467" y="1556792"/>
            <a:ext cx="9601067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SemiBold SemiConden" pitchFamily="34" charset="0"/>
              </a:rPr>
              <a:t>Модель предпрофильного, профильного обучения и профориентационной работы технологической направленности в муниципальном образовании город Новороссийск </a:t>
            </a:r>
            <a:endParaRPr lang="ru-RU" sz="16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>
            <a:off x="1295467" y="4149080"/>
            <a:ext cx="9601067" cy="57606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Территориальные методические центры – участники сети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1295467" y="4941168"/>
            <a:ext cx="2304256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SemiBold SemiConden" pitchFamily="34" charset="0"/>
              </a:rPr>
              <a:t>Дошкольные организации МО сети</a:t>
            </a:r>
            <a:endParaRPr lang="ru-RU" sz="16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3791744" y="4941168"/>
            <a:ext cx="2208245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Общеобразовательные организации МО сети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2" name="Прямоугольник 21">
            <a:hlinkClick r:id="" action="ppaction://noaction"/>
          </p:cNvPr>
          <p:cNvSpPr/>
          <p:nvPr/>
        </p:nvSpPr>
        <p:spPr>
          <a:xfrm>
            <a:off x="6192011" y="4941168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дополнительного образования МО сети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>
            <a:off x="8688288" y="4941168"/>
            <a:ext cx="2208245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СПО, ВПО МО сети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6096000" y="3933056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2351584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/>
          <p:cNvSpPr/>
          <p:nvPr/>
        </p:nvSpPr>
        <p:spPr>
          <a:xfrm>
            <a:off x="4847861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4847861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9648395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9744405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7344139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7344139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2447595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351584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847862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344139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9648395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0800000">
            <a:off x="9648395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0800000">
            <a:off x="7248128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4751851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351584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3441" y="220859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178" y="365125"/>
            <a:ext cx="10204622" cy="9638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Задачи отчетного периода: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193800"/>
            <a:ext cx="10324278" cy="49831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    </a:t>
            </a:r>
            <a:r>
              <a:rPr lang="ru-RU" dirty="0"/>
              <a:t>Изучить  организационные и научно-методические условия в муниципалитетах для обмена передовым педагогическим и управленческим опытом специалистов управлений образований, методистов и руководителей территориальных методических служб, руководителей и педагогических работников ДОУ,ОУ,УДО,СПО по технологическому профилю образования</a:t>
            </a:r>
          </a:p>
          <a:p>
            <a:pPr lvl="0"/>
            <a:r>
              <a:rPr lang="ru-RU" dirty="0"/>
              <a:t>Создать рабочую группу проекта, включающую в себя специалистов управлений образований, методистов и руководителей территориальных методических служб, руководителей и педагогических работников ДОУ, ОУ, УДО, СПО по технологическому профилю образования</a:t>
            </a:r>
          </a:p>
          <a:p>
            <a:pPr lvl="0"/>
            <a:r>
              <a:rPr lang="ru-RU" dirty="0"/>
              <a:t>Разработать дорожную карту проекта, определить роли участников при реализации проекта, определить ключевые мероприятия проекта и критерии оценки эффективности их реализации</a:t>
            </a:r>
          </a:p>
          <a:p>
            <a:pPr lvl="0"/>
            <a:r>
              <a:rPr lang="ru-RU" dirty="0"/>
              <a:t>Разработать нормативную базу, обеспечивающую реализацию проекта</a:t>
            </a:r>
          </a:p>
          <a:p>
            <a:pPr lvl="0"/>
            <a:r>
              <a:rPr lang="ru-RU" dirty="0"/>
              <a:t>Сформировать модель инновационной методической сети территориальных методических служб по технологическому профилю образования.</a:t>
            </a:r>
          </a:p>
          <a:p>
            <a:pPr algn="just">
              <a:lnSpc>
                <a:spcPct val="120000"/>
              </a:lnSpc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798" y="220859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Механизм реализации проекта в отчетном периоде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63325"/>
              </p:ext>
            </p:extLst>
          </p:nvPr>
        </p:nvGraphicFramePr>
        <p:xfrm>
          <a:off x="1426464" y="763875"/>
          <a:ext cx="10058400" cy="540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302"/>
                <a:gridCol w="4973098"/>
              </a:tblGrid>
              <a:tr h="3215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400" dirty="0" smtClean="0"/>
                        <a:t>МЕРОПРИЯТИЯ ПРОЕКТА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l"/>
                        </a:tabLst>
                        <a:defRPr/>
                      </a:pPr>
                      <a:r>
                        <a:rPr lang="ru-RU" sz="1600" b="1" dirty="0"/>
                        <a:t>Организационный </a:t>
                      </a:r>
                      <a:r>
                        <a:rPr lang="ru-RU" sz="1600" b="1" dirty="0" smtClean="0"/>
                        <a:t>этап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11200" algn="l"/>
                        </a:tabLst>
                      </a:pPr>
                      <a:r>
                        <a:rPr lang="ru-RU" sz="1600" dirty="0"/>
                        <a:t>создание рабочей группы проекта;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12470" algn="l"/>
                        </a:tabLst>
                      </a:pPr>
                      <a:r>
                        <a:rPr lang="ru-RU" sz="1600" dirty="0"/>
                        <a:t>обсуждение и утверждение дорожной карты проекта, роль каждого участника сетевого сообщества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Утверждена дорожная карта проекта, разработаны необходимые локальные акты и соглашения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74700" algn="l"/>
                        </a:tabLst>
                        <a:defRPr/>
                      </a:pPr>
                      <a:r>
                        <a:rPr lang="ru-RU" sz="1600" b="1" dirty="0"/>
                        <a:t>Практический </a:t>
                      </a:r>
                      <a:r>
                        <a:rPr lang="ru-RU" sz="1600" b="1" dirty="0" smtClean="0"/>
                        <a:t>этап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/>
                        <a:t>сбор анкетных данных от участников сети</a:t>
                      </a:r>
                      <a:r>
                        <a:rPr lang="ru-RU" sz="1600" dirty="0" smtClean="0"/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err="1" smtClean="0"/>
                        <a:t>Вебинар</a:t>
                      </a:r>
                      <a:r>
                        <a:rPr lang="ru-RU" sz="1600" dirty="0" smtClean="0"/>
                        <a:t>, консультации «Технология открытия профильного класса инженерной, технической, </a:t>
                      </a:r>
                      <a:r>
                        <a:rPr lang="ru-RU" sz="1600" dirty="0" err="1" smtClean="0"/>
                        <a:t>агро</a:t>
                      </a:r>
                      <a:r>
                        <a:rPr lang="ru-RU" sz="1600" dirty="0" smtClean="0"/>
                        <a:t>-технологической направленности в ОО»;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err="1" smtClean="0"/>
                        <a:t>Вебинар</a:t>
                      </a:r>
                      <a:r>
                        <a:rPr lang="ru-RU" sz="1600" dirty="0" smtClean="0"/>
                        <a:t>, консультации «Ранняя профориентация в ДОУ»;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/>
                        <a:t>Стажировки. Посещение ОУ, ДОУ, УДО г. Новороссийска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err="1" smtClean="0"/>
                        <a:t>Вебинар,консультации</a:t>
                      </a:r>
                      <a:r>
                        <a:rPr lang="ru-RU" sz="1600" dirty="0" smtClean="0"/>
                        <a:t> «Развитие технического творчества в дополнительном образовании»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/>
                        <a:t>Стажировки. Посещение ОУ, ДОУ, УДО г. Новороссийска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/>
                        <a:t>Краевая научно-практическая конференция по технологическому профилю 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Выставка детского технического творчества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11200" algn="l"/>
                        </a:tabLs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Проведены консультации, семинары,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виртуальная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выставка детского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технического творчества, краевая научно-практическая конференция,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взаимопосещение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МО-участников сетевого взаимодействия, подготовлены методические рекомендации, технологическая карта.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2868" y="12357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178" y="167417"/>
            <a:ext cx="9873050" cy="870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Измерение и оценка качества инновации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7582" y="196146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731990"/>
              </p:ext>
            </p:extLst>
          </p:nvPr>
        </p:nvGraphicFramePr>
        <p:xfrm>
          <a:off x="108204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 проработанности нормативной и программной документации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Содержательный 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Научно-методический критерий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площадок, муниципальных ресурсных центров технологического профиля,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приказов о создании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площадок, муниципальных ресурсных центров,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Положений 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площадках и муниципальных ресурсных центрах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цикл семинаров, целью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которых является трансляция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современных организационных и педагогических технологии, способствующие реализации технологического профиля образования в образовательных организациях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муниципальных образованиях методической сети внедрены новые формы мероприятий технологической направленности, такие как виртуальная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детского технического творчества, неделя российской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науки, стажировки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4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Методические продукты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4530" y="1529062"/>
            <a:ext cx="48468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2021 году муниципальным казенным учреждением «Центр развития образования» был подготовлен и издан печатный сборник «Сборник программ по </a:t>
            </a:r>
            <a:r>
              <a:rPr lang="ru-RU" dirty="0" err="1"/>
              <a:t>предпрофильному</a:t>
            </a:r>
            <a:r>
              <a:rPr lang="ru-RU" dirty="0"/>
              <a:t> обучению в начальной школе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Сборник размещен на сайте МКУ ЦРО города Новороссийска по адресу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://cro-nvr.ru/docs/164231992021cbornik_programm_po_predprofilnomu_obu4eniu_v_na4alnoiy_wkole.pdf</a:t>
            </a:r>
            <a:endParaRPr lang="ru-RU" dirty="0"/>
          </a:p>
        </p:txBody>
      </p:sp>
      <p:pic>
        <p:nvPicPr>
          <p:cNvPr id="5" name="Рисунок 4" descr="Сова Ц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2803" y="220859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68" y="1193801"/>
            <a:ext cx="3783356" cy="53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290" y="2767281"/>
            <a:ext cx="784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02098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088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625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Bahnschrift SemiBold</vt:lpstr>
      <vt:lpstr>Bahnschrift SemiBold SemiConden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Цель проекта:</vt:lpstr>
      <vt:lpstr>Основная идея инновационного проекта</vt:lpstr>
      <vt:lpstr>Модель распространения опыта города Новороссийска по научно-методическому сопровождению реализации предпрофильного, профильного обучения и профориентационной работы технологической направленности</vt:lpstr>
      <vt:lpstr>Задачи отчетного периода:</vt:lpstr>
      <vt:lpstr>Механизм реализации проекта в отчетном периоде </vt:lpstr>
      <vt:lpstr>Измерение и оценка качества инновации</vt:lpstr>
      <vt:lpstr>Методические продукты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Учетная запись Майкрософт</cp:lastModifiedBy>
  <cp:revision>173</cp:revision>
  <dcterms:created xsi:type="dcterms:W3CDTF">2020-05-19T13:21:41Z</dcterms:created>
  <dcterms:modified xsi:type="dcterms:W3CDTF">2022-01-24T15:18:25Z</dcterms:modified>
</cp:coreProperties>
</file>