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8" r:id="rId2"/>
    <p:sldId id="318" r:id="rId3"/>
    <p:sldId id="262" r:id="rId4"/>
    <p:sldId id="307" r:id="rId5"/>
    <p:sldId id="308" r:id="rId6"/>
    <p:sldId id="332" r:id="rId7"/>
    <p:sldId id="335" r:id="rId8"/>
    <p:sldId id="336" r:id="rId9"/>
    <p:sldId id="337" r:id="rId10"/>
    <p:sldId id="270" r:id="rId11"/>
    <p:sldId id="299" r:id="rId1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4200"/>
    <a:srgbClr val="003E00"/>
    <a:srgbClr val="99FF33"/>
    <a:srgbClr val="DDEF83"/>
    <a:srgbClr val="9DFB77"/>
    <a:srgbClr val="004600"/>
    <a:srgbClr val="E6FFCD"/>
    <a:srgbClr val="98C4D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2005" autoAdjust="0"/>
  </p:normalViewPr>
  <p:slideViewPr>
    <p:cSldViewPr>
      <p:cViewPr>
        <p:scale>
          <a:sx n="71" d="100"/>
          <a:sy n="71" d="100"/>
        </p:scale>
        <p:origin x="-1164" y="-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5E552-6ACC-4C38-AF85-C680497ED7AD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89D61-2C9F-4B2B-88EE-2E411D30EB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558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8CD5-200E-42E4-8558-A28697AEB6A3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B879-9F69-47EF-8F07-3DE528EED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8CD5-200E-42E4-8558-A28697AEB6A3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B879-9F69-47EF-8F07-3DE528EED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8CD5-200E-42E4-8558-A28697AEB6A3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B879-9F69-47EF-8F07-3DE528EED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8CD5-200E-42E4-8558-A28697AEB6A3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B879-9F69-47EF-8F07-3DE528EED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8CD5-200E-42E4-8558-A28697AEB6A3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B879-9F69-47EF-8F07-3DE528EED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8CD5-200E-42E4-8558-A28697AEB6A3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B879-9F69-47EF-8F07-3DE528EED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8CD5-200E-42E4-8558-A28697AEB6A3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B879-9F69-47EF-8F07-3DE528EED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8CD5-200E-42E4-8558-A28697AEB6A3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B879-9F69-47EF-8F07-3DE528EED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8CD5-200E-42E4-8558-A28697AEB6A3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B879-9F69-47EF-8F07-3DE528EED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8CD5-200E-42E4-8558-A28697AEB6A3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B879-9F69-47EF-8F07-3DE528EED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8CD5-200E-42E4-8558-A28697AEB6A3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24B879-9F69-47EF-8F07-3DE528EED9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D78CD5-200E-42E4-8558-A28697AEB6A3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24B879-9F69-47EF-8F07-3DE528EED99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newsvideo.su/video/876739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wsvideo.su/video/915499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Тамара\Рабочий стол\img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556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 муниципального образования город Краснодар средняя общеобразовательная школа №96</a:t>
            </a:r>
            <a:r>
              <a:rPr lang="ru-RU" sz="2000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3E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714356"/>
            <a:ext cx="7992888" cy="5817880"/>
          </a:xfrm>
          <a:ln>
            <a:noFill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rgbClr val="006600"/>
                </a:solidFill>
                <a:latin typeface="Arial Black" pitchFamily="34" charset="0"/>
                <a:cs typeface="Times New Roman" pitchFamily="18" charset="0"/>
              </a:rPr>
              <a:t>Отчёт </a:t>
            </a:r>
            <a:r>
              <a:rPr lang="ru-RU" sz="1800" b="1" smtClean="0">
                <a:solidFill>
                  <a:srgbClr val="006600"/>
                </a:solidFill>
                <a:latin typeface="Arial Black" pitchFamily="34" charset="0"/>
                <a:cs typeface="Times New Roman" pitchFamily="18" charset="0"/>
              </a:rPr>
              <a:t>краевой инновационной </a:t>
            </a:r>
            <a:r>
              <a:rPr lang="ru-RU" sz="1800" b="1" dirty="0">
                <a:solidFill>
                  <a:srgbClr val="006600"/>
                </a:solidFill>
                <a:latin typeface="Arial Black" pitchFamily="34" charset="0"/>
                <a:cs typeface="Times New Roman" pitchFamily="18" charset="0"/>
              </a:rPr>
              <a:t>площадки</a:t>
            </a:r>
          </a:p>
          <a:p>
            <a:pPr algn="ctr">
              <a:buNone/>
            </a:pPr>
            <a:r>
              <a:rPr lang="ru-RU" sz="1800" b="1" dirty="0">
                <a:solidFill>
                  <a:srgbClr val="006600"/>
                </a:solidFill>
                <a:latin typeface="Arial Black" pitchFamily="34" charset="0"/>
                <a:cs typeface="Times New Roman" pitchFamily="18" charset="0"/>
              </a:rPr>
              <a:t>  </a:t>
            </a:r>
            <a:r>
              <a:rPr lang="ru-RU" sz="1800" b="1" dirty="0" smtClean="0">
                <a:solidFill>
                  <a:srgbClr val="006600"/>
                </a:solidFill>
                <a:latin typeface="Arial Black" pitchFamily="34" charset="0"/>
                <a:cs typeface="Times New Roman" pitchFamily="18" charset="0"/>
              </a:rPr>
              <a:t>МАОУ СОШ № 96</a:t>
            </a:r>
            <a:endParaRPr lang="ru-RU" sz="1800" b="1" dirty="0">
              <a:solidFill>
                <a:srgbClr val="006600"/>
              </a:solidFill>
              <a:latin typeface="Arial Black" pitchFamily="34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006600"/>
                </a:solidFill>
                <a:latin typeface="Arial Black" pitchFamily="34" charset="0"/>
                <a:cs typeface="Times New Roman" pitchFamily="18" charset="0"/>
              </a:rPr>
              <a:t> за  2018  </a:t>
            </a:r>
            <a:r>
              <a:rPr lang="ru-RU" sz="1800" b="1" dirty="0">
                <a:solidFill>
                  <a:srgbClr val="006600"/>
                </a:solidFill>
                <a:latin typeface="Arial Black" pitchFamily="34" charset="0"/>
                <a:cs typeface="Times New Roman" pitchFamily="18" charset="0"/>
              </a:rPr>
              <a:t>год</a:t>
            </a:r>
          </a:p>
        </p:txBody>
      </p:sp>
      <p:pic>
        <p:nvPicPr>
          <p:cNvPr id="4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61111"/>
            <a:ext cx="6696744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755576" y="5445224"/>
            <a:ext cx="82809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6600"/>
                </a:solidFill>
                <a:latin typeface="Arial Black" pitchFamily="34" charset="0"/>
              </a:rPr>
              <a:t>                         </a:t>
            </a:r>
          </a:p>
          <a:p>
            <a:r>
              <a:rPr lang="ru-RU" sz="1600" dirty="0">
                <a:solidFill>
                  <a:srgbClr val="006600"/>
                </a:solidFill>
                <a:latin typeface="Arial Black" pitchFamily="34" charset="0"/>
              </a:rPr>
              <a:t> </a:t>
            </a:r>
            <a:r>
              <a:rPr lang="ru-RU" sz="1600" dirty="0" smtClean="0">
                <a:solidFill>
                  <a:srgbClr val="006600"/>
                </a:solidFill>
                <a:latin typeface="Arial Black" pitchFamily="34" charset="0"/>
              </a:rPr>
              <a:t>                               </a:t>
            </a:r>
          </a:p>
          <a:p>
            <a:r>
              <a:rPr lang="ru-RU" dirty="0">
                <a:solidFill>
                  <a:srgbClr val="0066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006600"/>
                </a:solidFill>
                <a:latin typeface="Arial Black" pitchFamily="34" charset="0"/>
              </a:rPr>
              <a:t>                                                      </a:t>
            </a:r>
          </a:p>
          <a:p>
            <a:r>
              <a:rPr lang="ru-RU">
                <a:solidFill>
                  <a:srgbClr val="006600"/>
                </a:solidFill>
                <a:latin typeface="Arial Black" pitchFamily="34" charset="0"/>
              </a:rPr>
              <a:t> </a:t>
            </a:r>
            <a:r>
              <a:rPr lang="ru-RU" smtClean="0">
                <a:solidFill>
                  <a:srgbClr val="006600"/>
                </a:solidFill>
                <a:latin typeface="Arial Black" pitchFamily="34" charset="0"/>
              </a:rPr>
              <a:t>                                                          </a:t>
            </a:r>
            <a:endParaRPr lang="ru-RU" dirty="0">
              <a:solidFill>
                <a:srgbClr val="0066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Тамара\Рабочий стол\img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349" y="0"/>
            <a:ext cx="9144000" cy="6865917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615262" cy="500066"/>
          </a:xfrm>
          <a:solidFill>
            <a:srgbClr val="E6FFCD"/>
          </a:solidFill>
        </p:spPr>
        <p:txBody>
          <a:bodyPr anchor="t">
            <a:norm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rgbClr val="72A37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Формы трансляции  опыта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42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кб\Desktop\Документы\Документы 16-17 г\Всё по гранту\Методички\а3\обложка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93" t="4674" r="3762" b="-4674"/>
          <a:stretch/>
        </p:blipFill>
        <p:spPr bwMode="auto">
          <a:xfrm>
            <a:off x="1835696" y="3198606"/>
            <a:ext cx="2410506" cy="344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кб\Desktop\Документы\Документы 16-17 г\Всё по гранту\Методички\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923928" y="1600564"/>
            <a:ext cx="2360570" cy="306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836712"/>
            <a:ext cx="8672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4200"/>
                </a:solidFill>
              </a:rPr>
              <a:t>  </a:t>
            </a:r>
            <a:r>
              <a:rPr lang="ru-RU" sz="2400" b="1" dirty="0" smtClean="0">
                <a:solidFill>
                  <a:srgbClr val="006600"/>
                </a:solidFill>
              </a:rPr>
              <a:t>Методические пособия и рекомендации.  </a:t>
            </a:r>
            <a:endParaRPr lang="ru-RU" sz="2400" b="1" dirty="0">
              <a:solidFill>
                <a:srgbClr val="0066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8794"/>
            <a:ext cx="2393787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кб\Desktop\Отчёт КИП 19\IMG_927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012" y="1327013"/>
            <a:ext cx="2085696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кб\Desktop\Документы\Документы 16-17 г\Всё по гранту\Методички\Методичка готова №1\Методичка 1\приложение 1\обложка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9"/>
          <a:stretch/>
        </p:blipFill>
        <p:spPr bwMode="auto">
          <a:xfrm>
            <a:off x="5683749" y="3474405"/>
            <a:ext cx="237361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2" y="-1"/>
            <a:ext cx="9112926" cy="6858001"/>
          </a:xfrm>
        </p:spPr>
      </p:pic>
    </p:spTree>
    <p:extLst>
      <p:ext uri="{BB962C8B-B14F-4D97-AF65-F5344CB8AC3E}">
        <p14:creationId xmlns:p14="http://schemas.microsoft.com/office/powerpoint/2010/main" val="85639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Тамара\Рабочий стол\img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790"/>
            <a:ext cx="9144000" cy="68643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71414"/>
            <a:ext cx="7715304" cy="500066"/>
          </a:xfrm>
          <a:prstGeom prst="rect">
            <a:avLst/>
          </a:prstGeom>
          <a:solidFill>
            <a:srgbClr val="E6F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rgbClr val="72A37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Тема инновационного проекта  </a:t>
            </a:r>
            <a:endParaRPr lang="ru-RU" sz="3200" b="1" dirty="0">
              <a:ln w="10541" cmpd="sng">
                <a:solidFill>
                  <a:srgbClr val="72A376">
                    <a:shade val="88000"/>
                    <a:satMod val="110000"/>
                  </a:srgbClr>
                </a:solidFill>
                <a:prstDash val="solid"/>
              </a:ln>
              <a:solidFill>
                <a:srgbClr val="0066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764704"/>
            <a:ext cx="753462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6600"/>
                </a:solidFill>
              </a:rPr>
              <a:t> </a:t>
            </a:r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Arial Black" pitchFamily="34" charset="0"/>
                <a:cs typeface="Times New Roman" pitchFamily="18" charset="0"/>
              </a:rPr>
              <a:t>« </a:t>
            </a:r>
            <a:r>
              <a:rPr lang="ru-RU" sz="2400" b="1" dirty="0">
                <a:solidFill>
                  <a:srgbClr val="006600"/>
                </a:solidFill>
                <a:latin typeface="Arial Black" pitchFamily="34" charset="0"/>
                <a:cs typeface="Times New Roman" pitchFamily="18" charset="0"/>
              </a:rPr>
              <a:t>Зелёная школа Кубани»</a:t>
            </a:r>
          </a:p>
          <a:p>
            <a:pPr algn="ctr"/>
            <a:r>
              <a:rPr lang="ru-RU" sz="2400" b="1" dirty="0">
                <a:solidFill>
                  <a:srgbClr val="006600"/>
                </a:solidFill>
                <a:latin typeface="Arial Black" pitchFamily="34" charset="0"/>
                <a:cs typeface="Times New Roman" pitchFamily="18" charset="0"/>
              </a:rPr>
              <a:t>  как среда успешного формирования экологической компетентности  и социализации  учащихся  в рамках сетевого </a:t>
            </a:r>
            <a:r>
              <a:rPr lang="ru-RU" sz="2400" b="1" dirty="0" smtClean="0">
                <a:solidFill>
                  <a:srgbClr val="006600"/>
                </a:solidFill>
                <a:latin typeface="Arial Black" pitchFamily="34" charset="0"/>
                <a:cs typeface="Times New Roman" pitchFamily="18" charset="0"/>
              </a:rPr>
              <a:t>взаимодействия</a:t>
            </a:r>
            <a:endParaRPr lang="ru-RU" sz="2400" b="1" dirty="0">
              <a:solidFill>
                <a:srgbClr val="006600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кб\Desktop\фото Орлёнок  ЭКА 17\56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" r="6876"/>
          <a:stretch/>
        </p:blipFill>
        <p:spPr bwMode="auto">
          <a:xfrm>
            <a:off x="179512" y="2895189"/>
            <a:ext cx="4873650" cy="3634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кб\Desktop\фото Орлёнок  ЭКА 17\0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8961"/>
            <a:ext cx="4593704" cy="34606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кб\Desktop\фото Орлёнок  ЭКА 17\56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" r="6876"/>
          <a:stretch/>
        </p:blipFill>
        <p:spPr bwMode="auto">
          <a:xfrm>
            <a:off x="331912" y="3047589"/>
            <a:ext cx="4873650" cy="3634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кб\Desktop\фото Орлёнок  ЭКА 17\56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" r="6876"/>
          <a:stretch/>
        </p:blipFill>
        <p:spPr bwMode="auto">
          <a:xfrm>
            <a:off x="393308" y="2811117"/>
            <a:ext cx="4873650" cy="3634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96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Тамара\Рабочий стол\img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934"/>
            <a:ext cx="9144000" cy="68643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85852" y="71414"/>
            <a:ext cx="7715304" cy="500066"/>
          </a:xfrm>
          <a:prstGeom prst="rect">
            <a:avLst/>
          </a:prstGeom>
          <a:solidFill>
            <a:srgbClr val="E6F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Задачи отчётного периода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66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28794" y="1628800"/>
            <a:ext cx="6929486" cy="129614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latin typeface="Times New Roman"/>
                <a:ea typeface="Times New Roman"/>
              </a:rPr>
              <a:t>Максимальное </a:t>
            </a:r>
            <a:r>
              <a:rPr lang="ru-RU" dirty="0">
                <a:latin typeface="Times New Roman"/>
                <a:ea typeface="Times New Roman"/>
              </a:rPr>
              <a:t>вовлечение учащихся  ОО </a:t>
            </a:r>
            <a:r>
              <a:rPr lang="ru-RU" dirty="0" smtClean="0">
                <a:latin typeface="Times New Roman"/>
                <a:ea typeface="Times New Roman"/>
              </a:rPr>
              <a:t>в природоохранную, просветительскую и </a:t>
            </a:r>
            <a:r>
              <a:rPr lang="ru-RU" dirty="0">
                <a:latin typeface="Times New Roman"/>
                <a:ea typeface="Times New Roman"/>
              </a:rPr>
              <a:t>проектно- исследовательскую </a:t>
            </a:r>
            <a:r>
              <a:rPr lang="ru-RU" dirty="0" smtClean="0">
                <a:latin typeface="Times New Roman"/>
                <a:ea typeface="Times New Roman"/>
              </a:rPr>
              <a:t>деятельность, самостоятельное </a:t>
            </a:r>
            <a:r>
              <a:rPr lang="ru-RU" dirty="0">
                <a:latin typeface="Times New Roman"/>
                <a:ea typeface="Times New Roman"/>
              </a:rPr>
              <a:t>выполнение учащимися социально-ориентированных проектов; 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28794" y="3028105"/>
            <a:ext cx="6929486" cy="825527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Организация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и проведение городских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и краевых методических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семинаров и  мастер-классов,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конференций, акций; фестивалей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28794" y="736032"/>
            <a:ext cx="6858048" cy="864096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Расширение сетевого экологического сообщества  ОО города и края;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93075" y="4015770"/>
            <a:ext cx="6929486" cy="825527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      Издание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методических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материалов и рекомендаций  по</a:t>
            </a:r>
          </a:p>
          <a:p>
            <a:pPr lvl="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     распространению опыта инновационной деятельности; 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240" y="5826222"/>
            <a:ext cx="703580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893075" y="4861713"/>
            <a:ext cx="6929486" cy="825527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      Развитие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социальной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интернет-сети;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освещение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этапов</a:t>
            </a:r>
          </a:p>
          <a:p>
            <a:pPr lvl="0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      реализации проектов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в СМИ;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Тамара\Рабочий стол\img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32"/>
            <a:ext cx="9144000" cy="68643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85852" y="71413"/>
            <a:ext cx="7715304" cy="714189"/>
          </a:xfrm>
          <a:prstGeom prst="rect">
            <a:avLst/>
          </a:prstGeom>
          <a:solidFill>
            <a:srgbClr val="E6F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СИСТЕМА ЭКОЛОГИЧЕСКОГО  ОБРАЗОВАНИЯ в МАОУ СОШ №96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66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908720"/>
            <a:ext cx="6929486" cy="1017232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latin typeface="Times New Roman"/>
                <a:ea typeface="Times New Roman"/>
              </a:rPr>
              <a:t> Учебная деятельность</a:t>
            </a:r>
            <a:endParaRPr lang="ru-RU" dirty="0"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28794" y="2000240"/>
            <a:ext cx="6929486" cy="1000132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latin typeface="Times New Roman"/>
                <a:ea typeface="Times New Roman"/>
              </a:rPr>
              <a:t> Научно-исследовательская деятельность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28794" y="3107529"/>
            <a:ext cx="6929486" cy="825527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Информационно-просветительская деятельность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28794" y="5072074"/>
            <a:ext cx="6858048" cy="857256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Волонтёрское </a:t>
            </a:r>
            <a:r>
              <a:rPr lang="ru-RU" smtClean="0">
                <a:latin typeface="Times New Roman"/>
                <a:ea typeface="Times New Roman"/>
                <a:cs typeface="Times New Roman"/>
              </a:rPr>
              <a:t>движение  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93075" y="4085456"/>
            <a:ext cx="6929486" cy="825527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Культурно-массовая и досуговая деятельность 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060" y="1746051"/>
            <a:ext cx="1908501" cy="15085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67" y="3000372"/>
            <a:ext cx="1649413" cy="117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E:\Desktop\Рабочий стол 28.10\буклет фото\слёт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3"/>
          <a:stretch/>
        </p:blipFill>
        <p:spPr bwMode="auto">
          <a:xfrm>
            <a:off x="7208867" y="5079914"/>
            <a:ext cx="1811734" cy="112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б\Desktop\Документы\ЭКАА\фото слёт  осень 16\1E0A533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17000" r="3905" b="16015"/>
          <a:stretch/>
        </p:blipFill>
        <p:spPr bwMode="auto">
          <a:xfrm>
            <a:off x="6914061" y="4045789"/>
            <a:ext cx="2087096" cy="102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58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9" y="71414"/>
            <a:ext cx="8677627" cy="642942"/>
          </a:xfrm>
          <a:prstGeom prst="rect">
            <a:avLst/>
          </a:prstGeom>
          <a:solidFill>
            <a:srgbClr val="E6F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5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5000"/>
                </a:solidFill>
                <a:latin typeface="Times New Roman" pitchFamily="18" charset="0"/>
                <a:cs typeface="Times New Roman" pitchFamily="18" charset="0"/>
              </a:rPr>
              <a:t>СЕТЕВОЕ СООБЩЕСТВО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5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5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6600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843808" y="589920"/>
            <a:ext cx="3816423" cy="551428"/>
            <a:chOff x="3095403" y="1910306"/>
            <a:chExt cx="2031363" cy="1352177"/>
          </a:xfrm>
        </p:grpSpPr>
        <p:sp>
          <p:nvSpPr>
            <p:cNvPr id="25" name="Овал 24"/>
            <p:cNvSpPr/>
            <p:nvPr/>
          </p:nvSpPr>
          <p:spPr>
            <a:xfrm>
              <a:off x="3095403" y="1910306"/>
              <a:ext cx="2031363" cy="1352177"/>
            </a:xfrm>
            <a:prstGeom prst="ellipse">
              <a:avLst/>
            </a:prstGeom>
            <a:solidFill>
              <a:srgbClr val="0066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Овал 4"/>
            <p:cNvSpPr/>
            <p:nvPr/>
          </p:nvSpPr>
          <p:spPr>
            <a:xfrm>
              <a:off x="3392889" y="2108328"/>
              <a:ext cx="1436391" cy="9561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>
                  <a:solidFill>
                    <a:schemeClr val="bg1"/>
                  </a:solidFill>
                </a:rPr>
                <a:t>МАОУ СОШ № 96</a:t>
              </a:r>
            </a:p>
          </p:txBody>
        </p:sp>
      </p:grpSp>
      <p:sp>
        <p:nvSpPr>
          <p:cNvPr id="28" name="Овал 27"/>
          <p:cNvSpPr/>
          <p:nvPr/>
        </p:nvSpPr>
        <p:spPr>
          <a:xfrm>
            <a:off x="251520" y="537358"/>
            <a:ext cx="2388568" cy="60399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b="1" dirty="0" smtClean="0"/>
              <a:t>ДОУ № 100</a:t>
            </a:r>
            <a:endParaRPr lang="ru-RU" sz="1600" b="1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338560" y="1051567"/>
            <a:ext cx="1875136" cy="310274"/>
            <a:chOff x="2914943" y="-271203"/>
            <a:chExt cx="1997047" cy="1111769"/>
          </a:xfrm>
        </p:grpSpPr>
        <p:sp>
          <p:nvSpPr>
            <p:cNvPr id="32" name="Овал 31"/>
            <p:cNvSpPr/>
            <p:nvPr/>
          </p:nvSpPr>
          <p:spPr>
            <a:xfrm>
              <a:off x="2914943" y="-271203"/>
              <a:ext cx="1997047" cy="1111769"/>
            </a:xfrm>
            <a:prstGeom prst="ellipse">
              <a:avLst/>
            </a:prstGeom>
            <a:solidFill>
              <a:srgbClr val="0099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Овал 4"/>
            <p:cNvSpPr/>
            <p:nvPr/>
          </p:nvSpPr>
          <p:spPr>
            <a:xfrm>
              <a:off x="2914943" y="-147110"/>
              <a:ext cx="1815410" cy="9876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ЦДТ ПАО</a:t>
              </a:r>
              <a:endParaRPr lang="ru-RU" sz="1600" b="1" kern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515782" y="1206704"/>
            <a:ext cx="1720878" cy="419218"/>
            <a:chOff x="5914003" y="352919"/>
            <a:chExt cx="1720878" cy="419218"/>
          </a:xfrm>
        </p:grpSpPr>
        <p:sp>
          <p:nvSpPr>
            <p:cNvPr id="35" name="Овал 34"/>
            <p:cNvSpPr/>
            <p:nvPr/>
          </p:nvSpPr>
          <p:spPr>
            <a:xfrm>
              <a:off x="5914003" y="352919"/>
              <a:ext cx="1720878" cy="419218"/>
            </a:xfrm>
            <a:prstGeom prst="ellipse">
              <a:avLst/>
            </a:prstGeom>
            <a:solidFill>
              <a:srgbClr val="0099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1600" dirty="0" err="1" smtClean="0"/>
                <a:t>Краснодог</a:t>
              </a:r>
              <a:endParaRPr lang="ru-RU" sz="1600" dirty="0"/>
            </a:p>
          </p:txBody>
        </p:sp>
        <p:sp>
          <p:nvSpPr>
            <p:cNvPr id="36" name="Овал 4"/>
            <p:cNvSpPr/>
            <p:nvPr/>
          </p:nvSpPr>
          <p:spPr>
            <a:xfrm>
              <a:off x="6254695" y="414312"/>
              <a:ext cx="1143384" cy="2964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600" b="1" kern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999858" y="1274261"/>
            <a:ext cx="1856064" cy="528216"/>
            <a:chOff x="6373535" y="2601563"/>
            <a:chExt cx="1856064" cy="618844"/>
          </a:xfrm>
        </p:grpSpPr>
        <p:sp>
          <p:nvSpPr>
            <p:cNvPr id="38" name="Овал 37"/>
            <p:cNvSpPr/>
            <p:nvPr/>
          </p:nvSpPr>
          <p:spPr>
            <a:xfrm>
              <a:off x="6373535" y="2601563"/>
              <a:ext cx="1856064" cy="618844"/>
            </a:xfrm>
            <a:prstGeom prst="ellipse">
              <a:avLst/>
            </a:prstGeom>
            <a:solidFill>
              <a:srgbClr val="0099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Овал 4"/>
            <p:cNvSpPr/>
            <p:nvPr/>
          </p:nvSpPr>
          <p:spPr>
            <a:xfrm>
              <a:off x="6645349" y="2692191"/>
              <a:ext cx="1312436" cy="4375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ГБОУ ДОД ЭБЦ КК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6660231" y="537358"/>
            <a:ext cx="2305346" cy="657836"/>
            <a:chOff x="5923340" y="1698480"/>
            <a:chExt cx="2305346" cy="657836"/>
          </a:xfrm>
        </p:grpSpPr>
        <p:sp>
          <p:nvSpPr>
            <p:cNvPr id="41" name="Овал 40"/>
            <p:cNvSpPr/>
            <p:nvPr/>
          </p:nvSpPr>
          <p:spPr>
            <a:xfrm>
              <a:off x="5923340" y="1698480"/>
              <a:ext cx="2305346" cy="657836"/>
            </a:xfrm>
            <a:prstGeom prst="ellipse">
              <a:avLst/>
            </a:prstGeom>
            <a:solidFill>
              <a:srgbClr val="0099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Овал 4"/>
            <p:cNvSpPr/>
            <p:nvPr/>
          </p:nvSpPr>
          <p:spPr>
            <a:xfrm>
              <a:off x="6260950" y="1794818"/>
              <a:ext cx="1630126" cy="4651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b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Библиотека №12</a:t>
              </a:r>
              <a:endParaRPr lang="ru-RU" b="1" kern="1200" dirty="0" smtClean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427984" y="1364041"/>
            <a:ext cx="2000654" cy="464158"/>
            <a:chOff x="833318" y="3292416"/>
            <a:chExt cx="2000654" cy="464158"/>
          </a:xfrm>
        </p:grpSpPr>
        <p:sp>
          <p:nvSpPr>
            <p:cNvPr id="44" name="Овал 43"/>
            <p:cNvSpPr/>
            <p:nvPr/>
          </p:nvSpPr>
          <p:spPr>
            <a:xfrm>
              <a:off x="833318" y="3292416"/>
              <a:ext cx="2000654" cy="464158"/>
            </a:xfrm>
            <a:prstGeom prst="ellipse">
              <a:avLst/>
            </a:prstGeom>
            <a:solidFill>
              <a:srgbClr val="0099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Овал 4"/>
            <p:cNvSpPr/>
            <p:nvPr/>
          </p:nvSpPr>
          <p:spPr>
            <a:xfrm>
              <a:off x="1126307" y="3360390"/>
              <a:ext cx="1414676" cy="3282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ООО «Кубань- </a:t>
              </a:r>
              <a:r>
                <a:rPr lang="ru-RU" sz="1400" b="1" kern="1200" dirty="0" err="1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папир</a:t>
              </a:r>
              <a:r>
                <a:rPr lang="ru-RU" sz="1400" b="1" kern="12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1400" b="1" kern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5977195" y="1351617"/>
            <a:ext cx="2041291" cy="307779"/>
            <a:chOff x="5585840" y="1112431"/>
            <a:chExt cx="2041291" cy="307779"/>
          </a:xfrm>
        </p:grpSpPr>
        <p:sp>
          <p:nvSpPr>
            <p:cNvPr id="47" name="Овал 46"/>
            <p:cNvSpPr/>
            <p:nvPr/>
          </p:nvSpPr>
          <p:spPr>
            <a:xfrm>
              <a:off x="5585840" y="1112431"/>
              <a:ext cx="2041291" cy="307779"/>
            </a:xfrm>
            <a:prstGeom prst="ellipse">
              <a:avLst/>
            </a:prstGeom>
            <a:solidFill>
              <a:srgbClr val="0099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Овал 4"/>
            <p:cNvSpPr/>
            <p:nvPr/>
          </p:nvSpPr>
          <p:spPr>
            <a:xfrm>
              <a:off x="5884780" y="1157504"/>
              <a:ext cx="1443411" cy="2176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МКУ </a:t>
              </a:r>
              <a:r>
                <a:rPr lang="ru-RU" sz="1200" b="1" kern="120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Центр </a:t>
              </a:r>
              <a:r>
                <a:rPr lang="ru-RU" sz="1200" b="1" kern="120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МОС </a:t>
              </a:r>
              <a:endParaRPr lang="ru-RU" sz="1200" b="1" kern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-6380" y="1441950"/>
            <a:ext cx="1534947" cy="434891"/>
            <a:chOff x="0" y="52354"/>
            <a:chExt cx="1534947" cy="434891"/>
          </a:xfrm>
          <a:solidFill>
            <a:srgbClr val="FFC000"/>
          </a:solidFill>
        </p:grpSpPr>
        <p:sp>
          <p:nvSpPr>
            <p:cNvPr id="50" name="Овал 49"/>
            <p:cNvSpPr/>
            <p:nvPr/>
          </p:nvSpPr>
          <p:spPr>
            <a:xfrm>
              <a:off x="0" y="52354"/>
              <a:ext cx="1534947" cy="434891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1" name="Овал 4"/>
            <p:cNvSpPr/>
            <p:nvPr/>
          </p:nvSpPr>
          <p:spPr>
            <a:xfrm>
              <a:off x="224788" y="116042"/>
              <a:ext cx="1085371" cy="3075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solidFill>
                    <a:sysClr val="windowText" lastClr="000000"/>
                  </a:solidFill>
                  <a:latin typeface="Calibri"/>
                  <a:ea typeface="+mn-ea"/>
                  <a:cs typeface="+mn-cs"/>
                </a:rPr>
                <a:t>МБОУ СОШ № 1</a:t>
              </a: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530276" y="2343108"/>
            <a:ext cx="1668334" cy="456836"/>
            <a:chOff x="-448029" y="-410548"/>
            <a:chExt cx="1668334" cy="734629"/>
          </a:xfrm>
        </p:grpSpPr>
        <p:sp>
          <p:nvSpPr>
            <p:cNvPr id="53" name="Овал 52"/>
            <p:cNvSpPr/>
            <p:nvPr/>
          </p:nvSpPr>
          <p:spPr>
            <a:xfrm>
              <a:off x="-448029" y="-410548"/>
              <a:ext cx="1668334" cy="734629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4" name="Овал 4"/>
            <p:cNvSpPr/>
            <p:nvPr/>
          </p:nvSpPr>
          <p:spPr>
            <a:xfrm>
              <a:off x="-88684" y="-334349"/>
              <a:ext cx="1104562" cy="519461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solidFill>
                    <a:sysClr val="windowText" lastClr="000000"/>
                  </a:solidFill>
                  <a:latin typeface="Calibri"/>
                  <a:ea typeface="+mn-ea"/>
                  <a:cs typeface="+mn-cs"/>
                </a:rPr>
                <a:t>МБОУ СОШ № 42</a:t>
              </a: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1165261" y="2667905"/>
            <a:ext cx="1581889" cy="476486"/>
            <a:chOff x="1332840" y="42599"/>
            <a:chExt cx="1581889" cy="785739"/>
          </a:xfrm>
        </p:grpSpPr>
        <p:sp>
          <p:nvSpPr>
            <p:cNvPr id="56" name="Овал 55"/>
            <p:cNvSpPr/>
            <p:nvPr/>
          </p:nvSpPr>
          <p:spPr>
            <a:xfrm>
              <a:off x="1332840" y="42599"/>
              <a:ext cx="1581889" cy="785739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7" name="Овал 4"/>
            <p:cNvSpPr/>
            <p:nvPr/>
          </p:nvSpPr>
          <p:spPr>
            <a:xfrm>
              <a:off x="1557823" y="157668"/>
              <a:ext cx="1118565" cy="5556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>
                  <a:solidFill>
                    <a:sysClr val="windowText" lastClr="000000"/>
                  </a:solidFill>
                  <a:latin typeface="Calibri"/>
                  <a:ea typeface="+mn-ea"/>
                  <a:cs typeface="+mn-cs"/>
                </a:rPr>
                <a:t>МБОУ СОШ № 45</a:t>
              </a: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2759712" y="2431701"/>
            <a:ext cx="1667084" cy="479533"/>
            <a:chOff x="552069" y="134567"/>
            <a:chExt cx="1667084" cy="835581"/>
          </a:xfrm>
          <a:solidFill>
            <a:srgbClr val="FFC000"/>
          </a:solidFill>
        </p:grpSpPr>
        <p:sp>
          <p:nvSpPr>
            <p:cNvPr id="59" name="Овал 58"/>
            <p:cNvSpPr/>
            <p:nvPr/>
          </p:nvSpPr>
          <p:spPr>
            <a:xfrm>
              <a:off x="552069" y="134567"/>
              <a:ext cx="1667084" cy="835581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0" name="Овал 4"/>
            <p:cNvSpPr/>
            <p:nvPr/>
          </p:nvSpPr>
          <p:spPr>
            <a:xfrm>
              <a:off x="796208" y="256935"/>
              <a:ext cx="1178806" cy="5908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solidFill>
                    <a:sysClr val="windowText" lastClr="000000"/>
                  </a:solidFill>
                  <a:latin typeface="Calibri"/>
                  <a:ea typeface="+mn-ea"/>
                  <a:cs typeface="+mn-cs"/>
                </a:rPr>
                <a:t>МАОУ СОШ № </a:t>
              </a:r>
              <a:r>
                <a:rPr lang="ru-RU" sz="1200" dirty="0" smtClean="0">
                  <a:solidFill>
                    <a:sysClr val="windowText" lastClr="000000"/>
                  </a:solidFill>
                  <a:latin typeface="Calibri"/>
                </a:rPr>
                <a:t>66</a:t>
              </a:r>
              <a:endParaRPr lang="ru-RU" sz="1200" kern="120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4604118" y="3448281"/>
            <a:ext cx="1703217" cy="417898"/>
            <a:chOff x="510837" y="1589313"/>
            <a:chExt cx="1703217" cy="911978"/>
          </a:xfrm>
          <a:solidFill>
            <a:srgbClr val="FFC000"/>
          </a:solidFill>
        </p:grpSpPr>
        <p:sp>
          <p:nvSpPr>
            <p:cNvPr id="62" name="Овал 61"/>
            <p:cNvSpPr/>
            <p:nvPr/>
          </p:nvSpPr>
          <p:spPr>
            <a:xfrm>
              <a:off x="510837" y="1589313"/>
              <a:ext cx="1703217" cy="911978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3" name="Овал 4"/>
            <p:cNvSpPr/>
            <p:nvPr/>
          </p:nvSpPr>
          <p:spPr>
            <a:xfrm>
              <a:off x="604043" y="1854397"/>
              <a:ext cx="1487174" cy="3224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solidFill>
                    <a:sysClr val="windowText" lastClr="000000"/>
                  </a:solidFill>
                  <a:latin typeface="Calibri"/>
                  <a:ea typeface="+mn-ea"/>
                  <a:cs typeface="+mn-cs"/>
                </a:rPr>
                <a:t>МАОУ СОШ № 75</a:t>
              </a: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1916031" y="3007283"/>
            <a:ext cx="1929572" cy="479495"/>
            <a:chOff x="1102943" y="0"/>
            <a:chExt cx="1929572" cy="959671"/>
          </a:xfrm>
          <a:solidFill>
            <a:srgbClr val="FFC000"/>
          </a:solidFill>
        </p:grpSpPr>
        <p:sp>
          <p:nvSpPr>
            <p:cNvPr id="65" name="Овал 64"/>
            <p:cNvSpPr/>
            <p:nvPr/>
          </p:nvSpPr>
          <p:spPr>
            <a:xfrm>
              <a:off x="1102943" y="0"/>
              <a:ext cx="1929572" cy="959671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6" name="Овал 4"/>
            <p:cNvSpPr/>
            <p:nvPr/>
          </p:nvSpPr>
          <p:spPr>
            <a:xfrm>
              <a:off x="1385522" y="140541"/>
              <a:ext cx="1364414" cy="67858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solidFill>
                    <a:sysClr val="windowText" lastClr="000000"/>
                  </a:solidFill>
                  <a:latin typeface="Calibri"/>
                  <a:ea typeface="+mn-ea"/>
                  <a:cs typeface="+mn-cs"/>
                </a:rPr>
                <a:t>МБОУ СОШ № 68</a:t>
              </a: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5597101" y="3126461"/>
            <a:ext cx="1981049" cy="458202"/>
            <a:chOff x="681518" y="1604807"/>
            <a:chExt cx="1981049" cy="1144916"/>
          </a:xfrm>
          <a:solidFill>
            <a:srgbClr val="FFC000"/>
          </a:solidFill>
        </p:grpSpPr>
        <p:sp>
          <p:nvSpPr>
            <p:cNvPr id="68" name="Овал 67"/>
            <p:cNvSpPr/>
            <p:nvPr/>
          </p:nvSpPr>
          <p:spPr>
            <a:xfrm>
              <a:off x="681518" y="1604807"/>
              <a:ext cx="1981049" cy="1144916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9" name="Овал 4"/>
            <p:cNvSpPr/>
            <p:nvPr/>
          </p:nvSpPr>
          <p:spPr>
            <a:xfrm>
              <a:off x="971636" y="1772476"/>
              <a:ext cx="1400813" cy="8095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>
                  <a:solidFill>
                    <a:sysClr val="windowText" lastClr="000000"/>
                  </a:solidFill>
                  <a:latin typeface="Calibri"/>
                  <a:ea typeface="+mn-ea"/>
                  <a:cs typeface="+mn-cs"/>
                </a:rPr>
                <a:t>МБОУ СОШ № 76</a:t>
              </a: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6136583" y="2805286"/>
            <a:ext cx="2171059" cy="423001"/>
            <a:chOff x="0" y="2613475"/>
            <a:chExt cx="2543554" cy="1307599"/>
          </a:xfrm>
          <a:solidFill>
            <a:srgbClr val="FFC000"/>
          </a:solidFill>
        </p:grpSpPr>
        <p:sp>
          <p:nvSpPr>
            <p:cNvPr id="71" name="Овал 70"/>
            <p:cNvSpPr/>
            <p:nvPr/>
          </p:nvSpPr>
          <p:spPr>
            <a:xfrm>
              <a:off x="0" y="2613475"/>
              <a:ext cx="2543554" cy="1307599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2" name="Овал 4"/>
            <p:cNvSpPr/>
            <p:nvPr/>
          </p:nvSpPr>
          <p:spPr>
            <a:xfrm>
              <a:off x="372495" y="2804968"/>
              <a:ext cx="1798564" cy="92461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solidFill>
                    <a:sysClr val="windowText" lastClr="000000"/>
                  </a:solidFill>
                  <a:latin typeface="Calibri"/>
                  <a:ea typeface="+mn-ea"/>
                  <a:cs typeface="+mn-cs"/>
                </a:rPr>
                <a:t>МБОУ СОШ № 77</a:t>
              </a: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6481244" y="2421068"/>
            <a:ext cx="2176721" cy="401883"/>
            <a:chOff x="1254309" y="3715567"/>
            <a:chExt cx="2594707" cy="1324992"/>
          </a:xfrm>
          <a:solidFill>
            <a:srgbClr val="FFC000"/>
          </a:solidFill>
        </p:grpSpPr>
        <p:sp>
          <p:nvSpPr>
            <p:cNvPr id="74" name="Овал 73"/>
            <p:cNvSpPr/>
            <p:nvPr/>
          </p:nvSpPr>
          <p:spPr>
            <a:xfrm>
              <a:off x="1254309" y="3715567"/>
              <a:ext cx="2594707" cy="132499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5" name="Овал 4"/>
            <p:cNvSpPr/>
            <p:nvPr/>
          </p:nvSpPr>
          <p:spPr>
            <a:xfrm>
              <a:off x="1896907" y="3909610"/>
              <a:ext cx="1329884" cy="9369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solidFill>
                    <a:sysClr val="windowText" lastClr="000000"/>
                  </a:solidFill>
                  <a:latin typeface="Calibri"/>
                  <a:ea typeface="+mn-ea"/>
                  <a:cs typeface="+mn-cs"/>
                </a:rPr>
                <a:t>МБОУ СОШ № 78</a:t>
              </a: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7393423" y="1558666"/>
            <a:ext cx="1773859" cy="459258"/>
            <a:chOff x="-83527" y="3417145"/>
            <a:chExt cx="3393440" cy="1623414"/>
          </a:xfrm>
        </p:grpSpPr>
        <p:sp>
          <p:nvSpPr>
            <p:cNvPr id="80" name="Овал 79"/>
            <p:cNvSpPr/>
            <p:nvPr/>
          </p:nvSpPr>
          <p:spPr>
            <a:xfrm>
              <a:off x="-83527" y="3417145"/>
              <a:ext cx="3393440" cy="1623414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81" name="Овал 4"/>
            <p:cNvSpPr/>
            <p:nvPr/>
          </p:nvSpPr>
          <p:spPr>
            <a:xfrm>
              <a:off x="413431" y="3654888"/>
              <a:ext cx="2399524" cy="11479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solidFill>
                    <a:sysClr val="windowText" lastClr="000000"/>
                  </a:solidFill>
                  <a:latin typeface="Calibri"/>
                  <a:ea typeface="+mn-ea"/>
                  <a:cs typeface="+mn-cs"/>
                </a:rPr>
                <a:t>МБОУ СОШ № 99</a:t>
              </a:r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276418" y="1897576"/>
            <a:ext cx="1717765" cy="445532"/>
            <a:chOff x="3626633" y="2746588"/>
            <a:chExt cx="3133063" cy="1677983"/>
          </a:xfrm>
        </p:grpSpPr>
        <p:sp>
          <p:nvSpPr>
            <p:cNvPr id="86" name="Овал 85"/>
            <p:cNvSpPr/>
            <p:nvPr/>
          </p:nvSpPr>
          <p:spPr>
            <a:xfrm>
              <a:off x="3626633" y="2746588"/>
              <a:ext cx="3133063" cy="1677983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87" name="Овал 4"/>
            <p:cNvSpPr/>
            <p:nvPr/>
          </p:nvSpPr>
          <p:spPr>
            <a:xfrm>
              <a:off x="4088287" y="2864874"/>
              <a:ext cx="2024301" cy="1336690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solidFill>
                    <a:sysClr val="windowText" lastClr="000000"/>
                  </a:solidFill>
                  <a:latin typeface="Calibri"/>
                  <a:ea typeface="+mn-ea"/>
                  <a:cs typeface="+mn-cs"/>
                </a:rPr>
                <a:t>МБОУ гимназия №33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092279" y="2204609"/>
            <a:ext cx="1389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МБОУ СОШ №95</a:t>
            </a:r>
            <a:endParaRPr lang="ru-RU" sz="1200" dirty="0"/>
          </a:p>
        </p:txBody>
      </p:sp>
      <p:grpSp>
        <p:nvGrpSpPr>
          <p:cNvPr id="90" name="Группа 89"/>
          <p:cNvGrpSpPr/>
          <p:nvPr/>
        </p:nvGrpSpPr>
        <p:grpSpPr>
          <a:xfrm>
            <a:off x="6800018" y="1978351"/>
            <a:ext cx="2176721" cy="452515"/>
            <a:chOff x="882976" y="3715567"/>
            <a:chExt cx="2594707" cy="1324992"/>
          </a:xfrm>
          <a:solidFill>
            <a:srgbClr val="FFC000"/>
          </a:solidFill>
        </p:grpSpPr>
        <p:sp>
          <p:nvSpPr>
            <p:cNvPr id="91" name="Овал 90"/>
            <p:cNvSpPr/>
            <p:nvPr/>
          </p:nvSpPr>
          <p:spPr>
            <a:xfrm>
              <a:off x="882976" y="3715567"/>
              <a:ext cx="2594707" cy="132499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2" name="Овал 4"/>
            <p:cNvSpPr/>
            <p:nvPr/>
          </p:nvSpPr>
          <p:spPr>
            <a:xfrm>
              <a:off x="1262962" y="3909608"/>
              <a:ext cx="1834735" cy="9369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solidFill>
                    <a:sysClr val="windowText" lastClr="000000"/>
                  </a:solidFill>
                  <a:latin typeface="Calibri"/>
                  <a:ea typeface="+mn-ea"/>
                  <a:cs typeface="+mn-cs"/>
                </a:rPr>
                <a:t>МБОУ СОШ № </a:t>
              </a:r>
              <a:r>
                <a:rPr lang="ru-RU" sz="1200" dirty="0" smtClean="0">
                  <a:solidFill>
                    <a:sysClr val="windowText" lastClr="000000"/>
                  </a:solidFill>
                  <a:latin typeface="Calibri"/>
                </a:rPr>
                <a:t>95</a:t>
              </a:r>
              <a:endParaRPr lang="ru-RU" sz="1200" kern="120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Овал 5"/>
          <p:cNvSpPr/>
          <p:nvPr/>
        </p:nvSpPr>
        <p:spPr>
          <a:xfrm>
            <a:off x="-78937" y="2976977"/>
            <a:ext cx="1766729" cy="54058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 МО </a:t>
            </a:r>
            <a:r>
              <a:rPr lang="ru-RU" sz="1000" b="1" dirty="0" err="1" smtClean="0">
                <a:solidFill>
                  <a:schemeClr val="tx1"/>
                </a:solidFill>
              </a:rPr>
              <a:t>Староминский</a:t>
            </a:r>
            <a:r>
              <a:rPr lang="ru-RU" sz="1000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/>
              <a:t>  </a:t>
            </a:r>
            <a:r>
              <a:rPr lang="ru-RU" sz="1000" b="1" dirty="0" smtClean="0">
                <a:solidFill>
                  <a:schemeClr val="tx1"/>
                </a:solidFill>
              </a:rPr>
              <a:t>район</a:t>
            </a:r>
            <a:endParaRPr lang="ru-RU" sz="1000" b="1" dirty="0">
              <a:solidFill>
                <a:schemeClr val="tx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60" y="3455749"/>
            <a:ext cx="179228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443" y="3941882"/>
            <a:ext cx="179228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88" y="4418228"/>
            <a:ext cx="179228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498" y="3034790"/>
            <a:ext cx="179228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876" y="3564606"/>
            <a:ext cx="179228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335" y="4015189"/>
            <a:ext cx="179228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94" y="4508619"/>
            <a:ext cx="179228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11" y="4937828"/>
            <a:ext cx="179228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014" y="5081810"/>
            <a:ext cx="179228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69" y="4247310"/>
            <a:ext cx="179228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112" y="4772337"/>
            <a:ext cx="179228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99FF3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08" y="5661248"/>
            <a:ext cx="1953863" cy="72008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97" y="5635848"/>
            <a:ext cx="1816100" cy="74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169" y="5635847"/>
            <a:ext cx="1816100" cy="74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325" y="5648547"/>
            <a:ext cx="1887182" cy="73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8561" y="5877273"/>
            <a:ext cx="1725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Пензенская область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47151" y="5805264"/>
            <a:ext cx="146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Ростовская</a:t>
            </a:r>
          </a:p>
          <a:p>
            <a:pPr algn="ctr"/>
            <a:r>
              <a:rPr lang="ru-RU" sz="1400" b="1" dirty="0" smtClean="0"/>
              <a:t> область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08269" y="5759678"/>
            <a:ext cx="147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Новгородская область</a:t>
            </a:r>
            <a:endParaRPr lang="ru-RU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324780" y="5877274"/>
            <a:ext cx="1303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/>
              <a:t>г</a:t>
            </a:r>
            <a:r>
              <a:rPr lang="ru-RU" sz="1400" b="1" dirty="0" err="1" smtClean="0"/>
              <a:t>.Москва</a:t>
            </a:r>
            <a:endParaRPr lang="ru-RU" sz="1400" b="1" dirty="0"/>
          </a:p>
        </p:txBody>
      </p:sp>
      <p:sp>
        <p:nvSpPr>
          <p:cNvPr id="111" name="Овал 110"/>
          <p:cNvSpPr/>
          <p:nvPr/>
        </p:nvSpPr>
        <p:spPr>
          <a:xfrm>
            <a:off x="1956302" y="1839542"/>
            <a:ext cx="1929572" cy="479495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048" name="TextBox 2047"/>
          <p:cNvSpPr txBox="1"/>
          <p:nvPr/>
        </p:nvSpPr>
        <p:spPr>
          <a:xfrm>
            <a:off x="2022886" y="1948582"/>
            <a:ext cx="1843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МБОУ гимназия №18</a:t>
            </a:r>
            <a:endParaRPr lang="ru-RU" sz="1200" dirty="0"/>
          </a:p>
        </p:txBody>
      </p:sp>
      <p:grpSp>
        <p:nvGrpSpPr>
          <p:cNvPr id="113" name="Группа 112"/>
          <p:cNvGrpSpPr/>
          <p:nvPr/>
        </p:nvGrpSpPr>
        <p:grpSpPr>
          <a:xfrm>
            <a:off x="5403901" y="1847314"/>
            <a:ext cx="1667084" cy="479533"/>
            <a:chOff x="577685" y="255072"/>
            <a:chExt cx="1667084" cy="835581"/>
          </a:xfrm>
          <a:solidFill>
            <a:srgbClr val="FFC000"/>
          </a:solidFill>
        </p:grpSpPr>
        <p:sp>
          <p:nvSpPr>
            <p:cNvPr id="114" name="Овал 113"/>
            <p:cNvSpPr/>
            <p:nvPr/>
          </p:nvSpPr>
          <p:spPr>
            <a:xfrm>
              <a:off x="577685" y="255072"/>
              <a:ext cx="1667084" cy="835581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5" name="Овал 4"/>
            <p:cNvSpPr/>
            <p:nvPr/>
          </p:nvSpPr>
          <p:spPr>
            <a:xfrm>
              <a:off x="849682" y="376292"/>
              <a:ext cx="1178806" cy="5908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solidFill>
                    <a:sysClr val="windowText" lastClr="000000"/>
                  </a:solidFill>
                  <a:latin typeface="Calibri"/>
                  <a:ea typeface="+mn-ea"/>
                  <a:cs typeface="+mn-cs"/>
                </a:rPr>
                <a:t>МАОУ СОШ № </a:t>
              </a:r>
              <a:r>
                <a:rPr lang="ru-RU" sz="1200" dirty="0" smtClean="0">
                  <a:solidFill>
                    <a:sysClr val="windowText" lastClr="000000"/>
                  </a:solidFill>
                  <a:latin typeface="Calibri"/>
                </a:rPr>
                <a:t>100</a:t>
              </a:r>
              <a:endParaRPr lang="ru-RU" sz="1200" kern="120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6" name="Группа 115"/>
          <p:cNvGrpSpPr/>
          <p:nvPr/>
        </p:nvGrpSpPr>
        <p:grpSpPr>
          <a:xfrm>
            <a:off x="3788642" y="1850311"/>
            <a:ext cx="1667084" cy="479533"/>
            <a:chOff x="552069" y="134567"/>
            <a:chExt cx="1667084" cy="835581"/>
          </a:xfrm>
          <a:solidFill>
            <a:srgbClr val="FFC000"/>
          </a:solidFill>
        </p:grpSpPr>
        <p:sp>
          <p:nvSpPr>
            <p:cNvPr id="117" name="Овал 116"/>
            <p:cNvSpPr/>
            <p:nvPr/>
          </p:nvSpPr>
          <p:spPr>
            <a:xfrm>
              <a:off x="552069" y="134567"/>
              <a:ext cx="1667084" cy="835581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8" name="Овал 4"/>
            <p:cNvSpPr/>
            <p:nvPr/>
          </p:nvSpPr>
          <p:spPr>
            <a:xfrm>
              <a:off x="796208" y="256935"/>
              <a:ext cx="1178806" cy="5908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solidFill>
                    <a:sysClr val="windowText" lastClr="000000"/>
                  </a:solidFill>
                  <a:latin typeface="Calibri"/>
                  <a:ea typeface="+mn-ea"/>
                  <a:cs typeface="+mn-cs"/>
                </a:rPr>
                <a:t>МАОУ СОШ № </a:t>
              </a:r>
              <a:r>
                <a:rPr lang="ru-RU" sz="1200" kern="1200" dirty="0" smtClean="0">
                  <a:solidFill>
                    <a:sysClr val="windowText" lastClr="000000"/>
                  </a:solidFill>
                  <a:latin typeface="Calibri"/>
                  <a:ea typeface="+mn-ea"/>
                  <a:cs typeface="+mn-cs"/>
                </a:rPr>
                <a:t>72</a:t>
              </a:r>
              <a:endParaRPr lang="ru-RU" sz="1200" kern="120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9" name="Группа 118"/>
          <p:cNvGrpSpPr/>
          <p:nvPr/>
        </p:nvGrpSpPr>
        <p:grpSpPr>
          <a:xfrm>
            <a:off x="3164461" y="3477240"/>
            <a:ext cx="1667084" cy="479533"/>
            <a:chOff x="552069" y="134567"/>
            <a:chExt cx="1667084" cy="835581"/>
          </a:xfrm>
          <a:solidFill>
            <a:srgbClr val="FFC000"/>
          </a:solidFill>
        </p:grpSpPr>
        <p:sp>
          <p:nvSpPr>
            <p:cNvPr id="120" name="Овал 119"/>
            <p:cNvSpPr/>
            <p:nvPr/>
          </p:nvSpPr>
          <p:spPr>
            <a:xfrm>
              <a:off x="552069" y="134567"/>
              <a:ext cx="1667084" cy="835581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1" name="Овал 4"/>
            <p:cNvSpPr/>
            <p:nvPr/>
          </p:nvSpPr>
          <p:spPr>
            <a:xfrm>
              <a:off x="796208" y="256935"/>
              <a:ext cx="1178806" cy="5908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solidFill>
                    <a:sysClr val="windowText" lastClr="000000"/>
                  </a:solidFill>
                  <a:latin typeface="Calibri"/>
                  <a:ea typeface="+mn-ea"/>
                  <a:cs typeface="+mn-cs"/>
                </a:rPr>
                <a:t>МАОУ СОШ № 71</a:t>
              </a:r>
            </a:p>
          </p:txBody>
        </p:sp>
      </p:grpSp>
      <p:grpSp>
        <p:nvGrpSpPr>
          <p:cNvPr id="122" name="Группа 121"/>
          <p:cNvGrpSpPr/>
          <p:nvPr/>
        </p:nvGrpSpPr>
        <p:grpSpPr>
          <a:xfrm>
            <a:off x="4583157" y="2430866"/>
            <a:ext cx="1667084" cy="479533"/>
            <a:chOff x="605014" y="12619"/>
            <a:chExt cx="1667084" cy="835581"/>
          </a:xfrm>
          <a:solidFill>
            <a:srgbClr val="FFC000"/>
          </a:solidFill>
        </p:grpSpPr>
        <p:sp>
          <p:nvSpPr>
            <p:cNvPr id="123" name="Овал 122"/>
            <p:cNvSpPr/>
            <p:nvPr/>
          </p:nvSpPr>
          <p:spPr>
            <a:xfrm>
              <a:off x="605014" y="12619"/>
              <a:ext cx="1667084" cy="835581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4" name="Овал 4"/>
            <p:cNvSpPr/>
            <p:nvPr/>
          </p:nvSpPr>
          <p:spPr>
            <a:xfrm>
              <a:off x="820246" y="130234"/>
              <a:ext cx="1178806" cy="5908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solidFill>
                    <a:sysClr val="windowText" lastClr="000000"/>
                  </a:solidFill>
                  <a:latin typeface="Calibri"/>
                  <a:ea typeface="+mn-ea"/>
                  <a:cs typeface="+mn-cs"/>
                </a:rPr>
                <a:t>МАОУ СОШ № </a:t>
              </a:r>
              <a:r>
                <a:rPr lang="ru-RU" sz="1200" dirty="0" smtClean="0">
                  <a:solidFill>
                    <a:sysClr val="windowText" lastClr="000000"/>
                  </a:solidFill>
                  <a:latin typeface="Calibri"/>
                </a:rPr>
                <a:t>98</a:t>
              </a:r>
              <a:endParaRPr lang="ru-RU" sz="1200" kern="120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49" name="TextBox 2048"/>
          <p:cNvSpPr txBox="1"/>
          <p:nvPr/>
        </p:nvSpPr>
        <p:spPr>
          <a:xfrm>
            <a:off x="820485" y="3579000"/>
            <a:ext cx="1207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МО г-к Анапа</a:t>
            </a:r>
            <a:endParaRPr lang="ru-RU" sz="1200" b="1" dirty="0"/>
          </a:p>
        </p:txBody>
      </p:sp>
      <p:sp>
        <p:nvSpPr>
          <p:cNvPr id="2068" name="TextBox 2067"/>
          <p:cNvSpPr txBox="1"/>
          <p:nvPr/>
        </p:nvSpPr>
        <p:spPr>
          <a:xfrm>
            <a:off x="1312064" y="4082248"/>
            <a:ext cx="2096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МО </a:t>
            </a:r>
            <a:r>
              <a:rPr lang="ru-RU" sz="1200" b="1" dirty="0" err="1" smtClean="0"/>
              <a:t>Курганинский</a:t>
            </a:r>
            <a:r>
              <a:rPr lang="ru-RU" sz="1200" b="1" dirty="0" smtClean="0"/>
              <a:t> район</a:t>
            </a:r>
            <a:endParaRPr lang="ru-RU" sz="1200" b="1" dirty="0"/>
          </a:p>
        </p:txBody>
      </p:sp>
      <p:sp>
        <p:nvSpPr>
          <p:cNvPr id="2069" name="TextBox 2068"/>
          <p:cNvSpPr txBox="1"/>
          <p:nvPr/>
        </p:nvSpPr>
        <p:spPr>
          <a:xfrm>
            <a:off x="2620996" y="4418229"/>
            <a:ext cx="1022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МО </a:t>
            </a:r>
          </a:p>
          <a:p>
            <a:r>
              <a:rPr lang="ru-RU" sz="1200" b="1" dirty="0" smtClean="0"/>
              <a:t>г. Армавир</a:t>
            </a:r>
            <a:endParaRPr lang="ru-RU" sz="1200" b="1" dirty="0"/>
          </a:p>
        </p:txBody>
      </p:sp>
      <p:sp>
        <p:nvSpPr>
          <p:cNvPr id="2070" name="TextBox 2069"/>
          <p:cNvSpPr txBox="1"/>
          <p:nvPr/>
        </p:nvSpPr>
        <p:spPr>
          <a:xfrm>
            <a:off x="2880817" y="5075356"/>
            <a:ext cx="155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МО Павловский район</a:t>
            </a:r>
            <a:endParaRPr lang="ru-RU" sz="1200" b="1" dirty="0"/>
          </a:p>
        </p:txBody>
      </p:sp>
      <p:sp>
        <p:nvSpPr>
          <p:cNvPr id="2071" name="TextBox 2070"/>
          <p:cNvSpPr txBox="1"/>
          <p:nvPr/>
        </p:nvSpPr>
        <p:spPr>
          <a:xfrm>
            <a:off x="4473383" y="5221196"/>
            <a:ext cx="1833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МО </a:t>
            </a:r>
            <a:r>
              <a:rPr lang="ru-RU" sz="1200" b="1" dirty="0" err="1" smtClean="0"/>
              <a:t>Новокубанский</a:t>
            </a:r>
            <a:r>
              <a:rPr lang="ru-RU" sz="1200" b="1" dirty="0" smtClean="0"/>
              <a:t> район </a:t>
            </a:r>
            <a:endParaRPr lang="ru-RU" sz="1200" b="1" dirty="0"/>
          </a:p>
        </p:txBody>
      </p:sp>
      <p:sp>
        <p:nvSpPr>
          <p:cNvPr id="2072" name="TextBox 2071"/>
          <p:cNvSpPr txBox="1"/>
          <p:nvPr/>
        </p:nvSpPr>
        <p:spPr>
          <a:xfrm>
            <a:off x="5624837" y="4649061"/>
            <a:ext cx="1731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МО </a:t>
            </a:r>
            <a:r>
              <a:rPr lang="ru-RU" sz="1200" b="1" dirty="0" err="1" smtClean="0"/>
              <a:t>Курганинский</a:t>
            </a:r>
            <a:r>
              <a:rPr lang="ru-RU" sz="1200" b="1" dirty="0" smtClean="0"/>
              <a:t> район</a:t>
            </a:r>
            <a:endParaRPr lang="ru-RU" sz="1200" b="1" dirty="0"/>
          </a:p>
        </p:txBody>
      </p:sp>
      <p:sp>
        <p:nvSpPr>
          <p:cNvPr id="2073" name="TextBox 2072"/>
          <p:cNvSpPr txBox="1"/>
          <p:nvPr/>
        </p:nvSpPr>
        <p:spPr>
          <a:xfrm>
            <a:off x="6237443" y="4131343"/>
            <a:ext cx="2218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МО </a:t>
            </a:r>
            <a:r>
              <a:rPr lang="ru-RU" sz="1200" b="1" dirty="0" err="1" smtClean="0"/>
              <a:t>Приморско-Ахтарский</a:t>
            </a:r>
            <a:r>
              <a:rPr lang="ru-RU" sz="1200" b="1" dirty="0" smtClean="0"/>
              <a:t> район</a:t>
            </a:r>
            <a:endParaRPr lang="ru-RU" sz="1200" b="1" dirty="0"/>
          </a:p>
        </p:txBody>
      </p:sp>
      <p:sp>
        <p:nvSpPr>
          <p:cNvPr id="2074" name="TextBox 2073"/>
          <p:cNvSpPr txBox="1"/>
          <p:nvPr/>
        </p:nvSpPr>
        <p:spPr>
          <a:xfrm>
            <a:off x="6888580" y="3727679"/>
            <a:ext cx="1848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МО </a:t>
            </a:r>
            <a:r>
              <a:rPr lang="ru-RU" sz="1200" b="1" dirty="0" err="1" smtClean="0"/>
              <a:t>Кущевский</a:t>
            </a:r>
            <a:r>
              <a:rPr lang="ru-RU" sz="1200" b="1" dirty="0" smtClean="0"/>
              <a:t> район</a:t>
            </a:r>
            <a:endParaRPr lang="ru-RU" sz="1200" b="1" dirty="0"/>
          </a:p>
        </p:txBody>
      </p:sp>
      <p:sp>
        <p:nvSpPr>
          <p:cNvPr id="2075" name="TextBox 2074"/>
          <p:cNvSpPr txBox="1"/>
          <p:nvPr/>
        </p:nvSpPr>
        <p:spPr>
          <a:xfrm>
            <a:off x="7360077" y="3180591"/>
            <a:ext cx="19667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МО Крыловский район</a:t>
            </a:r>
            <a:endParaRPr lang="ru-RU" sz="1200" b="1" dirty="0"/>
          </a:p>
        </p:txBody>
      </p:sp>
      <p:sp>
        <p:nvSpPr>
          <p:cNvPr id="2076" name="TextBox 2075"/>
          <p:cNvSpPr txBox="1"/>
          <p:nvPr/>
        </p:nvSpPr>
        <p:spPr>
          <a:xfrm>
            <a:off x="-171531" y="4370119"/>
            <a:ext cx="2111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    МО Северский район</a:t>
            </a:r>
            <a:endParaRPr lang="ru-RU" sz="1200" b="1" dirty="0"/>
          </a:p>
        </p:txBody>
      </p:sp>
      <p:sp>
        <p:nvSpPr>
          <p:cNvPr id="2077" name="TextBox 2076"/>
          <p:cNvSpPr txBox="1"/>
          <p:nvPr/>
        </p:nvSpPr>
        <p:spPr>
          <a:xfrm>
            <a:off x="7288032" y="4944197"/>
            <a:ext cx="1756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МО </a:t>
            </a:r>
            <a:r>
              <a:rPr lang="ru-RU" sz="1200" b="1" dirty="0" err="1" smtClean="0"/>
              <a:t>Абинский</a:t>
            </a:r>
            <a:r>
              <a:rPr lang="ru-RU" sz="1200" b="1" dirty="0" smtClean="0"/>
              <a:t> район</a:t>
            </a:r>
            <a:endParaRPr lang="ru-RU" sz="1200" b="1" dirty="0"/>
          </a:p>
        </p:txBody>
      </p:sp>
      <p:pic>
        <p:nvPicPr>
          <p:cNvPr id="10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874" y="4118353"/>
            <a:ext cx="1962072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43127" y="4212594"/>
            <a:ext cx="15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МО г. Геленджик   </a:t>
            </a:r>
          </a:p>
          <a:p>
            <a:r>
              <a:rPr lang="ru-RU" sz="1200" b="1" dirty="0"/>
              <a:t> </a:t>
            </a:r>
            <a:r>
              <a:rPr lang="ru-RU" sz="1200" b="1" dirty="0" smtClean="0"/>
              <a:t>           </a:t>
            </a:r>
            <a:endParaRPr lang="ru-RU" sz="1200" b="1" dirty="0"/>
          </a:p>
        </p:txBody>
      </p:sp>
      <p:pic>
        <p:nvPicPr>
          <p:cNvPr id="10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07" y="4944197"/>
            <a:ext cx="197928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2928" y="5082036"/>
            <a:ext cx="1885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МО. </a:t>
            </a:r>
            <a:r>
              <a:rPr lang="ru-RU" sz="1200" b="1" dirty="0"/>
              <a:t>г</a:t>
            </a:r>
            <a:r>
              <a:rPr lang="ru-RU" sz="1200" b="1" dirty="0" smtClean="0"/>
              <a:t>- </a:t>
            </a:r>
            <a:r>
              <a:rPr lang="ru-RU" sz="1200" b="1" dirty="0" err="1" smtClean="0"/>
              <a:t>г.Новороссийск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58310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Тамара\Рабочий стол\img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62" y="-7917"/>
            <a:ext cx="9144000" cy="6865917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615262" cy="500066"/>
          </a:xfrm>
          <a:solidFill>
            <a:srgbClr val="E6FFCD"/>
          </a:solidFill>
        </p:spPr>
        <p:txBody>
          <a:bodyPr anchor="t">
            <a:normAutofit fontScale="9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     Мероприятия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ОО по теме инновационного проекта.</a:t>
            </a:r>
            <a:endParaRPr lang="ru-RU" sz="2400" dirty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79512" y="836712"/>
            <a:ext cx="280831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/>
                <a:ea typeface="Calibri"/>
              </a:rPr>
              <a:t>Трёхдневный весенний  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Calibri"/>
              </a:rPr>
              <a:t>экологический слёт волонтеров-экологов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03848" y="867472"/>
            <a:ext cx="2952328" cy="905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Всероссийский проект по раздельному сбору отходов  «</a:t>
            </a:r>
            <a:r>
              <a:rPr lang="ru-RU" sz="1400" dirty="0" err="1">
                <a:solidFill>
                  <a:schemeClr val="tx1"/>
                </a:solidFill>
                <a:latin typeface="Times New Roman"/>
                <a:cs typeface="Times New Roman"/>
              </a:rPr>
              <a:t>Экодвор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» </a:t>
            </a:r>
            <a:endParaRPr lang="ru-RU" sz="1100" dirty="0">
              <a:solidFill>
                <a:schemeClr val="tx1"/>
              </a:solidFill>
              <a:latin typeface="Calibri"/>
              <a:cs typeface="Times New Roman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300192" y="867472"/>
            <a:ext cx="2736304" cy="905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Всероссийские интерактивные экологические уроки « Разделяем вместе!»</a:t>
            </a:r>
            <a:endParaRPr lang="ru-RU" sz="1100" dirty="0">
              <a:solidFill>
                <a:prstClr val="black"/>
              </a:solidFill>
              <a:latin typeface="Calibri"/>
              <a:cs typeface="Times New Roman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79512" y="2132856"/>
            <a:ext cx="280831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Сбор макулатуры, батареек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290210" y="1844824"/>
            <a:ext cx="27363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Летний лагерь «Зелёный дом»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187624" y="5445224"/>
            <a:ext cx="7416823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/>
              </a:rPr>
              <a:t>Экологические </a:t>
            </a:r>
            <a:r>
              <a:rPr lang="ru-RU" dirty="0" smtClean="0">
                <a:solidFill>
                  <a:schemeClr val="tx1"/>
                </a:solidFill>
                <a:latin typeface="Times New Roman"/>
              </a:rPr>
              <a:t>акции «</a:t>
            </a:r>
            <a:r>
              <a:rPr lang="ru-RU" dirty="0" err="1" smtClean="0">
                <a:solidFill>
                  <a:schemeClr val="tx1"/>
                </a:solidFill>
                <a:latin typeface="Times New Roman"/>
              </a:rPr>
              <a:t>Антипал</a:t>
            </a:r>
            <a:r>
              <a:rPr lang="ru-RU" dirty="0" smtClean="0">
                <a:solidFill>
                  <a:schemeClr val="tx1"/>
                </a:solidFill>
                <a:latin typeface="Times New Roman"/>
              </a:rPr>
              <a:t>»; «Альтернативная ёлка»; «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Птицы в городе</a:t>
            </a:r>
            <a:r>
              <a:rPr lang="ru-RU" dirty="0" smtClean="0">
                <a:solidFill>
                  <a:schemeClr val="tx1"/>
                </a:solidFill>
                <a:latin typeface="Times New Roman"/>
              </a:rPr>
              <a:t>», «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Распаковка!», «Разрядка!», «Стоп пластик</a:t>
            </a:r>
            <a:r>
              <a:rPr lang="ru-RU" dirty="0" smtClean="0">
                <a:solidFill>
                  <a:schemeClr val="tx1"/>
                </a:solidFill>
                <a:latin typeface="Times New Roman"/>
              </a:rPr>
              <a:t>!», «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Дармарка</a:t>
            </a:r>
            <a:r>
              <a:rPr lang="ru-RU" dirty="0" smtClean="0">
                <a:solidFill>
                  <a:schemeClr val="tx1"/>
                </a:solidFill>
                <a:latin typeface="Times New Roman"/>
              </a:rPr>
              <a:t>!»,                         «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У мусора есть дом!»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300192" y="2060848"/>
            <a:ext cx="27363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Экологическая экспедиция «Я исследователь!»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-108520" y="3284984"/>
            <a:ext cx="2880320" cy="10623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Тематическая профильная смена «Экологический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десант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!»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300192" y="3284984"/>
            <a:ext cx="2843808" cy="10727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Проведение Всероссийских ЭКО-уроков.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095836" y="2676618"/>
            <a:ext cx="3168352" cy="12167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Трёхдневный осенний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экологический слёт волонтеров-экологов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131840" y="4023121"/>
            <a:ext cx="3168352" cy="12167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8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Тамара\Рабочий стол\img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349" y="0"/>
            <a:ext cx="9144000" cy="6865917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615262" cy="864096"/>
          </a:xfrm>
          <a:solidFill>
            <a:srgbClr val="E6FFCD"/>
          </a:solidFill>
        </p:spPr>
        <p:txBody>
          <a:bodyPr anchor="t"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Times New Roman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/>
              </a:rPr>
              <a:t>Проведенные семинары, </a:t>
            </a:r>
            <a:r>
              <a:rPr lang="ru-RU" sz="2400" b="1" dirty="0">
                <a:solidFill>
                  <a:schemeClr val="tx1"/>
                </a:solidFill>
                <a:latin typeface="Times New Roman"/>
              </a:rPr>
              <a:t>конференциях (муниципального, </a:t>
            </a:r>
            <a:r>
              <a:rPr lang="ru-RU" sz="2400" b="1" dirty="0" smtClean="0">
                <a:solidFill>
                  <a:schemeClr val="tx1"/>
                </a:solidFill>
                <a:latin typeface="Times New Roman"/>
              </a:rPr>
              <a:t>краевого, </a:t>
            </a:r>
            <a:r>
              <a:rPr lang="ru-RU" sz="2200" b="1" dirty="0" smtClean="0">
                <a:solidFill>
                  <a:schemeClr val="tx1"/>
                </a:solidFill>
                <a:latin typeface="Times New Roman"/>
              </a:rPr>
              <a:t>федерального уровня</a:t>
            </a:r>
            <a:r>
              <a:rPr lang="ru-RU" sz="2200" b="1" dirty="0">
                <a:latin typeface="Times New Roman"/>
              </a:rPr>
              <a:t>);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42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706" y="917812"/>
            <a:ext cx="4680520" cy="19442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u="sng" dirty="0">
                <a:solidFill>
                  <a:schemeClr val="tx1"/>
                </a:solidFill>
                <a:latin typeface="Times New Roman"/>
              </a:rPr>
              <a:t>Федеральный уровень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Круглый стол по обмену опытом « Система экологического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образования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332875" y="917812"/>
            <a:ext cx="3744416" cy="1728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Краевой селектор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           « Система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работы ОО по экологическому образованию»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99592" y="4131752"/>
            <a:ext cx="7560840" cy="2465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>
                <a:solidFill>
                  <a:schemeClr val="tx1"/>
                </a:solidFill>
                <a:latin typeface="Times New Roman"/>
                <a:ea typeface="Calibri"/>
              </a:rPr>
              <a:t>Краевой модельный семинар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 «Организация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работы профильных смен с использованием кадровых ресурсов и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материально- технической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базы профессиональных образовательных организаций, образовательных организаций ВО и образовательных организаций ДО»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341966" y="2564904"/>
            <a:ext cx="5182362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Всероссийский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Calibri"/>
              </a:rPr>
              <a:t>в</a:t>
            </a:r>
            <a:r>
              <a:rPr lang="ru-RU" dirty="0" err="1" smtClean="0">
                <a:solidFill>
                  <a:schemeClr val="tx1"/>
                </a:solidFill>
                <a:latin typeface="Times New Roman"/>
                <a:ea typeface="Calibri"/>
              </a:rPr>
              <a:t>ебинар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: «Организация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и  проведение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 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проекта «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Calibri"/>
              </a:rPr>
              <a:t>Экодвор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20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Тамара\Рабочий стол\img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349" y="0"/>
            <a:ext cx="9144000" cy="6865917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615262" cy="981892"/>
          </a:xfrm>
          <a:solidFill>
            <a:srgbClr val="E6FFCD"/>
          </a:solidFill>
        </p:spPr>
        <p:txBody>
          <a:bodyPr anchor="t"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42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/>
              </a:rPr>
              <a:t>Информация об участии педагогов образовательной организации в семинарах, конференциях, педагогических выставках, педагогических марафонах, </a:t>
            </a:r>
            <a:r>
              <a:rPr lang="ru-RU" sz="2000" b="1" dirty="0" err="1">
                <a:solidFill>
                  <a:schemeClr val="tx1"/>
                </a:solidFill>
                <a:latin typeface="Times New Roman"/>
              </a:rPr>
              <a:t>вебинарах</a:t>
            </a:r>
            <a:r>
              <a:rPr lang="ru-RU" sz="2000" b="1" dirty="0">
                <a:solidFill>
                  <a:schemeClr val="tx1"/>
                </a:solidFill>
                <a:latin typeface="Times New Roman"/>
              </a:rPr>
              <a:t>.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477877"/>
              </p:ext>
            </p:extLst>
          </p:nvPr>
        </p:nvGraphicFramePr>
        <p:xfrm>
          <a:off x="827585" y="1137276"/>
          <a:ext cx="8064896" cy="5323892"/>
        </p:xfrm>
        <a:graphic>
          <a:graphicData uri="http://schemas.openxmlformats.org/drawingml/2006/table">
            <a:tbl>
              <a:tblPr firstRow="1" firstCol="1" bandRow="1"/>
              <a:tblGrid>
                <a:gridCol w="529269"/>
                <a:gridCol w="2601162"/>
                <a:gridCol w="1477273"/>
                <a:gridCol w="1720125"/>
                <a:gridCol w="1737067"/>
              </a:tblGrid>
              <a:tr h="5267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№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п/п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5272" marR="35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Мероприятие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5272" marR="35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cs typeface="Times New Roman"/>
                        </a:rPr>
                        <a:t>Сроки, место проведения</a:t>
                      </a:r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5272" marR="35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cs typeface="Times New Roman"/>
                        </a:rPr>
                        <a:t>ФИО педагогов- участников МАОУ СОШ №96  </a:t>
                      </a:r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5272" marR="35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cs typeface="Times New Roman"/>
                        </a:rPr>
                        <a:t>Количество участников</a:t>
                      </a:r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5272" marR="35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7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cs typeface="Times New Roman"/>
                        </a:rPr>
                        <a:t>1.</a:t>
                      </a:r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5272" marR="35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latin typeface="Times New Roman"/>
                          <a:cs typeface="Times New Roman"/>
                        </a:rPr>
                        <a:t>Федеральный уровень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Круглый стол по обмену опытом « Система экологического </a:t>
                      </a:r>
                      <a:r>
                        <a:rPr lang="ru-RU" sz="1200" dirty="0" err="1">
                          <a:effectLst/>
                          <a:latin typeface="Times New Roman"/>
                          <a:cs typeface="Times New Roman"/>
                        </a:rPr>
                        <a:t>оразования</a:t>
                      </a: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»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5272" marR="35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13 апреля 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2018 г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МАОУ СОШ № 96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5272" marR="35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Т.Б. </a:t>
                      </a:r>
                      <a:r>
                        <a:rPr lang="ru-RU" sz="1200" dirty="0" err="1">
                          <a:effectLst/>
                          <a:latin typeface="Times New Roman"/>
                          <a:cs typeface="Times New Roman"/>
                        </a:rPr>
                        <a:t>Подносова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cs typeface="Times New Roman"/>
                        </a:rPr>
                        <a:t>Е.П.Носенко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М.В. </a:t>
                      </a:r>
                      <a:r>
                        <a:rPr lang="ru-RU" sz="1200" dirty="0" err="1">
                          <a:effectLst/>
                          <a:latin typeface="Times New Roman"/>
                          <a:cs typeface="Times New Roman"/>
                        </a:rPr>
                        <a:t>Брунь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cs typeface="Times New Roman"/>
                        </a:rPr>
                        <a:t>И.А.Полежаева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cs typeface="Times New Roman"/>
                        </a:rPr>
                        <a:t>О.А.Лебедева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cs typeface="Times New Roman"/>
                        </a:rPr>
                        <a:t>Т.Н.Солодкова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cs typeface="Times New Roman"/>
                        </a:rPr>
                        <a:t>Т.Р.Чернышева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cs typeface="Times New Roman"/>
                        </a:rPr>
                        <a:t>Е.С.Терновская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5272" marR="35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cs typeface="Times New Roman"/>
                        </a:rPr>
                        <a:t>35 </a:t>
                      </a:r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5272" marR="35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4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5272" marR="35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  <a:latin typeface="Times New Roman"/>
                          <a:cs typeface="Times New Roman"/>
                        </a:rPr>
                        <a:t>Краевой модельный семинар</a:t>
                      </a:r>
                      <a:r>
                        <a:rPr lang="ru-RU" sz="1200">
                          <a:effectLst/>
                          <a:latin typeface="Times New Roman"/>
                          <a:cs typeface="Times New Roman"/>
                        </a:rPr>
                        <a:t> « Организация работы профильных смен с использованием кадровых ресурсов и материально-технической базы профессиональных образовательных организаций, образовательных организаций ВО и образовательных организаций ДО»</a:t>
                      </a:r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5272" marR="35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cs typeface="Times New Roman"/>
                        </a:rPr>
                        <a:t>15 марта 2018 </a:t>
                      </a:r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cs typeface="Times New Roman"/>
                        </a:rPr>
                        <a:t>МАОУ СОШ № 96</a:t>
                      </a:r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5272" marR="35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Т.Б. </a:t>
                      </a:r>
                      <a:r>
                        <a:rPr lang="ru-RU" sz="1200" dirty="0" err="1">
                          <a:effectLst/>
                          <a:latin typeface="Times New Roman"/>
                          <a:cs typeface="Times New Roman"/>
                        </a:rPr>
                        <a:t>Подносова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cs typeface="Times New Roman"/>
                        </a:rPr>
                        <a:t>Е.П.Носенко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  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5272" marR="35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64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5272" marR="35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5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5272" marR="35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cs typeface="Times New Roman"/>
                        </a:rPr>
                        <a:t>Краевой селектор «  Система работы ОО по экологическому образованию»</a:t>
                      </a:r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5272" marR="35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cs typeface="Times New Roman"/>
                        </a:rPr>
                        <a:t>10.12.2017. ГБОУ ИРО КК</a:t>
                      </a:r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5272" marR="35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cs typeface="Times New Roman"/>
                        </a:rPr>
                        <a:t>Е.П.Носенко</a:t>
                      </a:r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5272" marR="35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12 +44 муниципальных образования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5272" marR="35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7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5272" marR="35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cs typeface="Times New Roman"/>
                        </a:rPr>
                        <a:t>Вебинар: « Организация и  проведение Всероссийского проекта «Экодвор»</a:t>
                      </a:r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5272" marR="35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cs typeface="Times New Roman"/>
                        </a:rPr>
                        <a:t>29.03.2018</a:t>
                      </a:r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cs typeface="Times New Roman"/>
                        </a:rPr>
                        <a:t>МАОУ СОШ № 96</a:t>
                      </a:r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5272" marR="35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cs typeface="Times New Roman"/>
                        </a:rPr>
                        <a:t> Е.П.Носенко</a:t>
                      </a:r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cs typeface="Times New Roman"/>
                        </a:rPr>
                        <a:t>О.А.Лебедева</a:t>
                      </a:r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cs typeface="Times New Roman"/>
                        </a:rPr>
                        <a:t>Е.С.Терновская</a:t>
                      </a:r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5272" marR="35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123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5272" marR="35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1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cs typeface="Times New Roman"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5272" marR="35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cs typeface="Times New Roman"/>
                        </a:rPr>
                        <a:t>Методический фестиваль « Урок-панорама»</a:t>
                      </a:r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5272" marR="35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cs typeface="Times New Roman"/>
                        </a:rPr>
                        <a:t>03.04.2018</a:t>
                      </a:r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cs typeface="Times New Roman"/>
                        </a:rPr>
                        <a:t>МБОУ СОШ № 95</a:t>
                      </a:r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5272" marR="35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Н.Ю. Кузьмина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cs typeface="Times New Roman"/>
                        </a:rPr>
                        <a:t>А.А.Терехова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5272" marR="35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50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5272" marR="35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80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Тамара\Рабочий стол\img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349" y="0"/>
            <a:ext cx="9144000" cy="6865917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43608" y="142852"/>
            <a:ext cx="7928944" cy="500066"/>
          </a:xfrm>
          <a:solidFill>
            <a:srgbClr val="E6FFCD"/>
          </a:solidFill>
        </p:spPr>
        <p:txBody>
          <a:bodyPr anchor="t">
            <a:normAutofit fontScale="9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Информация о публикациях в печатных  СМИ, ТВ</a:t>
            </a:r>
            <a:r>
              <a:rPr lang="ru-RU" sz="18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ru-RU" sz="2400" b="1" dirty="0" smtClean="0">
                <a:ln w="10541" cmpd="sng">
                  <a:solidFill>
                    <a:srgbClr val="72A37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42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836712"/>
            <a:ext cx="8672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4200"/>
                </a:solidFill>
              </a:rPr>
              <a:t> </a:t>
            </a:r>
            <a:endParaRPr lang="ru-RU" sz="2400" b="1" dirty="0">
              <a:solidFill>
                <a:srgbClr val="0042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312043"/>
              </p:ext>
            </p:extLst>
          </p:nvPr>
        </p:nvGraphicFramePr>
        <p:xfrm>
          <a:off x="1115616" y="1067543"/>
          <a:ext cx="7704855" cy="5425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0285"/>
                <a:gridCol w="4616286"/>
                <a:gridCol w="2568284"/>
              </a:tblGrid>
              <a:tr h="4750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п/п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66" marR="557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Издательская продукция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66" marR="557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Издательства, СМИ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66" marR="55766" marT="0" marB="0"/>
                </a:tc>
              </a:tr>
              <a:tr h="7125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66" marR="557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Методические рекомендации по подготовке инновационных материалов для участия в образовательных конкурсах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66" marR="557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М.: ООО «Русское слово- учебник»,2017.-232с.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66" marR="55766" marT="0" marB="0"/>
                </a:tc>
              </a:tr>
              <a:tr h="7125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66" marR="557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Методическое пособие « Система экологического образования в общеобразовательной  школе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66" marR="557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МАОУ СОШ № 96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66" marR="55766" marT="0" marB="0"/>
                </a:tc>
              </a:tr>
              <a:tr h="7125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66" marR="557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Методические рекомендации по организации и проведению экологических акций «Зелёные акции»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66" marR="557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МАОУ СОШ № 96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66" marR="55766" marT="0" marB="0"/>
                </a:tc>
              </a:tr>
              <a:tr h="6750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66" marR="557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Методическое пособие по организации экологической экспедиции «Я исследователь».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66" marR="557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МАОУ СОШ № 96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66" marR="55766" marT="0" marB="0"/>
                </a:tc>
              </a:tr>
              <a:tr h="7125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66" marR="557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Методическое пособие по организации тематической профильной смены «Экологический десант</a:t>
                      </a:r>
                      <a:r>
                        <a:rPr lang="ru-RU" sz="1100" dirty="0" smtClean="0">
                          <a:effectLst/>
                        </a:rPr>
                        <a:t>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Методическое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пособие для школ по проведению </a:t>
                      </a:r>
                      <a:r>
                        <a:rPr lang="ru-RU" sz="11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праздника «</a:t>
                      </a:r>
                      <a:r>
                        <a:rPr lang="ru-RU" sz="11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Экодвор</a:t>
                      </a:r>
                      <a:r>
                        <a:rPr lang="ru-RU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66" marR="557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МАОУ СОШ № 96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66" marR="55766" marT="0" marB="0"/>
                </a:tc>
              </a:tr>
              <a:tr h="7125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66" marR="557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Кубань 24 Тема дня  « Через экологическое образование детей можно достучаться до родителей»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66" marR="557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>
                          <a:effectLst/>
                          <a:hlinkClick r:id="rId3"/>
                        </a:rPr>
                        <a:t>http://newsvideo.su/video/8767390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66" marR="55766" marT="0" marB="0"/>
                </a:tc>
              </a:tr>
              <a:tr h="7125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66" marR="557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Кубань 24  Тема дня « Посадить дерево –это здорово!»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66" marR="557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hlinkClick r:id="rId4"/>
                        </a:rPr>
                        <a:t>http://newsvideo.su/video/9154994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66" marR="5576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98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3401</TotalTime>
  <Words>778</Words>
  <Application>Microsoft Office PowerPoint</Application>
  <PresentationFormat>Экран (4:3)</PresentationFormat>
  <Paragraphs>177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 Муниципальное автономное общеобразовательное учреждение муниципального образования город Краснодар средняя общеобразовательная школа №96 </vt:lpstr>
      <vt:lpstr>Презентация PowerPoint</vt:lpstr>
      <vt:lpstr>Презентация PowerPoint</vt:lpstr>
      <vt:lpstr>Презентация PowerPoint</vt:lpstr>
      <vt:lpstr>Презентация PowerPoint</vt:lpstr>
      <vt:lpstr>     Мероприятия ОО по теме инновационного проекта.</vt:lpstr>
      <vt:lpstr> Проведенные семинары, конференциях (муниципального, краевого, федерального уровня); </vt:lpstr>
      <vt:lpstr> Информация об участии педагогов образовательной организации в семинарах, конференциях, педагогических выставках, педагогических марафонах, вебинарах. </vt:lpstr>
      <vt:lpstr>Информация о публикациях в печатных  СМИ, ТВ  </vt:lpstr>
      <vt:lpstr>Формы трансляции  опыта</vt:lpstr>
      <vt:lpstr>Презентация PowerPoint</vt:lpstr>
    </vt:vector>
  </TitlesOfParts>
  <Company>СОШ 96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Тамара</dc:creator>
  <cp:lastModifiedBy>кб</cp:lastModifiedBy>
  <cp:revision>369</cp:revision>
  <cp:lastPrinted>2018-02-02T14:20:12Z</cp:lastPrinted>
  <dcterms:created xsi:type="dcterms:W3CDTF">2015-09-02T06:08:33Z</dcterms:created>
  <dcterms:modified xsi:type="dcterms:W3CDTF">2019-01-16T13:41:51Z</dcterms:modified>
</cp:coreProperties>
</file>