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8" r:id="rId4"/>
    <p:sldId id="260" r:id="rId5"/>
    <p:sldId id="269" r:id="rId6"/>
    <p:sldId id="270" r:id="rId7"/>
    <p:sldId id="258" r:id="rId8"/>
    <p:sldId id="268" r:id="rId9"/>
    <p:sldId id="273" r:id="rId10"/>
    <p:sldId id="271" r:id="rId11"/>
    <p:sldId id="272" r:id="rId12"/>
    <p:sldId id="274" r:id="rId13"/>
    <p:sldId id="259" r:id="rId14"/>
    <p:sldId id="261" r:id="rId15"/>
    <p:sldId id="277" r:id="rId16"/>
    <p:sldId id="292" r:id="rId17"/>
    <p:sldId id="278" r:id="rId18"/>
    <p:sldId id="279" r:id="rId19"/>
    <p:sldId id="280" r:id="rId20"/>
    <p:sldId id="283" r:id="rId21"/>
    <p:sldId id="289" r:id="rId22"/>
    <p:sldId id="284" r:id="rId23"/>
    <p:sldId id="281" r:id="rId24"/>
    <p:sldId id="282" r:id="rId25"/>
    <p:sldId id="285" r:id="rId26"/>
    <p:sldId id="286" r:id="rId27"/>
    <p:sldId id="291" r:id="rId28"/>
    <p:sldId id="290" r:id="rId29"/>
    <p:sldId id="287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90" autoAdjust="0"/>
  </p:normalViewPr>
  <p:slideViewPr>
    <p:cSldViewPr>
      <p:cViewPr>
        <p:scale>
          <a:sx n="93" d="100"/>
          <a:sy n="93" d="100"/>
        </p:scale>
        <p:origin x="-9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3737D-8288-4449-8EDF-3531618E99C0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6FD4B-D2F8-45B1-BB97-B02317BBF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2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823B-3090-4C23-BCE3-4544DF702A24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8C6A-3CEB-4C85-84A5-54DFDE6C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8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8C6A-3CEB-4C85-84A5-54DFDE6CD6C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7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17BD2-603F-4ACE-B6B3-5E49D1C0F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D19F-4931-41A8-A6BF-A415B340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1A7B-464F-43C1-BC53-923732BB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E5E08-E760-4FB0-B159-56E47A5FB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C3F0-C6DF-4158-BCD0-912FE05A6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F8B7-B89C-4129-9CF1-6AB9E805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999F-F146-4C5E-BD39-9824325FE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BC30-7425-4170-AF72-0BA577E21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9F3B-57A0-43B3-9B57-AF58149F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7F02-2E2A-423E-AF15-DB0AAD0B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799A-8D56-47F2-BE00-7705121DE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A71D-7A8B-4E19-87BB-A920898C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86F7F3-F484-493C-AE5A-35375B30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-school.w-alt.ru/" TargetMode="External"/><Relationship Id="rId2" Type="http://schemas.openxmlformats.org/officeDocument/2006/relationships/hyperlink" Target="http://iclass.home-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aklass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klass.ru/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www.elitarium.ru/kratkaja_istorija_distancionnogo_obrazovani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ternet-school.w-alt.ru/" TargetMode="External"/><Relationship Id="rId5" Type="http://schemas.openxmlformats.org/officeDocument/2006/relationships/hyperlink" Target="http://iclass.home-edu.ru/" TargetMode="External"/><Relationship Id="rId4" Type="http://schemas.openxmlformats.org/officeDocument/2006/relationships/hyperlink" Target="http://www.sochi10.edusite.r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0"/>
            <a:ext cx="2400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762000" y="59436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8791" y="685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Применение электронных образовательных ресурсов в рамках расширения информационной среды </a:t>
            </a:r>
            <a:r>
              <a:rPr lang="ru-RU" sz="2800" dirty="0" smtClean="0"/>
              <a:t>школьников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42712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 - 24"/>
              </a:rPr>
              <a:t>Автор:</a:t>
            </a:r>
          </a:p>
          <a:p>
            <a:r>
              <a:rPr lang="ru-RU" dirty="0">
                <a:latin typeface="Comic Sans MS - 24"/>
              </a:rPr>
              <a:t>Зазулина </a:t>
            </a:r>
            <a:r>
              <a:rPr lang="ru-RU" dirty="0" smtClean="0">
                <a:latin typeface="Comic Sans MS - 24"/>
              </a:rPr>
              <a:t>Наталья Петровна - </a:t>
            </a:r>
            <a:endParaRPr lang="ru-RU" dirty="0">
              <a:latin typeface="Comic Sans MS - 24"/>
            </a:endParaRPr>
          </a:p>
          <a:p>
            <a:r>
              <a:rPr lang="ru-RU" dirty="0" smtClean="0">
                <a:latin typeface="Comic Sans MS - 24"/>
              </a:rPr>
              <a:t>учитель </a:t>
            </a:r>
            <a:r>
              <a:rPr lang="ru-RU" dirty="0">
                <a:latin typeface="Comic Sans MS - 24"/>
              </a:rPr>
              <a:t>информатики</a:t>
            </a:r>
          </a:p>
          <a:p>
            <a:r>
              <a:rPr lang="ru-RU" dirty="0">
                <a:latin typeface="Comic Sans MS - 24"/>
              </a:rPr>
              <a:t>МОБУ СОШ №10 города Сочи </a:t>
            </a:r>
            <a:endParaRPr lang="ru-RU" dirty="0" smtClean="0">
              <a:latin typeface="Comic Sans MS - 24"/>
            </a:endParaRPr>
          </a:p>
          <a:p>
            <a:r>
              <a:rPr lang="ru-RU" dirty="0" smtClean="0">
                <a:latin typeface="Comic Sans MS - 24"/>
              </a:rPr>
              <a:t>имени </a:t>
            </a:r>
            <a:r>
              <a:rPr lang="ru-RU" dirty="0">
                <a:latin typeface="Comic Sans MS - 24"/>
              </a:rPr>
              <a:t>атамана </a:t>
            </a:r>
            <a:r>
              <a:rPr lang="ru-RU" dirty="0" smtClean="0">
                <a:latin typeface="Comic Sans MS - 24"/>
              </a:rPr>
              <a:t>С.И.Белого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22059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82000" cy="2971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/>
              <a:t>		Учащийся получает необходимые материалы для курса. Связь поддерживается компьютером. Преподаватель-консультант ведет обучение с помощью телефона, почты и иных средств связи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828800" y="4572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Кейс-технология</a:t>
            </a:r>
            <a:endParaRPr lang="ru-RU" sz="3200" b="1"/>
          </a:p>
        </p:txBody>
      </p:sp>
      <p:pic>
        <p:nvPicPr>
          <p:cNvPr id="10244" name="Picture 9" descr="8360505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0"/>
            <a:ext cx="3857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Телевизионно-спутниковая технология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160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	</a:t>
            </a:r>
            <a:r>
              <a:rPr lang="ru-RU" sz="2800" smtClean="0"/>
              <a:t>	</a:t>
            </a:r>
            <a:r>
              <a:rPr lang="ru-RU" smtClean="0"/>
              <a:t>Основана на применении интерактивного телевидения: теле- и радиолекции, видеоконференции, виртуальные практические занятия и т.д.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11268" name="Picture 6" descr="video_conferen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0"/>
            <a:ext cx="36957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Интернет-обучение </a:t>
            </a:r>
            <a:br>
              <a:rPr lang="ru-RU" sz="3200" b="1" smtClean="0"/>
            </a:br>
            <a:r>
              <a:rPr lang="ru-RU" sz="3200" b="1" smtClean="0"/>
              <a:t>(сетевая технология)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		Обучаемый получает весь необходимый материал и связь с преподавателем (инструктором) также через сеть Интернет.</a:t>
            </a:r>
          </a:p>
        </p:txBody>
      </p:sp>
      <p:pic>
        <p:nvPicPr>
          <p:cNvPr id="12292" name="Picture 5" descr="77ee73d418487ab572c55a6de3a57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944938"/>
            <a:ext cx="4114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		</a:t>
            </a:r>
            <a:r>
              <a:rPr lang="ru-RU" sz="2800" dirty="0" smtClean="0"/>
              <a:t>Технология дистанционного обучения как способ получения образования решает задачи по предоставлению всем слоям населения доступного и в тоже время качественного образования. Учащийся почти не ограничен временными рамками для получения информации.  </a:t>
            </a:r>
          </a:p>
        </p:txBody>
      </p:sp>
      <p:pic>
        <p:nvPicPr>
          <p:cNvPr id="13315" name="Picture 7" descr="0015-028-Distantsionnaja-zanjatost-Distantsionnoe-obuch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shen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895600"/>
            <a:ext cx="4038600" cy="3622675"/>
          </a:xfrm>
          <a:noFill/>
        </p:spPr>
      </p:pic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228600" y="682625"/>
            <a:ext cx="8610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/>
            <a:r>
              <a:rPr lang="ru-RU" sz="2400"/>
              <a:t>Отрицательной стороной дистанционного обучения является то, что отсутствует живой контакт между преподавателем и обучающимся, а также между другими студентами. Не все учащиеся могут иметь необходимое техническое оборудование, что затрудняет процесс обучения.</a:t>
            </a:r>
          </a:p>
        </p:txBody>
      </p:sp>
      <p:pic>
        <p:nvPicPr>
          <p:cNvPr id="14340" name="Picture 11" descr="128281"/>
          <p:cNvPicPr>
            <a:picLocks noChangeAspect="1" noChangeArrowheads="1"/>
          </p:cNvPicPr>
          <p:nvPr/>
        </p:nvPicPr>
        <p:blipFill>
          <a:blip r:embed="rId3" cstate="print"/>
          <a:srcRect t="7140"/>
          <a:stretch>
            <a:fillRect/>
          </a:stretch>
        </p:blipFill>
        <p:spPr bwMode="auto">
          <a:xfrm>
            <a:off x="457200" y="3200400"/>
            <a:ext cx="42672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528" y="2286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приказом Департамента образования и науки Краснодарского края от 20 июля 2011 года № 3892 «О модернизации общеобразовательных учреждений  путём организации в них  дистанционного  обучения для обучающихся» МОБУ СОШ № 10 имени атамана С. И. Белого стала базовой школой по дистанционному </a:t>
            </a:r>
            <a:r>
              <a:rPr lang="ru-RU" b="1" dirty="0"/>
              <a:t>обучению детей с ограниченными возможностями здоровья, детей малокомплектных школ и одарённых детей. </a:t>
            </a:r>
          </a:p>
        </p:txBody>
      </p:sp>
      <p:pic>
        <p:nvPicPr>
          <p:cNvPr id="2050" name="Picture 2" descr="C:\Users\сашка\Desktop\p78_v1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4093"/>
            <a:ext cx="5562600" cy="3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8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ашка\Desktop\p155_1dscf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3942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шка\Desktop\p155_1dscf0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191869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Работа с </a:t>
            </a:r>
            <a:r>
              <a:rPr lang="ru-RU" sz="2400" dirty="0"/>
              <a:t>учащимися малокомплектных (сельских) школ</a:t>
            </a:r>
          </a:p>
        </p:txBody>
      </p:sp>
    </p:spTree>
    <p:extLst>
      <p:ext uri="{BB962C8B-B14F-4D97-AF65-F5344CB8AC3E}">
        <p14:creationId xmlns:p14="http://schemas.microsoft.com/office/powerpoint/2010/main" val="269867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Уроки для этих ребят проходят  в режиме онлайн. Увидеть учителя на мониторе для этих детей с инвалид­ностью - дело уже привычное. Учебники и тетради во время таких уроков не нужны. Вместо них ребята используют </a:t>
            </a:r>
            <a:r>
              <a:rPr lang="ru-RU" dirty="0" smtClean="0"/>
              <a:t>ресурсы.</a:t>
            </a:r>
            <a:endParaRPr lang="ru-RU" dirty="0"/>
          </a:p>
        </p:txBody>
      </p:sp>
      <p:pic>
        <p:nvPicPr>
          <p:cNvPr id="3074" name="Picture 2" descr="C:\Users\сашка\Desktop\p155_1dscf0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54362" cy="42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шка\Desktop\Наталья\Потапов и оборудование\Потапов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23290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769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есурсы</a:t>
            </a:r>
            <a:r>
              <a:rPr lang="ru-RU" dirty="0"/>
              <a:t>, </a:t>
            </a:r>
            <a:r>
              <a:rPr lang="ru-RU" dirty="0" smtClean="0"/>
              <a:t>как правило находятся </a:t>
            </a:r>
            <a:r>
              <a:rPr lang="ru-RU" dirty="0"/>
              <a:t>на </a:t>
            </a:r>
            <a:r>
              <a:rPr lang="ru-RU" dirty="0" smtClean="0"/>
              <a:t>сайтах, где размещён и </a:t>
            </a:r>
            <a:r>
              <a:rPr lang="ru-RU" dirty="0"/>
              <a:t>теоретический материал, и практические задания, и тесты, и контрольные работы. Отметки и рекомендации учитель выставляет в этой же </a:t>
            </a:r>
            <a:r>
              <a:rPr lang="ru-RU" dirty="0" smtClean="0"/>
              <a:t>среде.  Минус этих ресурсов в том, что выбор их зависит от Центра дистанционного образования в г. Краснодаре.</a:t>
            </a:r>
            <a:endParaRPr lang="ru-RU" dirty="0"/>
          </a:p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iclass.home-edu.ru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internet-school.w-alt.ru</a:t>
            </a:r>
            <a:endParaRPr lang="ru-RU" dirty="0"/>
          </a:p>
        </p:txBody>
      </p:sp>
      <p:pic>
        <p:nvPicPr>
          <p:cNvPr id="4098" name="Picture 2" descr="E:\Наташа\Всё\красная фл\К аттестации\сайты\i-школа\i-школа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8" y="2667000"/>
            <a:ext cx="66294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7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Электронный образовательный ресурс </a:t>
            </a:r>
            <a:r>
              <a:rPr lang="ru-RU" sz="2800" b="1" dirty="0"/>
              <a:t>ЯКласс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798" y="762000"/>
            <a:ext cx="241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www.yaklass.ru</a:t>
            </a:r>
            <a:endParaRPr lang="ru-RU" dirty="0"/>
          </a:p>
        </p:txBody>
      </p:sp>
      <p:pic>
        <p:nvPicPr>
          <p:cNvPr id="5122" name="Picture 2" descr="C:\Users\сашка\Desktop\якласс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1" y="1295400"/>
            <a:ext cx="85485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8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7620000" cy="1219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	</a:t>
            </a:r>
          </a:p>
        </p:txBody>
      </p:sp>
      <p:pic>
        <p:nvPicPr>
          <p:cNvPr id="4099" name="Picture 4" descr="kalist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94161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3400" y="228600"/>
            <a:ext cx="8229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600" dirty="0"/>
              <a:t>Одним из важных результатов применения ИКТ в сфере образования является дистанционное обучение. </a:t>
            </a:r>
          </a:p>
          <a:p>
            <a:r>
              <a:rPr lang="ru-RU" sz="2600" dirty="0"/>
              <a:t>	</a:t>
            </a:r>
            <a:r>
              <a:rPr lang="ru-RU" sz="2600" b="1" dirty="0" smtClean="0"/>
              <a:t>Дистанционное образование</a:t>
            </a:r>
            <a:r>
              <a:rPr lang="ru-RU" sz="2600" dirty="0"/>
              <a:t> — образование, которое полностью или частично осуществляется с помощью компьютеров и телекоммуникационных технологий и средств. Субъект дистанционного образования удалён от </a:t>
            </a:r>
            <a:r>
              <a:rPr lang="ru-RU" sz="2600" dirty="0" smtClean="0"/>
              <a:t>педагога.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4196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672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Можно применять: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обучения детей, находящихся на домашнем обучении.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работы с обычными классами:</a:t>
            </a:r>
          </a:p>
          <a:p>
            <a:r>
              <a:rPr lang="ru-RU" i="1" dirty="0" smtClean="0"/>
              <a:t>а) для накопляемости оценок;</a:t>
            </a:r>
          </a:p>
          <a:p>
            <a:r>
              <a:rPr lang="ru-RU" i="1" dirty="0" smtClean="0"/>
              <a:t>б) для работы с часто отсутствующими детьми</a:t>
            </a:r>
          </a:p>
          <a:p>
            <a:r>
              <a:rPr lang="ru-RU" dirty="0" smtClean="0"/>
              <a:t> 3. Применять его как родителям.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" y="331342"/>
            <a:ext cx="9144000" cy="465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2" y="4982466"/>
            <a:ext cx="9161935" cy="16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521"/>
            <a:ext cx="844172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47" y="0"/>
            <a:ext cx="2476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1225"/>
            <a:ext cx="85629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17" y="51"/>
            <a:ext cx="2476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337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47777"/>
            <a:ext cx="25622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" y="2181224"/>
            <a:ext cx="9144000" cy="469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39" y="-1"/>
            <a:ext cx="2476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1150"/>
            <a:ext cx="85725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44" y="-856"/>
            <a:ext cx="1815956" cy="15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12596"/>
            <a:ext cx="9372600" cy="51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22" y="11987"/>
            <a:ext cx="1815956" cy="15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" y="1828800"/>
            <a:ext cx="9050677" cy="38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Я+ - платная услуга сайта ЯКласс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25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135" y="609600"/>
            <a:ext cx="75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Используемые источники: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www.elitarium.ru/kratkaja_istorija_distancionnogo_obrazovanija</a:t>
            </a:r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www.yaklass.ru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www.sochi10.edusite.ru</a:t>
            </a:r>
            <a:endParaRPr lang="ru-RU" dirty="0" smtClean="0"/>
          </a:p>
          <a:p>
            <a:r>
              <a:rPr lang="ru-RU" u="sng" dirty="0">
                <a:hlinkClick r:id="rId5"/>
              </a:rPr>
              <a:t>http://iclass.home-edu.ru</a:t>
            </a:r>
            <a:endParaRPr lang="en-US" dirty="0"/>
          </a:p>
          <a:p>
            <a:r>
              <a:rPr lang="en-US" dirty="0">
                <a:hlinkClick r:id="rId6"/>
              </a:rPr>
              <a:t>http://internet-school.w-alt.ru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ашка\Desktop\8240a1907e29481b04619a0df33df9ab_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10" y="2512439"/>
            <a:ext cx="6072990" cy="43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57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5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12" y="533400"/>
            <a:ext cx="8153400" cy="57912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+mj-lt"/>
              </a:rPr>
              <a:t>Дистанционное обучение является перспективным направлением в системе образования. Данный способ очень удобен для людей с ограниченными возможностями, находящихся в декретном отпуске, не имеющих возможность покинуть место жительства или работы, и для тех, кто любит учиться, но не обладает достаточным количеством времени. 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ru-RU" dirty="0" smtClean="0"/>
          </a:p>
        </p:txBody>
      </p:sp>
      <p:pic>
        <p:nvPicPr>
          <p:cNvPr id="1026" name="Picture 2" descr="C:\Users\сашка\Desktop\distance_education_by_reis_art-d2xu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21" y="3582256"/>
            <a:ext cx="2692572" cy="28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533400" y="381000"/>
            <a:ext cx="7696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	</a:t>
            </a:r>
            <a:r>
              <a:rPr lang="ru-RU" sz="2600"/>
              <a:t>Появлению технологии дистанционного обучения способствовало развитие различных средств передачи информации на расстоянии. Основоположником данной педагогической технологии принято считать англичанина Исаака Питмана, который в 1840 году начал обучать студентов стенографии с помощью почтовых отправлений.</a:t>
            </a:r>
            <a:r>
              <a:rPr lang="ru-RU"/>
              <a:t> </a:t>
            </a:r>
          </a:p>
        </p:txBody>
      </p:sp>
      <p:pic>
        <p:nvPicPr>
          <p:cNvPr id="5123" name="Picture 11" descr="1005373_5373_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228" y="3212119"/>
            <a:ext cx="2657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6054902" y="6466458"/>
            <a:ext cx="176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Исаак Питман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600" dirty="0" smtClean="0"/>
              <a:t>		В 50-х годах XIX века Густав </a:t>
            </a:r>
            <a:r>
              <a:rPr lang="ru-RU" sz="2600" dirty="0" err="1" smtClean="0"/>
              <a:t>Лангеншайдт</a:t>
            </a:r>
            <a:r>
              <a:rPr lang="ru-RU" sz="2600" dirty="0" smtClean="0"/>
              <a:t> опубликовал в Германии «обучающие письма» - самоучитель по освоению языка</a:t>
            </a:r>
            <a:r>
              <a:rPr lang="ru-RU" sz="2600" dirty="0" smtClean="0"/>
              <a:t>.</a:t>
            </a:r>
          </a:p>
          <a:p>
            <a:pPr algn="just" eaLnBrk="1" hangingPunct="1">
              <a:buFontTx/>
              <a:buNone/>
            </a:pPr>
            <a:r>
              <a:rPr lang="ru-RU" sz="2600" smtClean="0"/>
              <a:t> </a:t>
            </a:r>
            <a:r>
              <a:rPr lang="ru-RU" sz="2600" dirty="0" smtClean="0"/>
              <a:t>В 1870-х программы дистанционного обучения стали создаваться в США. </a:t>
            </a:r>
          </a:p>
        </p:txBody>
      </p:sp>
      <p:pic>
        <p:nvPicPr>
          <p:cNvPr id="6147" name="Picture 5" descr="gustav_langenschei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248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695308" y="5826606"/>
            <a:ext cx="239395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b="1" dirty="0"/>
              <a:t>Густав</a:t>
            </a:r>
            <a:r>
              <a:rPr lang="ru-RU" dirty="0"/>
              <a:t> </a:t>
            </a:r>
            <a:r>
              <a:rPr lang="ru-RU" b="1" dirty="0"/>
              <a:t>Лангеншейдт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main?cmd=file&amp;object=1044&amp;width=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6537" y="1146022"/>
            <a:ext cx="1704975" cy="159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600" dirty="0"/>
              <a:t> </a:t>
            </a:r>
            <a:r>
              <a:rPr lang="ru-RU" sz="2600" dirty="0" smtClean="0"/>
              <a:t>  </a:t>
            </a:r>
            <a:r>
              <a:rPr lang="ru-RU" sz="2400" dirty="0" smtClean="0"/>
              <a:t>В 1969 году был открыт первый университет дистанционного обучения – Открытый Университет Великобритании.  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124200" y="2770999"/>
            <a:ext cx="555942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b="1" dirty="0"/>
              <a:t>Герб</a:t>
            </a:r>
            <a:r>
              <a:rPr lang="ru-RU" dirty="0"/>
              <a:t> </a:t>
            </a:r>
            <a:r>
              <a:rPr lang="ru-RU" b="1" dirty="0"/>
              <a:t>Открытого</a:t>
            </a:r>
            <a:r>
              <a:rPr lang="ru-RU" dirty="0"/>
              <a:t> </a:t>
            </a:r>
            <a:r>
              <a:rPr lang="ru-RU" b="1" dirty="0"/>
              <a:t>университета</a:t>
            </a:r>
            <a:r>
              <a:rPr lang="ru-RU" dirty="0"/>
              <a:t> </a:t>
            </a:r>
            <a:r>
              <a:rPr lang="ru-RU" b="1" dirty="0"/>
              <a:t>Великобритании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130" y="4180344"/>
            <a:ext cx="8599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Датой </a:t>
            </a:r>
            <a:r>
              <a:rPr lang="ru-RU" sz="2400" dirty="0"/>
              <a:t>официального развития дистанционного образования можно считать 30 мая 1997 года, когда вышел приказ № 1050 Минобразования России, позволяющий проводить эксперимент в сфере дистанционного образования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Популярность </a:t>
            </a:r>
            <a:r>
              <a:rPr lang="ru-RU" sz="2400" dirty="0"/>
              <a:t>дистанционного </a:t>
            </a:r>
            <a:r>
              <a:rPr lang="ru-RU" sz="2400" dirty="0" smtClean="0"/>
              <a:t>образования продолжает расти.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045637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Tx/>
              <a:buNone/>
            </a:pPr>
            <a:r>
              <a:rPr lang="ru-RU" sz="2400" dirty="0"/>
              <a:t>После 1917 года модель «</a:t>
            </a:r>
            <a:r>
              <a:rPr lang="ru-RU" sz="2400" dirty="0" smtClean="0"/>
              <a:t>консультационного</a:t>
            </a:r>
            <a:r>
              <a:rPr lang="ru-RU" sz="2400" dirty="0"/>
              <a:t>»(заочного) обучения была разработана в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077200" cy="884238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К образовательным технологиям, приспособленным для использования в дистанционном обучении, относятся: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525963"/>
          </a:xfrm>
        </p:spPr>
        <p:txBody>
          <a:bodyPr/>
          <a:lstStyle/>
          <a:p>
            <a:pPr lvl="1" eaLnBrk="1" hangingPunct="1"/>
            <a:r>
              <a:rPr lang="ru-RU" sz="2400" smtClean="0"/>
              <a:t>мультимедиа-лекции и лабораторные практикумы;</a:t>
            </a:r>
          </a:p>
          <a:p>
            <a:pPr lvl="1" eaLnBrk="1" hangingPunct="1"/>
            <a:r>
              <a:rPr lang="ru-RU" sz="2400" smtClean="0"/>
              <a:t>электронные мультимедийные учебники;</a:t>
            </a:r>
          </a:p>
          <a:p>
            <a:pPr lvl="1" eaLnBrk="1" hangingPunct="1"/>
            <a:r>
              <a:rPr lang="ru-RU" sz="2400" smtClean="0"/>
              <a:t>компьютерные обучающие и тестирующие системы;</a:t>
            </a:r>
          </a:p>
          <a:p>
            <a:pPr lvl="1" eaLnBrk="1" hangingPunct="1"/>
            <a:r>
              <a:rPr lang="ru-RU" sz="2400" smtClean="0"/>
              <a:t>имитационные модели и компьютерные тренажеры;</a:t>
            </a:r>
          </a:p>
          <a:p>
            <a:pPr lvl="1" eaLnBrk="1" hangingPunct="1"/>
            <a:r>
              <a:rPr lang="ru-RU" sz="2400" smtClean="0"/>
              <a:t>консультации и тесты с использованием телекоммуникационных средств;</a:t>
            </a:r>
          </a:p>
          <a:p>
            <a:pPr lvl="1" eaLnBrk="1" hangingPunct="1"/>
            <a:r>
              <a:rPr lang="ru-RU" sz="2400" smtClean="0"/>
              <a:t>видеоконференции.</a:t>
            </a:r>
          </a:p>
          <a:p>
            <a:pPr lvl="1" eaLnBrk="1" hangingPunct="1"/>
            <a:r>
              <a:rPr lang="ru-RU" sz="2400" smtClean="0"/>
              <a:t>видео-лекции;</a:t>
            </a:r>
          </a:p>
          <a:p>
            <a:pPr lvl="1" eaLnBrk="1" hangingPunct="1"/>
            <a:endParaRPr lang="ru-RU" sz="2400" smtClean="0"/>
          </a:p>
        </p:txBody>
      </p:sp>
      <p:pic>
        <p:nvPicPr>
          <p:cNvPr id="8196" name="Picture 5" descr="1326894255_vcentre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32004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9219" name="Rectangle 16"/>
          <p:cNvSpPr>
            <a:spLocks noChangeArrowheads="1"/>
          </p:cNvSpPr>
          <p:nvPr/>
        </p:nvSpPr>
        <p:spPr bwMode="auto">
          <a:xfrm>
            <a:off x="1818526" y="167481"/>
            <a:ext cx="583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Дистанционное обучение позволяет: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379046" y="538867"/>
            <a:ext cx="84470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2925" indent="-180975" algn="just">
              <a:buFontTx/>
              <a:buChar char="•"/>
            </a:pPr>
            <a:r>
              <a:rPr lang="ru-RU" dirty="0"/>
              <a:t>  </a:t>
            </a:r>
            <a:r>
              <a:rPr lang="ru-RU" sz="2400" dirty="0"/>
              <a:t>снизить затраты на проведение обучения (не требуется затрат на аренду помещений, поездок к месту учебы, как учащихся, так и преподавателей и т. п.);</a:t>
            </a:r>
          </a:p>
          <a:p>
            <a:pPr marL="542925" indent="-180975" algn="just">
              <a:buFontTx/>
              <a:buChar char="•"/>
            </a:pPr>
            <a:r>
              <a:rPr lang="ru-RU" sz="2400" dirty="0"/>
              <a:t> проводить обучение большого количества человек;</a:t>
            </a:r>
          </a:p>
          <a:p>
            <a:pPr marL="542925" indent="-180975" algn="just">
              <a:buFontTx/>
              <a:buChar char="•"/>
            </a:pPr>
            <a:r>
              <a:rPr lang="ru-RU" sz="2400" dirty="0"/>
              <a:t> повысить качество обучения за счет применения современных средств, объемных электронных библиотек и т.д.</a:t>
            </a:r>
          </a:p>
          <a:p>
            <a:pPr marL="542925" indent="-180975" algn="just">
              <a:buFontTx/>
              <a:buChar char="•"/>
            </a:pPr>
            <a:r>
              <a:rPr lang="ru-RU" sz="2400" dirty="0"/>
              <a:t> создать единую образовательную среду (особенно актуально для корпоративного обучения).</a:t>
            </a:r>
          </a:p>
          <a:p>
            <a:pPr marL="542925" indent="-180975"/>
            <a:endParaRPr lang="ru-RU" sz="2400" dirty="0"/>
          </a:p>
        </p:txBody>
      </p:sp>
      <p:pic>
        <p:nvPicPr>
          <p:cNvPr id="2050" name="Picture 2" descr="C:\Users\сашка\Desktop\IMG_0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3357887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228600" y="914400"/>
            <a:ext cx="8686800" cy="4495800"/>
            <a:chOff x="288" y="1017"/>
            <a:chExt cx="2880" cy="720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62" y="873"/>
              <a:ext cx="140" cy="1008"/>
            </a:xfrm>
            <a:prstGeom prst="bentConnector3">
              <a:avLst>
                <a:gd name="adj1" fmla="val 13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59" y="1376"/>
              <a:ext cx="1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54" y="873"/>
              <a:ext cx="140" cy="1008"/>
            </a:xfrm>
            <a:prstGeom prst="bentConnector3">
              <a:avLst>
                <a:gd name="adj1" fmla="val 1306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296" y="1017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Технологии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дистанционного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обучения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Кейс-технология</a:t>
              </a: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296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Телевизионно-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спутниковая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технология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304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Интернет-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обучение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(сетевая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технология)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414</Words>
  <Application>Microsoft Office PowerPoint</Application>
  <PresentationFormat>Экран (4:3)</PresentationFormat>
  <Paragraphs>78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образовательным технологиям, приспособленным для использования в дистанционном обучении, относятся: </vt:lpstr>
      <vt:lpstr> </vt:lpstr>
      <vt:lpstr>Презентация PowerPoint</vt:lpstr>
      <vt:lpstr>Презентация PowerPoint</vt:lpstr>
      <vt:lpstr>Телевизионно-спутниковая технология</vt:lpstr>
      <vt:lpstr>Интернет-обучение  (сетевая технология)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сашка</dc:creator>
  <cp:lastModifiedBy>сашка</cp:lastModifiedBy>
  <cp:revision>66</cp:revision>
  <cp:lastPrinted>2016-08-23T19:05:16Z</cp:lastPrinted>
  <dcterms:created xsi:type="dcterms:W3CDTF">1601-01-01T00:00:00Z</dcterms:created>
  <dcterms:modified xsi:type="dcterms:W3CDTF">2016-08-23T19:07:35Z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