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D704-B4C5-461A-AFD6-35C7CE6DBF3D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EE7B8-8E2C-4EC7-8268-25027493D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7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2D37-8467-4A62-AD35-7874E3BB002D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DFFC5-C941-4783-9F29-3B8502D62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61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6D0C5-DF7A-48D5-B50E-27C98B76EC84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A5DD2-FBA2-4DB7-A4E9-3C2E5E409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9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57F01-FB5B-408B-93F3-D31C807CD17C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4247-25D8-40F3-AE54-8277233EC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7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CD34-C285-4577-BD81-1240C30F821A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FFCED-5C65-4F55-A002-82D2A35A9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31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302D-A44B-487C-8324-1AE8D787C551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CF5D-B0D6-4ADC-8460-E3EBDD22B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02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F495-3567-4C17-93E8-E3FF63F55111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3F44-9916-467B-8BF8-3D8A637EB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88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0F7D-C5DA-4C85-8C85-819CD055D051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BCA1-013F-44C3-B81F-B9F2FE7D8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56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132BC-B7D3-4D84-9D82-A5539282513E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3BAB-C7B3-4B51-906F-4730D5C71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4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C91D-C9A8-4596-82E1-996607642829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8C4A0-2F0B-4C2A-80FE-B278A803D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5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0EFA-9E18-42E5-A083-606517A6F9B6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70BC7-7113-40CD-BFBC-DF2CFE091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9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106FE3-1E31-4114-B976-6BBA25F6DBB0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6A92CA-464E-4B10-8D7C-96BA8DD4E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85926"/>
            <a:ext cx="8859733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Проектная и исследовательская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деятельность в рамках работы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ШНО "Увлекательный мир информатики"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14313" y="5572125"/>
            <a:ext cx="4429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Учитель  математики, информатики и ИКТ</a:t>
            </a:r>
          </a:p>
          <a:p>
            <a:pPr eaLnBrk="1" hangingPunct="1"/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МБОУ СОШ №2 ст. Каневской</a:t>
            </a:r>
          </a:p>
          <a:p>
            <a:pPr eaLnBrk="1" hangingPunct="1"/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Попович Анна Давидовна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5750" y="214313"/>
            <a:ext cx="6858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№2  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ОБРАЗОВАНИЯ КАНЕВСКОЙ РАЙОН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0"/>
            <a:ext cx="1571636" cy="1320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5750" y="1000125"/>
            <a:ext cx="85725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4000" b="1" i="1">
                <a:solidFill>
                  <a:schemeClr val="bg1"/>
                </a:solidFill>
              </a:rPr>
              <a:t>«Человек в XXI веке, который не будет уметь пользоваться ЭВМ, будет подобен человеку ХХ века, не умевшему ни читать, ни писать»  </a:t>
            </a:r>
          </a:p>
          <a:p>
            <a:pPr algn="just" eaLnBrk="1" hangingPunct="1"/>
            <a:endParaRPr lang="ru-RU" altLang="ru-RU" sz="4000" b="1" i="1">
              <a:solidFill>
                <a:schemeClr val="bg1"/>
              </a:solidFill>
            </a:endParaRPr>
          </a:p>
          <a:p>
            <a:pPr algn="just" eaLnBrk="1" hangingPunct="1"/>
            <a:r>
              <a:rPr lang="ru-RU" altLang="ru-RU" sz="4000" b="1">
                <a:solidFill>
                  <a:schemeClr val="bg1"/>
                </a:solidFill>
              </a:rPr>
              <a:t> </a:t>
            </a:r>
            <a:r>
              <a:rPr lang="ru-RU" altLang="ru-RU" sz="4000" b="1">
                <a:solidFill>
                  <a:srgbClr val="FFC000"/>
                </a:solidFill>
              </a:rPr>
              <a:t>Академик В. М. Глушков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2844" y="4919008"/>
            <a:ext cx="4143372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Решение:</a:t>
            </a: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проектная и исследовательская деятельность (активная форма обучения)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682186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Что делает </a:t>
            </a: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информатика? </a:t>
            </a: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Для чего она нужна?</a:t>
            </a:r>
          </a:p>
        </p:txBody>
      </p:sp>
      <p:sp>
        <p:nvSpPr>
          <p:cNvPr id="5" name="Стрелка вниз 4"/>
          <p:cNvSpPr/>
          <p:nvPr/>
        </p:nvSpPr>
        <p:spPr>
          <a:xfrm rot="20137425">
            <a:off x="3094038" y="681038"/>
            <a:ext cx="374650" cy="879475"/>
          </a:xfrm>
          <a:prstGeom prst="downArrow">
            <a:avLst>
              <a:gd name="adj1" fmla="val 24147"/>
              <a:gd name="adj2" fmla="val 1425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1500174"/>
            <a:ext cx="525990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Обществу требуется </a:t>
            </a: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человек-творец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714620"/>
            <a:ext cx="658763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Цель:</a:t>
            </a: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 развить функциональную грамотность,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общекультурную и методологическую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компетентность учащихся. </a:t>
            </a:r>
          </a:p>
        </p:txBody>
      </p:sp>
      <p:sp>
        <p:nvSpPr>
          <p:cNvPr id="8" name="Стрелка вниз 7"/>
          <p:cNvSpPr/>
          <p:nvPr/>
        </p:nvSpPr>
        <p:spPr>
          <a:xfrm rot="20137425">
            <a:off x="3879850" y="1966913"/>
            <a:ext cx="374650" cy="879475"/>
          </a:xfrm>
          <a:prstGeom prst="downArrow">
            <a:avLst>
              <a:gd name="adj1" fmla="val 24147"/>
              <a:gd name="adj2" fmla="val 1425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4357688" y="-142875"/>
            <a:ext cx="714375" cy="8429625"/>
          </a:xfrm>
          <a:prstGeom prst="rightBrace">
            <a:avLst>
              <a:gd name="adj1" fmla="val 59533"/>
              <a:gd name="adj2" fmla="val 42189"/>
            </a:avLst>
          </a:prstGeom>
          <a:ln w="698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4429132"/>
            <a:ext cx="5603393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Задача:</a:t>
            </a: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 предоставить в распоряжение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учащихся больше средств для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 достижения ими определенного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уровня образованности</a:t>
            </a:r>
          </a:p>
        </p:txBody>
      </p:sp>
      <p:sp>
        <p:nvSpPr>
          <p:cNvPr id="12" name="Стрелка вниз 11"/>
          <p:cNvSpPr/>
          <p:nvPr/>
        </p:nvSpPr>
        <p:spPr>
          <a:xfrm rot="2718748">
            <a:off x="2899569" y="4645819"/>
            <a:ext cx="376237" cy="879475"/>
          </a:xfrm>
          <a:prstGeom prst="downArrow">
            <a:avLst>
              <a:gd name="adj1" fmla="val 24147"/>
              <a:gd name="adj2" fmla="val 1425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00250" y="2214563"/>
            <a:ext cx="5214938" cy="1571625"/>
            <a:chOff x="476" y="210"/>
            <a:chExt cx="4944" cy="952"/>
          </a:xfrm>
        </p:grpSpPr>
        <p:sp>
          <p:nvSpPr>
            <p:cNvPr id="5131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952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544" y="470"/>
              <a:ext cx="4538" cy="3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cs typeface="Arial" charset="0"/>
                </a:rPr>
                <a:t>ШНО</a:t>
              </a:r>
              <a:endParaRPr lang="ru-RU" sz="4000" dirty="0"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10" name="Прямоугольная выноска 9"/>
          <p:cNvSpPr/>
          <p:nvPr/>
        </p:nvSpPr>
        <p:spPr>
          <a:xfrm>
            <a:off x="142875" y="214313"/>
            <a:ext cx="3143250" cy="1143000"/>
          </a:xfrm>
          <a:prstGeom prst="wedgeRectCallout">
            <a:avLst>
              <a:gd name="adj1" fmla="val 79148"/>
              <a:gd name="adj2" fmla="val 12040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4313" y="357188"/>
            <a:ext cx="3143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Обеспечить включение в активную учебную работу 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643563" y="285750"/>
            <a:ext cx="3143250" cy="1143000"/>
          </a:xfrm>
          <a:prstGeom prst="wedgeRectCallout">
            <a:avLst>
              <a:gd name="adj1" fmla="val -76695"/>
              <a:gd name="adj2" fmla="val 113893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643563" y="214313"/>
            <a:ext cx="31432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Установить непрерывный контроль над процессом усвоения учебного материала</a:t>
            </a: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285750" y="5000625"/>
            <a:ext cx="3143250" cy="1643063"/>
          </a:xfrm>
          <a:prstGeom prst="wedgeRectCallout">
            <a:avLst>
              <a:gd name="adj1" fmla="val 72457"/>
              <a:gd name="adj2" fmla="val -124009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0063" y="5214938"/>
            <a:ext cx="3143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Реализовать учебные функции </a:t>
            </a: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5643563" y="5143500"/>
            <a:ext cx="3143250" cy="1500188"/>
          </a:xfrm>
          <a:prstGeom prst="wedgeRectCallout">
            <a:avLst>
              <a:gd name="adj1" fmla="val -65962"/>
              <a:gd name="adj2" fmla="val -14147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643563" y="5072063"/>
            <a:ext cx="3143250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Реализовать исследовательские функции, как алгоритм принятия управленческих  решений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37013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2887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86063" y="142875"/>
            <a:ext cx="59293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Способность быстро адаптироваться в группе, занятой решением общей для всех проблемы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3313" y="2143125"/>
            <a:ext cx="55006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Умение устанавливать личные контакты – работать и самостоятельно, и в команде</a:t>
            </a:r>
          </a:p>
        </p:txBody>
      </p:sp>
      <p:pic>
        <p:nvPicPr>
          <p:cNvPr id="8" name="Рисунок 7" descr="SN8528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786188"/>
            <a:ext cx="257175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57750" y="4000500"/>
            <a:ext cx="42862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Умение преодолевать сопротивление окружающих, предупреждать столкновения и разногласия</a:t>
            </a:r>
          </a:p>
        </p:txBody>
      </p:sp>
      <p:sp>
        <p:nvSpPr>
          <p:cNvPr id="6151" name="Прямоугольник 9"/>
          <p:cNvSpPr>
            <a:spLocks noChangeArrowheads="1"/>
          </p:cNvSpPr>
          <p:nvPr/>
        </p:nvSpPr>
        <p:spPr bwMode="auto">
          <a:xfrm>
            <a:off x="1571625" y="5786438"/>
            <a:ext cx="7572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i="1">
                <a:solidFill>
                  <a:schemeClr val="bg1"/>
                </a:solidFill>
              </a:rPr>
              <a:t>«От убеждения в том, что это необходимо, они переходят к убеждению в том, что это возможно.»</a:t>
            </a:r>
            <a:r>
              <a:rPr lang="ru-RU" altLang="ru-RU" b="1">
                <a:solidFill>
                  <a:schemeClr val="bg1"/>
                </a:solidFill>
              </a:rPr>
              <a:t/>
            </a:r>
            <a:br>
              <a:rPr lang="ru-RU" altLang="ru-RU" b="1">
                <a:solidFill>
                  <a:schemeClr val="bg1"/>
                </a:solidFill>
              </a:rPr>
            </a:br>
            <a:r>
              <a:rPr lang="ru-RU" altLang="ru-RU" b="1">
                <a:solidFill>
                  <a:schemeClr val="bg1"/>
                </a:solidFill>
              </a:rPr>
              <a:t>Норберт Винер</a:t>
            </a:r>
            <a:br>
              <a:rPr lang="ru-RU" altLang="ru-RU" b="1">
                <a:solidFill>
                  <a:schemeClr val="bg1"/>
                </a:solidFill>
              </a:rPr>
            </a:br>
            <a:endParaRPr lang="ru-RU" altLang="ru-RU" b="1">
              <a:solidFill>
                <a:schemeClr val="bg1"/>
              </a:solidFill>
            </a:endParaRPr>
          </a:p>
        </p:txBody>
      </p:sp>
      <p:pic>
        <p:nvPicPr>
          <p:cNvPr id="6152" name="Рисунок 10" descr="IMG_20160414_13082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857375"/>
            <a:ext cx="2643188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372941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Менеджер</a:t>
            </a:r>
          </a:p>
        </p:txBody>
      </p:sp>
      <p:sp>
        <p:nvSpPr>
          <p:cNvPr id="5" name="Стрелка вниз 4"/>
          <p:cNvSpPr/>
          <p:nvPr/>
        </p:nvSpPr>
        <p:spPr>
          <a:xfrm rot="19738048">
            <a:off x="2616200" y="958850"/>
            <a:ext cx="428625" cy="112236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857364"/>
            <a:ext cx="56054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Исследователь</a:t>
            </a:r>
          </a:p>
        </p:txBody>
      </p:sp>
      <p:sp>
        <p:nvSpPr>
          <p:cNvPr id="7" name="Стрелка вниз 6"/>
          <p:cNvSpPr/>
          <p:nvPr/>
        </p:nvSpPr>
        <p:spPr>
          <a:xfrm rot="19738048">
            <a:off x="3616325" y="2744788"/>
            <a:ext cx="428625" cy="11223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3786190"/>
            <a:ext cx="71602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Сценарист, режиссер, </a:t>
            </a: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PR-</a:t>
            </a:r>
            <a:r>
              <a:rPr lang="ru-RU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мен</a:t>
            </a:r>
          </a:p>
        </p:txBody>
      </p:sp>
      <p:sp>
        <p:nvSpPr>
          <p:cNvPr id="9" name="Стрелка вниз 8"/>
          <p:cNvSpPr/>
          <p:nvPr/>
        </p:nvSpPr>
        <p:spPr>
          <a:xfrm rot="19738048">
            <a:off x="4830763" y="4387850"/>
            <a:ext cx="428625" cy="112236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5429264"/>
            <a:ext cx="30005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Эксперт</a:t>
            </a:r>
          </a:p>
        </p:txBody>
      </p:sp>
      <p:sp>
        <p:nvSpPr>
          <p:cNvPr id="11" name="Двойные фигурные скобки 10"/>
          <p:cNvSpPr/>
          <p:nvPr/>
        </p:nvSpPr>
        <p:spPr>
          <a:xfrm>
            <a:off x="4714875" y="142875"/>
            <a:ext cx="4214813" cy="1071563"/>
          </a:xfrm>
          <a:prstGeom prst="bracePair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143500" y="357188"/>
            <a:ext cx="3429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Лидер-генератор идей</a:t>
            </a:r>
          </a:p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Лидер-организатор</a:t>
            </a:r>
          </a:p>
        </p:txBody>
      </p:sp>
      <p:sp>
        <p:nvSpPr>
          <p:cNvPr id="13" name="Двойные фигурные скобки 12"/>
          <p:cNvSpPr/>
          <p:nvPr/>
        </p:nvSpPr>
        <p:spPr>
          <a:xfrm>
            <a:off x="0" y="4572000"/>
            <a:ext cx="4214813" cy="1071563"/>
          </a:xfrm>
          <a:prstGeom prst="bracePair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7188" y="4786313"/>
            <a:ext cx="3429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Эмоциональный лидер</a:t>
            </a:r>
          </a:p>
          <a:p>
            <a:pPr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6215082"/>
            <a:ext cx="3092321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Результат – ПОБЕДА!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2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3"/>
          <p:cNvSpPr>
            <a:spLocks noChangeArrowheads="1" noChangeShapeType="1" noTextEdit="1"/>
          </p:cNvSpPr>
          <p:nvPr/>
        </p:nvSpPr>
        <p:spPr bwMode="auto">
          <a:xfrm>
            <a:off x="1692275" y="3141663"/>
            <a:ext cx="431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=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2916238" y="333375"/>
            <a:ext cx="417671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E46C0A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учение с удовольствием</a:t>
            </a:r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2916238" y="1844675"/>
            <a:ext cx="37449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Arial"/>
                <a:cs typeface="Arial"/>
              </a:rPr>
              <a:t>чувство 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Arial"/>
                <a:cs typeface="Arial"/>
              </a:rPr>
              <a:t>собственной значимости</a:t>
            </a:r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2843213" y="3573463"/>
            <a:ext cx="424973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Arial"/>
                <a:cs typeface="Arial"/>
              </a:rPr>
              <a:t>прочное 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Arial"/>
                <a:cs typeface="Arial"/>
              </a:rPr>
              <a:t>усвоение материала</a:t>
            </a:r>
          </a:p>
        </p:txBody>
      </p:sp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2916238" y="5445125"/>
            <a:ext cx="417671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Arial"/>
                <a:cs typeface="Arial"/>
              </a:rPr>
              <a:t>обретение смыслов,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Arial"/>
                <a:cs typeface="Arial"/>
              </a:rPr>
              <a:t>ценностей,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Arial"/>
                <a:cs typeface="Arial"/>
              </a:rPr>
              <a:t>системы отношений</a:t>
            </a:r>
          </a:p>
        </p:txBody>
      </p:sp>
      <p:sp>
        <p:nvSpPr>
          <p:cNvPr id="22536" name="WordArt 8"/>
          <p:cNvSpPr>
            <a:spLocks noChangeArrowheads="1" noChangeShapeType="1" noTextEdit="1"/>
          </p:cNvSpPr>
          <p:nvPr/>
        </p:nvSpPr>
        <p:spPr bwMode="auto">
          <a:xfrm rot="5400000">
            <a:off x="4972050" y="2955925"/>
            <a:ext cx="6408738" cy="1017588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13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E46C0A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Творческий продукт</a:t>
            </a:r>
          </a:p>
        </p:txBody>
      </p:sp>
      <p:sp>
        <p:nvSpPr>
          <p:cNvPr id="22537" name="AutoShape 9" descr="Орех"/>
          <p:cNvSpPr>
            <a:spLocks noChangeArrowheads="1"/>
          </p:cNvSpPr>
          <p:nvPr/>
        </p:nvSpPr>
        <p:spPr bwMode="auto">
          <a:xfrm>
            <a:off x="4643438" y="1052513"/>
            <a:ext cx="504825" cy="649287"/>
          </a:xfrm>
          <a:prstGeom prst="downArrow">
            <a:avLst>
              <a:gd name="adj1" fmla="val 50000"/>
              <a:gd name="adj2" fmla="val 32154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8" name="AutoShape 10" descr="Орех"/>
          <p:cNvSpPr>
            <a:spLocks noChangeArrowheads="1"/>
          </p:cNvSpPr>
          <p:nvPr/>
        </p:nvSpPr>
        <p:spPr bwMode="auto">
          <a:xfrm>
            <a:off x="4643438" y="2924175"/>
            <a:ext cx="504825" cy="649288"/>
          </a:xfrm>
          <a:prstGeom prst="downArrow">
            <a:avLst>
              <a:gd name="adj1" fmla="val 50000"/>
              <a:gd name="adj2" fmla="val 32154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9" name="AutoShape 11" descr="Орех"/>
          <p:cNvSpPr>
            <a:spLocks noChangeArrowheads="1"/>
          </p:cNvSpPr>
          <p:nvPr/>
        </p:nvSpPr>
        <p:spPr bwMode="auto">
          <a:xfrm>
            <a:off x="4643438" y="4724400"/>
            <a:ext cx="504825" cy="649288"/>
          </a:xfrm>
          <a:prstGeom prst="downArrow">
            <a:avLst>
              <a:gd name="adj1" fmla="val 50000"/>
              <a:gd name="adj2" fmla="val 32154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11" name="AutoShape 12"/>
          <p:cNvSpPr>
            <a:spLocks noChangeArrowheads="1"/>
          </p:cNvSpPr>
          <p:nvPr/>
        </p:nvSpPr>
        <p:spPr bwMode="auto">
          <a:xfrm>
            <a:off x="2124075" y="115888"/>
            <a:ext cx="5688013" cy="6526212"/>
          </a:xfrm>
          <a:prstGeom prst="bracePair">
            <a:avLst>
              <a:gd name="adj" fmla="val 8333"/>
            </a:avLst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CC33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-455263"/>
            <a:ext cx="1388072" cy="731326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/>
        </p:spPr>
        <p:txBody>
          <a:bodyPr vert="wordArtVert">
            <a:spAutoFit/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Результаты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solidFill>
                  <a:srgbClr val="CC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4480" y="3643314"/>
            <a:ext cx="543982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ЗА ВНИМАНИЕ!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267" y="0"/>
            <a:ext cx="8859733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Проектная и исследовательская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деятельность в рамках работы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ШНО "Увлекательный мир информатики"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233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WORKGROUP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Зося А. Ковалева</cp:lastModifiedBy>
  <cp:revision>59</cp:revision>
  <dcterms:created xsi:type="dcterms:W3CDTF">2015-12-03T14:43:02Z</dcterms:created>
  <dcterms:modified xsi:type="dcterms:W3CDTF">2017-05-04T11:49:55Z</dcterms:modified>
</cp:coreProperties>
</file>