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2" r:id="rId8"/>
    <p:sldId id="263" r:id="rId9"/>
    <p:sldId id="264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 автономное учреждение основная общеобразовательная школа № 23 имени надежды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Шабатько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 Новокубанск муниципального образования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286908" cy="32861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2020 год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/>
              <a:ea typeface="Calibri" pitchFamily="1"/>
              <a:cs typeface="Times New Roman" pitchFamily="18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«Муниципальная школа-экспедиция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как инструмент формирования гражданской идентичности школьников»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48680"/>
            <a:ext cx="102611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Транслирование результатов деятельности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211960" cy="475252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он-лайн</a:t>
            </a:r>
            <a:r>
              <a:rPr lang="ru-RU" b="1" dirty="0" smtClean="0">
                <a:solidFill>
                  <a:srgbClr val="002060"/>
                </a:solidFill>
              </a:rPr>
              <a:t> конференции приняли участие представители образовательных учреждений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г.Армавира,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Гулькевического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Курганинского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Новокубанского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районов.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2564904"/>
            <a:ext cx="443860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58417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деятельности на 2021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7478648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Оценить эффективность внедрения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социокультурных</a:t>
            </a:r>
            <a:r>
              <a:rPr lang="ru-RU" b="1" dirty="0" smtClean="0">
                <a:solidFill>
                  <a:srgbClr val="002060"/>
                </a:solidFill>
              </a:rPr>
              <a:t> проектов для воспитательной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</a:rPr>
              <a:t>образовательноя</a:t>
            </a:r>
            <a:r>
              <a:rPr lang="ru-RU" b="1" dirty="0" smtClean="0">
                <a:solidFill>
                  <a:srgbClr val="002060"/>
                </a:solidFill>
              </a:rPr>
              <a:t> системы школы.</a:t>
            </a:r>
          </a:p>
          <a:p>
            <a:endParaRPr lang="ru-RU" dirty="0"/>
          </a:p>
        </p:txBody>
      </p:sp>
      <p:pic>
        <p:nvPicPr>
          <p:cNvPr id="4" name="Рисунок 3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59960"/>
            <a:ext cx="4176464" cy="365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Модель интеграции урочной и внеурочной деятельности с учетом практико-ориентированного обучения общего и дополнительного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47565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Создание условий, способствующих формированию практических навыков через целостную систему  внеурочной деятельности дополнительного и общего образования, с учетом </a:t>
            </a:r>
            <a:r>
              <a:rPr lang="ru-RU" sz="2800" dirty="0" err="1" smtClean="0">
                <a:solidFill>
                  <a:srgbClr val="002060"/>
                </a:solidFill>
              </a:rPr>
              <a:t>практико</a:t>
            </a:r>
            <a:r>
              <a:rPr lang="ru-RU" sz="2800" dirty="0" smtClean="0">
                <a:solidFill>
                  <a:srgbClr val="002060"/>
                </a:solidFill>
              </a:rPr>
              <a:t> – ориентированного обучения целевой аудитории проекта как эффективного инструмента формирования гражданской идентичности школьников. </a:t>
            </a:r>
          </a:p>
          <a:p>
            <a:endParaRPr lang="ru-RU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22413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96855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1Разработать целостную систему  внеурочной деятельности дополнительного и общего образования с учетом практико-ориентированного обучения целевой аудитории проекта как эффективного инструмента формирования гражданской идентичности школьников.;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2Апробировать разработанную систему посредством создания сетевого взаимодействия общеобразовательных организаций и организаций дополнительного образования г.Новокубанска и </a:t>
            </a:r>
            <a:r>
              <a:rPr lang="ru-RU" sz="1800" b="1" dirty="0" err="1" smtClean="0">
                <a:solidFill>
                  <a:srgbClr val="002060"/>
                </a:solidFill>
              </a:rPr>
              <a:t>Новокубанского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района;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3Разработать и реализовать </a:t>
            </a:r>
            <a:r>
              <a:rPr lang="ru-RU" sz="1800" b="1" dirty="0" err="1" smtClean="0">
                <a:solidFill>
                  <a:srgbClr val="002060"/>
                </a:solidFill>
              </a:rPr>
              <a:t>социокультурные</a:t>
            </a:r>
            <a:r>
              <a:rPr lang="ru-RU" sz="1800" b="1" dirty="0" smtClean="0">
                <a:solidFill>
                  <a:srgbClr val="002060"/>
                </a:solidFill>
              </a:rPr>
              <a:t> программы (программно-методическое обеспечение) формирования гражданской, патриотической позиции, жизнестойкости, </a:t>
            </a:r>
            <a:r>
              <a:rPr lang="ru-RU" sz="1800" b="1" dirty="0" err="1" smtClean="0">
                <a:solidFill>
                  <a:srgbClr val="002060"/>
                </a:solidFill>
              </a:rPr>
              <a:t>стрессоустойчивости</a:t>
            </a:r>
            <a:r>
              <a:rPr lang="ru-RU" sz="1800" b="1" dirty="0" smtClean="0">
                <a:solidFill>
                  <a:srgbClr val="002060"/>
                </a:solidFill>
              </a:rPr>
              <a:t>  воспитанников с целью  ранней </a:t>
            </a:r>
            <a:r>
              <a:rPr lang="ru-RU" sz="1800" b="1" dirty="0" err="1" smtClean="0">
                <a:solidFill>
                  <a:srgbClr val="002060"/>
                </a:solidFill>
              </a:rPr>
              <a:t>профилизации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4Разработать и апробировать мониторинг  </a:t>
            </a:r>
            <a:r>
              <a:rPr lang="ru-RU" sz="18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1800" b="1" dirty="0" smtClean="0">
                <a:solidFill>
                  <a:srgbClr val="002060"/>
                </a:solidFill>
              </a:rPr>
              <a:t> гражданской идентичности, патриотической позиции, жизнестойкости, </a:t>
            </a:r>
            <a:r>
              <a:rPr lang="ru-RU" sz="1800" b="1" dirty="0" err="1" smtClean="0">
                <a:solidFill>
                  <a:srgbClr val="002060"/>
                </a:solidFill>
              </a:rPr>
              <a:t>стрессоустойчивости</a:t>
            </a:r>
            <a:r>
              <a:rPr lang="ru-RU" sz="1800" b="1" dirty="0" smtClean="0">
                <a:solidFill>
                  <a:srgbClr val="002060"/>
                </a:solidFill>
              </a:rPr>
              <a:t> воспитанников;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5Обеспечить распространение методических и практических результатов деятельности образовательной организации по проблеме вовлечения в систему дополнительного и общего образования учащейся молодежи МО </a:t>
            </a:r>
            <a:r>
              <a:rPr lang="ru-RU" sz="1800" b="1" dirty="0" err="1" smtClean="0">
                <a:solidFill>
                  <a:srgbClr val="002060"/>
                </a:solidFill>
              </a:rPr>
              <a:t>Новокубанский</a:t>
            </a:r>
            <a:r>
              <a:rPr lang="ru-RU" sz="1800" b="1" dirty="0" smtClean="0">
                <a:solidFill>
                  <a:srgbClr val="002060"/>
                </a:solidFill>
              </a:rPr>
              <a:t> район.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17013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07262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идеи инновационного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Основным условием формирования     гражданственности, экологической и краеведческой культуры мы считаем создание единой системы теоретических и практических видов деятельности школьников: учебной, игровой, трудовой, общественно-полезной.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80728"/>
            <a:ext cx="122413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Разработано 5 дополнительных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 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туристско-краеведческой направленности 3 программы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Рафтинг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«Альпинизм и скалолазание», «Туризм»;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направленности 1 программа «Юные друзья леса»;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Физкультурно-спортивной направленности 1 программа «Спортивное ориентирование».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0314" cy="432048"/>
          </a:xfrm>
        </p:spPr>
        <p:txBody>
          <a:bodyPr>
            <a:normAutofit fontScale="90000"/>
          </a:bodyPr>
          <a:lstStyle/>
          <a:p>
            <a:pPr lvl="0" indent="539750" fontAlgn="base"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исследовательская деятельность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15616" y="1412776"/>
          <a:ext cx="756084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18"/>
                <a:gridCol w="1748218"/>
                <a:gridCol w="1904164"/>
                <a:gridCol w="2160241"/>
              </a:tblGrid>
              <a:tr h="259228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2020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участников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19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мероприятий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7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победителей и призеров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58896"/>
            <a:ext cx="3960440" cy="263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SCHOOL~1\AppData\Local\Temp\Rar$DI44.216\os8LATPSf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974" y="3861048"/>
            <a:ext cx="4187954" cy="235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88640"/>
            <a:ext cx="133164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обучающихся к участию в проекте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1625" y="1527175"/>
          <a:ext cx="866298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663"/>
                <a:gridCol w="2887663"/>
                <a:gridCol w="2887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2018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72 чел.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2019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168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2020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173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C:\Users\school-23\Desktop\конференция август 2019\фото\Screenshot_20190826-154619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259932" cy="325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school-23\Desktop\конференция август 2019\фото\Screenshot_20190826-154657_Instagram.jpg"/>
          <p:cNvPicPr>
            <a:picLocks noChangeAspect="1" noChangeArrowheads="1"/>
          </p:cNvPicPr>
          <p:nvPr/>
        </p:nvPicPr>
        <p:blipFill rotWithShape="1">
          <a:blip r:embed="rId3" cstate="print"/>
          <a:srcRect t="11873" r="-60"/>
          <a:stretch/>
        </p:blipFill>
        <p:spPr bwMode="auto">
          <a:xfrm>
            <a:off x="3563888" y="3429000"/>
            <a:ext cx="27363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429000"/>
            <a:ext cx="2794224" cy="2448271"/>
          </a:xfrm>
          <a:prstGeom prst="rect">
            <a:avLst/>
          </a:prstGeom>
        </p:spPr>
      </p:pic>
      <p:pic>
        <p:nvPicPr>
          <p:cNvPr id="15" name="Рисунок 14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8680"/>
            <a:ext cx="144016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Транслирование результатов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Он-лайн</a:t>
            </a:r>
            <a:r>
              <a:rPr lang="ru-RU" sz="2400" b="1" dirty="0" smtClean="0">
                <a:solidFill>
                  <a:srgbClr val="FF0000"/>
                </a:solidFill>
              </a:rPr>
              <a:t> конференция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Свой опыт представляли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-  </a:t>
            </a:r>
            <a:r>
              <a:rPr lang="ru-RU" sz="1600" b="1" dirty="0" err="1" smtClean="0">
                <a:solidFill>
                  <a:srgbClr val="002060"/>
                </a:solidFill>
              </a:rPr>
              <a:t>В.П.Притула</a:t>
            </a:r>
            <a:r>
              <a:rPr lang="ru-RU" sz="1600" b="1" dirty="0" smtClean="0">
                <a:solidFill>
                  <a:srgbClr val="002060"/>
                </a:solidFill>
              </a:rPr>
              <a:t>, директор МОАУООШ №23 имени Надежды </a:t>
            </a:r>
            <a:r>
              <a:rPr lang="ru-RU" sz="1600" b="1" dirty="0" err="1" smtClean="0">
                <a:solidFill>
                  <a:srgbClr val="002060"/>
                </a:solidFill>
              </a:rPr>
              <a:t>Шабатько</a:t>
            </a:r>
            <a:r>
              <a:rPr lang="ru-RU" sz="1600" b="1" dirty="0" smtClean="0">
                <a:solidFill>
                  <a:srgbClr val="002060"/>
                </a:solidFill>
              </a:rPr>
              <a:t> г. Новокубанск  «Школьная система дополнительного образования как фактор, способствующий ранней профессиональной ориентации».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Лукашов Владимир Александрович, руководитель секции «</a:t>
            </a:r>
            <a:r>
              <a:rPr lang="ru-RU" sz="1600" b="1" dirty="0" err="1" smtClean="0">
                <a:solidFill>
                  <a:srgbClr val="002060"/>
                </a:solidFill>
              </a:rPr>
              <a:t>Рафтинг</a:t>
            </a:r>
            <a:r>
              <a:rPr lang="ru-RU" sz="1600" b="1" dirty="0" smtClean="0">
                <a:solidFill>
                  <a:srgbClr val="002060"/>
                </a:solidFill>
              </a:rPr>
              <a:t>», туристско-краеведческое направление «</a:t>
            </a:r>
            <a:r>
              <a:rPr lang="ru-RU" sz="1600" b="1" dirty="0" err="1" smtClean="0">
                <a:solidFill>
                  <a:srgbClr val="002060"/>
                </a:solidFill>
              </a:rPr>
              <a:t>Рафтинг</a:t>
            </a:r>
            <a:r>
              <a:rPr lang="ru-RU" sz="1600" b="1" dirty="0" smtClean="0">
                <a:solidFill>
                  <a:srgbClr val="002060"/>
                </a:solidFill>
              </a:rPr>
              <a:t> лучший способ отвлечься от всего цифрового»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Лукашова Кристина Сергеевна, руководитель секции «Скалолазание», туристско-краеведческое направление «Скалолазание – польза для ума»;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err="1" smtClean="0">
                <a:solidFill>
                  <a:srgbClr val="002060"/>
                </a:solidFill>
              </a:rPr>
              <a:t>Стась</a:t>
            </a:r>
            <a:r>
              <a:rPr lang="ru-RU" sz="1600" b="1" dirty="0" smtClean="0">
                <a:solidFill>
                  <a:srgbClr val="002060"/>
                </a:solidFill>
              </a:rPr>
              <a:t> Галина Рашидовна, Меньшикова Ольга Викторовна «Казачье подворье»,  туристско-краеведческое направление «Портрет туриста. Эмоции в объективе»;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 Коробейников Денис Юрьевич, руководитель кружка « Юные друзья леса», «Эко питомник» -   эколого-биологическое направление «Как нельзя ухаживать за растениями» 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- Маркина </a:t>
            </a:r>
            <a:r>
              <a:rPr lang="ru-RU" sz="1600" b="1" dirty="0" err="1" smtClean="0">
                <a:solidFill>
                  <a:srgbClr val="002060"/>
                </a:solidFill>
              </a:rPr>
              <a:t>Инга</a:t>
            </a:r>
            <a:r>
              <a:rPr lang="ru-RU" sz="1600" b="1" dirty="0" smtClean="0">
                <a:solidFill>
                  <a:srgbClr val="002060"/>
                </a:solidFill>
              </a:rPr>
              <a:t> Владимировна, Мякинина Виктория Владимировна,   «Тайны кубанской флоры»,  эколого-биологическое направление «Какие растения полезны для иммунитета»;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Сироткин Александр Алексеевич «Быстрое колесо» -  спортивно-оздоровительное направление «На велосипеде от </a:t>
            </a:r>
            <a:r>
              <a:rPr lang="ru-RU" sz="1600" b="1" dirty="0" err="1" smtClean="0">
                <a:solidFill>
                  <a:srgbClr val="002060"/>
                </a:solidFill>
              </a:rPr>
              <a:t>короновируса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7207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36815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520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Муниципальное общеобразовательное  автономное учреждение основная общеобразовательная школа № 23 имени надежды Шабатько г. Новокубанск муниципального образования Новокубанский район </vt:lpstr>
      <vt:lpstr>Актуальность проекта</vt:lpstr>
      <vt:lpstr>Цель инновационного проекта</vt:lpstr>
      <vt:lpstr>Задачи инновационного проекта</vt:lpstr>
      <vt:lpstr>Обоснование идеи инновационного проекта </vt:lpstr>
      <vt:lpstr>Дополнительные  общеразвивающие программы</vt:lpstr>
      <vt:lpstr>   Проектная   и исследовательская деятельность. </vt:lpstr>
      <vt:lpstr>Привлечение обучающихся к участию в проекте</vt:lpstr>
      <vt:lpstr>Транслирование результатов  деятельности</vt:lpstr>
      <vt:lpstr>Транслирование результатов деятельности</vt:lpstr>
      <vt:lpstr>Задачи деятельности на 2021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 </dc:title>
  <dc:creator>Master</dc:creator>
  <cp:lastModifiedBy>schoo</cp:lastModifiedBy>
  <cp:revision>25</cp:revision>
  <dcterms:created xsi:type="dcterms:W3CDTF">2020-02-03T16:01:19Z</dcterms:created>
  <dcterms:modified xsi:type="dcterms:W3CDTF">2020-12-18T08:12:41Z</dcterms:modified>
</cp:coreProperties>
</file>