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2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custDataLst>
    <p:tags r:id="rId13"/>
  </p:custDataLst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fld id="{19280D02-EDEC-4726-8F1E-7CA49D4D6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DFF029C-C2FE-4361-9A1A-942DAB291AAB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133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331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EA4B262-9CD0-4A8E-81A1-9A14358E92E6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8EAC823-8ECC-484D-8248-18C71917BA1D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143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8D13FC1-3352-4729-A949-82B620DF0791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  <p:sp>
        <p:nvSpPr>
          <p:cNvPr id="153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536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221EE3B-D0F9-4909-9CCF-294F90A1F135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  <p:sp>
        <p:nvSpPr>
          <p:cNvPr id="163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0F7BA3F-20FB-47FE-B1AC-F338C2E30C70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  <p:sp>
        <p:nvSpPr>
          <p:cNvPr id="174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741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44A24FB-4011-48C2-A0C8-B262B294D630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  <p:sp>
        <p:nvSpPr>
          <p:cNvPr id="184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843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BCD94E4-C22E-4FDB-A2B0-A2EC7B161527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  <p:sp>
        <p:nvSpPr>
          <p:cNvPr id="194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8F47165-0FC9-4A8F-80A8-BC29B42C0D2E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A929259-7DA5-4400-BC31-0B617BECD0C8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  <p:sp>
        <p:nvSpPr>
          <p:cNvPr id="215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150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5A548-CC01-4BBE-BB97-10500D9CE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FC1C7-56A2-4AFF-8CAA-591E1F65C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9B97F-0733-48BB-8080-2978D3104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435C7-0D69-4FDD-9981-E7D7CBA5C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9AEC0-F869-4C4B-817C-414814B26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36805-7611-4F64-8420-FF2D0D222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75C19-8D69-41B5-BDFD-D67D6124D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86EEB-BFFE-40F5-8D1D-63F8E1BEC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3FB14-6D75-41D3-99BC-9235CED15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C3129-BA70-4E94-9188-325138226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9CFBC-890D-4D1C-ABCA-DE3CD3344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5A318B-13CA-4EE6-800B-B64E068F6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2627313" y="2924175"/>
            <a:ext cx="4321175" cy="1728788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68313" y="260350"/>
            <a:ext cx="8229600" cy="193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5400" b="1">
                <a:solidFill>
                  <a:srgbClr val="0070C0"/>
                </a:solidFill>
                <a:latin typeface="PT Sans Narrow" pitchFamily="34" charset="-52"/>
              </a:rPr>
              <a:t>Часто задаваемые</a:t>
            </a:r>
            <a:br>
              <a:rPr lang="ru-RU" altLang="ru-RU" sz="5400" b="1">
                <a:solidFill>
                  <a:srgbClr val="0070C0"/>
                </a:solidFill>
                <a:latin typeface="PT Sans Narrow" pitchFamily="34" charset="-52"/>
              </a:rPr>
            </a:br>
            <a:r>
              <a:rPr lang="ru-RU" altLang="ru-RU" sz="5400" b="1">
                <a:solidFill>
                  <a:srgbClr val="0070C0"/>
                </a:solidFill>
                <a:latin typeface="PT Sans Narrow" pitchFamily="34" charset="-52"/>
              </a:rPr>
              <a:t>        вопросы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627313" y="2924175"/>
            <a:ext cx="4321175" cy="172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341313" indent="-339725" algn="ctr">
              <a:spcBef>
                <a:spcPts val="11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4400" b="1">
                <a:solidFill>
                  <a:srgbClr val="FAAF3C"/>
                </a:solidFill>
                <a:latin typeface="PT Sans Narrow" pitchFamily="34" charset="-52"/>
              </a:rPr>
              <a:t>Преодолеваем трудности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4581525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193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4900" b="1">
                <a:solidFill>
                  <a:srgbClr val="0070C0"/>
                </a:solidFill>
                <a:latin typeface="Calibri" pitchFamily="32" charset="0"/>
              </a:rPr>
              <a:t>Часто задаваемые</a:t>
            </a:r>
            <a:br>
              <a:rPr lang="ru-RU" altLang="ru-RU" sz="4900" b="1">
                <a:solidFill>
                  <a:srgbClr val="0070C0"/>
                </a:solidFill>
                <a:latin typeface="Calibri" pitchFamily="32" charset="0"/>
              </a:rPr>
            </a:br>
            <a:r>
              <a:rPr lang="ru-RU" altLang="ru-RU" sz="4900" b="1">
                <a:solidFill>
                  <a:srgbClr val="0070C0"/>
                </a:solidFill>
                <a:latin typeface="Calibri" pitchFamily="32" charset="0"/>
              </a:rPr>
              <a:t>вопросы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827088" y="2420938"/>
            <a:ext cx="7632700" cy="3932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00B0F0"/>
                </a:solidFill>
                <a:latin typeface="PT Sans Narrow" pitchFamily="34" charset="-52"/>
              </a:rPr>
              <a:t>Не получается отвязать  от класса один вариант КТП и заменить его другим</a:t>
            </a:r>
          </a:p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FFC000"/>
                </a:solidFill>
                <a:latin typeface="PT Sans Narrow" pitchFamily="34" charset="-52"/>
              </a:rPr>
              <a:t>Почему?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3816350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193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4900" b="1">
                <a:solidFill>
                  <a:srgbClr val="0070C0"/>
                </a:solidFill>
                <a:latin typeface="PT Sans Narrow" pitchFamily="34" charset="-52"/>
              </a:rPr>
              <a:t>Часто задаваемые</a:t>
            </a:r>
            <a:br>
              <a:rPr lang="ru-RU" altLang="ru-RU" sz="4900" b="1">
                <a:solidFill>
                  <a:srgbClr val="0070C0"/>
                </a:solidFill>
                <a:latin typeface="PT Sans Narrow" pitchFamily="34" charset="-52"/>
              </a:rPr>
            </a:br>
            <a:r>
              <a:rPr lang="ru-RU" altLang="ru-RU" sz="4900" b="1">
                <a:solidFill>
                  <a:srgbClr val="0070C0"/>
                </a:solidFill>
                <a:latin typeface="PT Sans Narrow" pitchFamily="34" charset="-52"/>
              </a:rPr>
              <a:t>вопросы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827088" y="2420938"/>
            <a:ext cx="7632700" cy="331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00B0F0"/>
                </a:solidFill>
                <a:latin typeface="PT Sans Narrow" pitchFamily="34" charset="-52"/>
              </a:rPr>
              <a:t>Проблема с учебными периодами...</a:t>
            </a:r>
          </a:p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00B0F0"/>
                </a:solidFill>
                <a:latin typeface="PT Sans Narrow" pitchFamily="34" charset="-52"/>
              </a:rPr>
              <a:t>Система не позволяет выбрать для 10-го класса учебный период «полугодие».</a:t>
            </a:r>
          </a:p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3600" b="1" i="1">
              <a:solidFill>
                <a:srgbClr val="000000"/>
              </a:solidFill>
              <a:latin typeface="Calibri" pitchFamily="32" charset="0"/>
            </a:endParaRPr>
          </a:p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FFC000"/>
                </a:solidFill>
                <a:latin typeface="PT Sans Narrow" pitchFamily="34" charset="-52"/>
              </a:rPr>
              <a:t>Почему?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4248150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229600" cy="193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4900" b="1">
                <a:solidFill>
                  <a:srgbClr val="0070C0"/>
                </a:solidFill>
                <a:latin typeface="PT Sans Narrow" pitchFamily="34" charset="-52"/>
              </a:rPr>
              <a:t>Часто задаваемые</a:t>
            </a:r>
            <a:br>
              <a:rPr lang="ru-RU" altLang="ru-RU" sz="4900" b="1">
                <a:solidFill>
                  <a:srgbClr val="0070C0"/>
                </a:solidFill>
                <a:latin typeface="PT Sans Narrow" pitchFamily="34" charset="-52"/>
              </a:rPr>
            </a:br>
            <a:r>
              <a:rPr lang="ru-RU" altLang="ru-RU" sz="4900" b="1">
                <a:solidFill>
                  <a:srgbClr val="0070C0"/>
                </a:solidFill>
                <a:latin typeface="PT Sans Narrow" pitchFamily="34" charset="-52"/>
              </a:rPr>
              <a:t>вопросы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07950" y="2190750"/>
            <a:ext cx="9036050" cy="3727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00B0F0"/>
                </a:solidFill>
                <a:latin typeface="PT Sans Narrow" pitchFamily="34" charset="-52"/>
              </a:rPr>
              <a:t>При изменении расписания я ошибочно внесла урок, а удалить его теперь не могу, так как в колонке «День недели» отсутствует слово «Нет».</a:t>
            </a:r>
          </a:p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3600" b="1">
              <a:solidFill>
                <a:srgbClr val="000000"/>
              </a:solidFill>
              <a:latin typeface="PT Sans Narrow" pitchFamily="34" charset="-52"/>
            </a:endParaRPr>
          </a:p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FFC000"/>
                </a:solidFill>
                <a:latin typeface="PT Sans Narrow" pitchFamily="34" charset="-52"/>
              </a:rPr>
              <a:t>Почему?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4032250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193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4900" b="1">
                <a:solidFill>
                  <a:srgbClr val="0070C0"/>
                </a:solidFill>
                <a:latin typeface="PT Sans Narrow" pitchFamily="34" charset="-52"/>
              </a:rPr>
              <a:t>Часто задаваемые</a:t>
            </a:r>
            <a:br>
              <a:rPr lang="ru-RU" altLang="ru-RU" sz="4900" b="1">
                <a:solidFill>
                  <a:srgbClr val="0070C0"/>
                </a:solidFill>
                <a:latin typeface="PT Sans Narrow" pitchFamily="34" charset="-52"/>
              </a:rPr>
            </a:br>
            <a:r>
              <a:rPr lang="ru-RU" altLang="ru-RU" sz="4900" b="1">
                <a:solidFill>
                  <a:srgbClr val="0070C0"/>
                </a:solidFill>
                <a:latin typeface="PT Sans Narrow" pitchFamily="34" charset="-52"/>
              </a:rPr>
              <a:t>вопросы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827088" y="2420938"/>
            <a:ext cx="7632700" cy="331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00B0F0"/>
                </a:solidFill>
                <a:latin typeface="PT Sans Narrow" pitchFamily="34" charset="-52"/>
              </a:rPr>
              <a:t>Каникулярный день отображается в классном журнале…</a:t>
            </a:r>
          </a:p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00B0F0"/>
                </a:solidFill>
                <a:latin typeface="PT Sans Narrow" pitchFamily="34" charset="-52"/>
              </a:rPr>
              <a:t>Как он туда попал и как от него избавиться?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2160588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193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4900" b="1">
                <a:solidFill>
                  <a:srgbClr val="0070C0"/>
                </a:solidFill>
                <a:latin typeface="PT Sans Narrow" pitchFamily="34" charset="-52"/>
              </a:rPr>
              <a:t>Часто задаваемые</a:t>
            </a:r>
            <a:br>
              <a:rPr lang="ru-RU" altLang="ru-RU" sz="4900" b="1">
                <a:solidFill>
                  <a:srgbClr val="0070C0"/>
                </a:solidFill>
                <a:latin typeface="PT Sans Narrow" pitchFamily="34" charset="-52"/>
              </a:rPr>
            </a:br>
            <a:r>
              <a:rPr lang="ru-RU" altLang="ru-RU" sz="4900" b="1">
                <a:solidFill>
                  <a:srgbClr val="0070C0"/>
                </a:solidFill>
                <a:latin typeface="PT Sans Narrow" pitchFamily="34" charset="-52"/>
              </a:rPr>
              <a:t>вопросы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827088" y="2420938"/>
            <a:ext cx="7632700" cy="331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00B0F0"/>
                </a:solidFill>
                <a:latin typeface="PT Sans Narrow" pitchFamily="34" charset="-52"/>
              </a:rPr>
              <a:t>Не удаляются часы из учебного плана…</a:t>
            </a:r>
          </a:p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3600" b="1">
              <a:solidFill>
                <a:srgbClr val="FFC000"/>
              </a:solidFill>
              <a:latin typeface="PT Sans Narrow" pitchFamily="34" charset="-52"/>
            </a:endParaRPr>
          </a:p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FFC000"/>
                </a:solidFill>
                <a:latin typeface="PT Sans Narrow" pitchFamily="34" charset="-52"/>
              </a:rPr>
              <a:t>Как быть?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3744913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193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4900" b="1">
                <a:solidFill>
                  <a:srgbClr val="0070C0"/>
                </a:solidFill>
                <a:latin typeface="PT Sans Narrow" pitchFamily="34" charset="-52"/>
              </a:rPr>
              <a:t>Часто задаваемые</a:t>
            </a:r>
            <a:br>
              <a:rPr lang="ru-RU" altLang="ru-RU" sz="4900" b="1">
                <a:solidFill>
                  <a:srgbClr val="0070C0"/>
                </a:solidFill>
                <a:latin typeface="PT Sans Narrow" pitchFamily="34" charset="-52"/>
              </a:rPr>
            </a:br>
            <a:r>
              <a:rPr lang="ru-RU" altLang="ru-RU" sz="4900" b="1">
                <a:solidFill>
                  <a:srgbClr val="0070C0"/>
                </a:solidFill>
                <a:latin typeface="PT Sans Narrow" pitchFamily="34" charset="-52"/>
              </a:rPr>
              <a:t>вопросы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827088" y="2420938"/>
            <a:ext cx="7632700" cy="331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00B0F0"/>
                </a:solidFill>
                <a:latin typeface="PT Sans Narrow" pitchFamily="34" charset="-52"/>
              </a:rPr>
              <a:t>Необходимо создать новый класс, которого не было в прошлом году, но в выпадающем списке нет нужной параллели…</a:t>
            </a:r>
          </a:p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3600" b="1">
              <a:solidFill>
                <a:srgbClr val="FFC000"/>
              </a:solidFill>
              <a:latin typeface="PT Sans Narrow" pitchFamily="34" charset="-52"/>
            </a:endParaRPr>
          </a:p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FFC000"/>
                </a:solidFill>
                <a:latin typeface="PT Sans Narrow" pitchFamily="34" charset="-52"/>
              </a:rPr>
              <a:t>Что делать?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4203700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193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4900" b="1">
                <a:solidFill>
                  <a:srgbClr val="0070C0"/>
                </a:solidFill>
                <a:latin typeface="Calibri" pitchFamily="32" charset="0"/>
              </a:rPr>
              <a:t>Часто задаваемые</a:t>
            </a:r>
            <a:br>
              <a:rPr lang="ru-RU" altLang="ru-RU" sz="4900" b="1">
                <a:solidFill>
                  <a:srgbClr val="0070C0"/>
                </a:solidFill>
                <a:latin typeface="Calibri" pitchFamily="32" charset="0"/>
              </a:rPr>
            </a:br>
            <a:r>
              <a:rPr lang="ru-RU" altLang="ru-RU" sz="4900" b="1">
                <a:solidFill>
                  <a:srgbClr val="0070C0"/>
                </a:solidFill>
                <a:latin typeface="Calibri" pitchFamily="32" charset="0"/>
              </a:rPr>
              <a:t>вопросы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827088" y="2420938"/>
            <a:ext cx="7632700" cy="4046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00B0F0"/>
                </a:solidFill>
                <a:latin typeface="PT Sans Narrow" pitchFamily="34" charset="-52"/>
              </a:rPr>
              <a:t>У класса нужно изменить профиль, но система не позволяет это сделать – отображается сообщение, что у данного класса не может быть такого профиля…</a:t>
            </a:r>
          </a:p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3600" b="1">
              <a:solidFill>
                <a:srgbClr val="FFC000"/>
              </a:solidFill>
              <a:latin typeface="PT Sans Narrow" pitchFamily="34" charset="-52"/>
            </a:endParaRPr>
          </a:p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FFC000"/>
                </a:solidFill>
                <a:latin typeface="PT Sans Narrow" pitchFamily="34" charset="-52"/>
              </a:rPr>
              <a:t>Что делать?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2808288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193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4900" b="1">
                <a:solidFill>
                  <a:srgbClr val="0070C0"/>
                </a:solidFill>
                <a:latin typeface="PT Sans Narrow" pitchFamily="34" charset="-52"/>
              </a:rPr>
              <a:t>Часто задаваемые</a:t>
            </a:r>
            <a:br>
              <a:rPr lang="ru-RU" altLang="ru-RU" sz="4900" b="1">
                <a:solidFill>
                  <a:srgbClr val="0070C0"/>
                </a:solidFill>
                <a:latin typeface="PT Sans Narrow" pitchFamily="34" charset="-52"/>
              </a:rPr>
            </a:br>
            <a:r>
              <a:rPr lang="ru-RU" altLang="ru-RU" sz="4900" b="1">
                <a:solidFill>
                  <a:srgbClr val="0070C0"/>
                </a:solidFill>
                <a:latin typeface="PT Sans Narrow" pitchFamily="34" charset="-52"/>
              </a:rPr>
              <a:t>вопросы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79388" y="2408238"/>
            <a:ext cx="8713787" cy="345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00B0F0"/>
                </a:solidFill>
                <a:latin typeface="PT Sans Narrow" pitchFamily="34" charset="-52"/>
              </a:rPr>
              <a:t>Какую информацию сможет получить родитель,</a:t>
            </a:r>
          </a:p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00B0F0"/>
                </a:solidFill>
                <a:latin typeface="PT Sans Narrow" pitchFamily="34" charset="-52"/>
              </a:rPr>
              <a:t>который воспользуется</a:t>
            </a:r>
          </a:p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00B0F0"/>
                </a:solidFill>
                <a:latin typeface="PT Sans Narrow" pitchFamily="34" charset="-52"/>
              </a:rPr>
              <a:t> сервисом SMS Школа?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3168650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193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4900" b="1">
                <a:solidFill>
                  <a:srgbClr val="0070C0"/>
                </a:solidFill>
                <a:latin typeface="Calibri" pitchFamily="32" charset="0"/>
              </a:rPr>
              <a:t>Часто задаваемые</a:t>
            </a:r>
            <a:br>
              <a:rPr lang="ru-RU" altLang="ru-RU" sz="4900" b="1">
                <a:solidFill>
                  <a:srgbClr val="0070C0"/>
                </a:solidFill>
                <a:latin typeface="Calibri" pitchFamily="32" charset="0"/>
              </a:rPr>
            </a:br>
            <a:r>
              <a:rPr lang="ru-RU" altLang="ru-RU" sz="4900" b="1">
                <a:solidFill>
                  <a:srgbClr val="0070C0"/>
                </a:solidFill>
                <a:latin typeface="Calibri" pitchFamily="32" charset="0"/>
              </a:rPr>
              <a:t>вопросы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766763" y="2420938"/>
            <a:ext cx="7632700" cy="345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00B0F0"/>
                </a:solidFill>
                <a:latin typeface="Calibri" pitchFamily="32" charset="0"/>
              </a:rPr>
              <a:t>При импорте детей висит окно обработка и ничего не происходит…</a:t>
            </a:r>
          </a:p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3600" b="1">
              <a:solidFill>
                <a:srgbClr val="0070C0"/>
              </a:solidFill>
              <a:latin typeface="Calibri" pitchFamily="32" charset="0"/>
            </a:endParaRPr>
          </a:p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FFC000"/>
                </a:solidFill>
                <a:latin typeface="Calibri" pitchFamily="32" charset="0"/>
              </a:rPr>
              <a:t>Почему?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747ec83235242b51d6281b927b9e3b8dc7661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</TotalTime>
  <Words>200</Words>
  <Application>Microsoft Office PowerPoint</Application>
  <PresentationFormat>Экран (4:3)</PresentationFormat>
  <Paragraphs>47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Microsoft YaHei</vt:lpstr>
      <vt:lpstr>Times New Roman</vt:lpstr>
      <vt:lpstr>Calibri</vt:lpstr>
      <vt:lpstr>Arial Unicode MS</vt:lpstr>
      <vt:lpstr>PT Sans Narrow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Kotobelka</dc:creator>
  <cp:lastModifiedBy>Чечетка</cp:lastModifiedBy>
  <cp:revision>249</cp:revision>
  <cp:lastPrinted>1601-01-01T00:00:00Z</cp:lastPrinted>
  <dcterms:created xsi:type="dcterms:W3CDTF">2011-12-03T18:22:32Z</dcterms:created>
  <dcterms:modified xsi:type="dcterms:W3CDTF">2014-12-05T10:28:41Z</dcterms:modified>
</cp:coreProperties>
</file>