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7" r:id="rId2"/>
    <p:sldId id="297" r:id="rId3"/>
    <p:sldId id="298" r:id="rId4"/>
    <p:sldId id="259" r:id="rId5"/>
    <p:sldId id="261" r:id="rId6"/>
    <p:sldId id="260" r:id="rId7"/>
    <p:sldId id="262" r:id="rId8"/>
    <p:sldId id="266" r:id="rId9"/>
    <p:sldId id="299" r:id="rId10"/>
    <p:sldId id="284" r:id="rId11"/>
    <p:sldId id="272" r:id="rId12"/>
    <p:sldId id="287" r:id="rId13"/>
    <p:sldId id="288" r:id="rId14"/>
    <p:sldId id="289" r:id="rId15"/>
    <p:sldId id="290" r:id="rId16"/>
    <p:sldId id="303" r:id="rId17"/>
    <p:sldId id="301" r:id="rId18"/>
    <p:sldId id="293" r:id="rId19"/>
    <p:sldId id="304" r:id="rId20"/>
    <p:sldId id="296" r:id="rId21"/>
    <p:sldId id="283" r:id="rId22"/>
    <p:sldId id="275" r:id="rId2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FFFF"/>
    <a:srgbClr val="FF7C80"/>
    <a:srgbClr val="FF3300"/>
    <a:srgbClr val="66FF33"/>
    <a:srgbClr val="3399FF"/>
    <a:srgbClr val="66CCFF"/>
    <a:srgbClr val="9900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Многодетные </c:v>
                </c:pt>
                <c:pt idx="1">
                  <c:v>Малообеспеченные  </c:v>
                </c:pt>
                <c:pt idx="2">
                  <c:v>Неполные </c:v>
                </c:pt>
                <c:pt idx="3">
                  <c:v>Оба родителя с высш.обр</c:v>
                </c:pt>
                <c:pt idx="4">
                  <c:v>Дети, состоящие на учёте</c:v>
                </c:pt>
                <c:pt idx="5">
                  <c:v>Русский язык не родной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</c:v>
                </c:pt>
                <c:pt idx="1">
                  <c:v>40</c:v>
                </c:pt>
                <c:pt idx="2">
                  <c:v>18.5</c:v>
                </c:pt>
                <c:pt idx="3">
                  <c:v>32.1</c:v>
                </c:pt>
                <c:pt idx="4">
                  <c:v>1.8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1-40E0-89AE-4E93918104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7873664"/>
        <c:axId val="117887744"/>
      </c:barChart>
      <c:catAx>
        <c:axId val="11787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887744"/>
        <c:crosses val="autoZero"/>
        <c:auto val="1"/>
        <c:lblAlgn val="ctr"/>
        <c:lblOffset val="100"/>
        <c:noMultiLvlLbl val="0"/>
      </c:catAx>
      <c:valAx>
        <c:axId val="117887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87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/>
              <a:t>Уровень сформированности лидерских качеств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Диагностика лидерских способностей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сентябрь 2016 года</c:v>
                </c:pt>
                <c:pt idx="1">
                  <c:v>сентябрь 2017 года</c:v>
                </c:pt>
                <c:pt idx="2">
                  <c:v>сентябрь 2018 года</c:v>
                </c:pt>
                <c:pt idx="3">
                  <c:v>сентябрь 2019 года</c:v>
                </c:pt>
                <c:pt idx="4">
                  <c:v>октябрь 2020 года</c:v>
                </c:pt>
                <c:pt idx="5">
                  <c:v>декабрь 2021 года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</c:v>
                </c:pt>
                <c:pt idx="1">
                  <c:v>35</c:v>
                </c:pt>
                <c:pt idx="2">
                  <c:v>37</c:v>
                </c:pt>
                <c:pt idx="3">
                  <c:v>40</c:v>
                </c:pt>
                <c:pt idx="4">
                  <c:v>38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5-440C-8D4D-2F6D84FAB3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Эффективность лидерства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сентябрь 2016 года</c:v>
                </c:pt>
                <c:pt idx="1">
                  <c:v>сентябрь 2017 года</c:v>
                </c:pt>
                <c:pt idx="2">
                  <c:v>сентябрь 2018 года</c:v>
                </c:pt>
                <c:pt idx="3">
                  <c:v>сентябрь 2019 года</c:v>
                </c:pt>
                <c:pt idx="4">
                  <c:v>октябрь 2020 года</c:v>
                </c:pt>
                <c:pt idx="5">
                  <c:v>декабрь 2021 года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21</c:v>
                </c:pt>
                <c:pt idx="1">
                  <c:v>32</c:v>
                </c:pt>
                <c:pt idx="2">
                  <c:v>34</c:v>
                </c:pt>
                <c:pt idx="3">
                  <c:v>37</c:v>
                </c:pt>
                <c:pt idx="4">
                  <c:v>37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5-440C-8D4D-2F6D84FAB3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4409856"/>
        <c:axId val="7441139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hade val="51000"/>
                          <a:satMod val="130000"/>
                        </a:schemeClr>
                      </a:gs>
                      <a:gs pos="80000">
                        <a:schemeClr val="accent6">
                          <a:shade val="93000"/>
                          <a:satMod val="130000"/>
                        </a:schemeClr>
                      </a:gs>
                      <a:gs pos="100000">
                        <a:schemeClr val="accent6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Лист1!$A$2:$A$7</c15:sqref>
                        </c15:formulaRef>
                      </c:ext>
                    </c:extLst>
                    <c:strCache>
                      <c:ptCount val="6"/>
                      <c:pt idx="0">
                        <c:v>сентябрь 2016 года</c:v>
                      </c:pt>
                      <c:pt idx="1">
                        <c:v>сентябрь 2017 года</c:v>
                      </c:pt>
                      <c:pt idx="2">
                        <c:v>сентябрь 2018 года</c:v>
                      </c:pt>
                      <c:pt idx="3">
                        <c:v>сентябрь 2019 года</c:v>
                      </c:pt>
                      <c:pt idx="4">
                        <c:v>октябрь 2020 года</c:v>
                      </c:pt>
                      <c:pt idx="5">
                        <c:v>декабрь 2021 года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825-440C-8D4D-2F6D84FAB369}"/>
                  </c:ext>
                </c:extLst>
              </c15:ser>
            </c15:filteredBarSeries>
          </c:ext>
        </c:extLst>
      </c:barChart>
      <c:catAx>
        <c:axId val="744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411392"/>
        <c:crosses val="autoZero"/>
        <c:auto val="1"/>
        <c:lblAlgn val="ctr"/>
        <c:lblOffset val="100"/>
        <c:noMultiLvlLbl val="0"/>
      </c:catAx>
      <c:valAx>
        <c:axId val="7441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40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48958895198474E-2"/>
          <c:y val="4.8965743506199665E-2"/>
          <c:w val="0.86378191427665296"/>
          <c:h val="0.73174128233970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Конкурсы</c:v>
                </c:pt>
                <c:pt idx="1">
                  <c:v>Выставки, мастер-классы </c:v>
                </c:pt>
                <c:pt idx="2">
                  <c:v>Праздники</c:v>
                </c:pt>
                <c:pt idx="3">
                  <c:v>Акции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14</c:v>
                </c:pt>
                <c:pt idx="2">
                  <c:v>8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8-4908-B0DC-4168B90054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кв.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Конкурсы</c:v>
                </c:pt>
                <c:pt idx="1">
                  <c:v>Выставки, мастер-классы </c:v>
                </c:pt>
                <c:pt idx="2">
                  <c:v>Праздники</c:v>
                </c:pt>
                <c:pt idx="3">
                  <c:v>Акции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</c:v>
                </c:pt>
                <c:pt idx="1">
                  <c:v>11</c:v>
                </c:pt>
                <c:pt idx="2">
                  <c:v>5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8-4908-B0DC-4168B90054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кв.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Конкурсы</c:v>
                </c:pt>
                <c:pt idx="1">
                  <c:v>Выставки, мастер-классы </c:v>
                </c:pt>
                <c:pt idx="2">
                  <c:v>Праздники</c:v>
                </c:pt>
                <c:pt idx="3">
                  <c:v>Акции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</c:v>
                </c:pt>
                <c:pt idx="1">
                  <c:v>12</c:v>
                </c:pt>
                <c:pt idx="2">
                  <c:v>6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8-4908-B0DC-4168B90054C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кв.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Конкурсы</c:v>
                </c:pt>
                <c:pt idx="1">
                  <c:v>Выставки, мастер-классы </c:v>
                </c:pt>
                <c:pt idx="2">
                  <c:v>Праздники</c:v>
                </c:pt>
                <c:pt idx="3">
                  <c:v>Акции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23</c:v>
                </c:pt>
                <c:pt idx="1">
                  <c:v>19</c:v>
                </c:pt>
                <c:pt idx="2">
                  <c:v>10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8-4908-B0DC-4168B90054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0264704"/>
        <c:axId val="110266240"/>
      </c:barChart>
      <c:catAx>
        <c:axId val="110264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266240"/>
        <c:crosses val="autoZero"/>
        <c:auto val="1"/>
        <c:lblAlgn val="ctr"/>
        <c:lblOffset val="100"/>
        <c:noMultiLvlLbl val="0"/>
      </c:catAx>
      <c:valAx>
        <c:axId val="11026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26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A7E2E-3FBB-4C0C-BF76-B8A9011C69F2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5CB4A72-ABDC-4CAA-A6CB-2F8DA10B5F8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 № 21 Новороссийск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94CAC-751D-411E-88CA-CDEE3BAFBA43}" type="parTrans" cxnId="{2B05A606-B95C-4CB5-884F-2EA988E17F2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2B466-1234-4F9D-B8C7-9E0F93779662}" type="sibTrans" cxnId="{2B05A606-B95C-4CB5-884F-2EA988E17F2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64538-B6AF-48ED-ABAA-A6499B2C940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 № 13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Сочи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6524B-2B5E-4915-8A69-C8A16CCE877B}" type="parTrans" cxnId="{3E3789BB-F11C-45B4-8227-35D42AF371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F2925-2415-40D9-AE52-BBA43708DD27}" type="sibTrans" cxnId="{3E3789BB-F11C-45B4-8227-35D42AF371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EECCD-5C82-4043-924D-0FDCD539590C}">
      <dgm:prSet phldrT="[Текст]"/>
      <dgm:spPr>
        <a:ln w="57150"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 № 8 Геленджик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68904-367E-4DA3-BED0-CF0583D6C351}" type="parTrans" cxnId="{27883737-E3C5-4EB3-881E-1CE70B1496B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7B1B4-032F-41B8-B32D-1B715CF55994}" type="sibTrans" cxnId="{27883737-E3C5-4EB3-881E-1CE70B1496B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2A20E-4AED-4746-93D1-F96DA52B831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Социально-педагогический колледж Новороссийск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911FE-14E1-449A-A245-31D45BE2BEA9}" type="parTrans" cxnId="{4F37E66A-B621-4DF2-98F8-21AA320CB4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D473B-7462-45AC-AADC-C8F94FAD3B41}" type="sibTrans" cxnId="{4F37E66A-B621-4DF2-98F8-21AA320CB4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9F1049-0697-49BC-A907-D24E2373516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Гимназия № 6 Новороссийск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D9215-C228-42D6-AA7D-C3A817BD158E}" type="parTrans" cxnId="{A0F36B97-4EFA-41F9-9EA4-A9AACBE191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8B9C4-870E-48C7-A02C-8DB1D14596EA}" type="sibTrans" cxnId="{A0F36B97-4EFA-41F9-9EA4-A9AACBE191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0E5D7E-6B7A-484B-9539-AFE2ABAD6E29}" type="pres">
      <dgm:prSet presAssocID="{BFAA7E2E-3FBB-4C0C-BF76-B8A9011C69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B0AB33-3717-418E-B3ED-4C05B9BCA397}" type="pres">
      <dgm:prSet presAssocID="{A5CB4A72-ABDC-4CAA-A6CB-2F8DA10B5F8D}" presName="centerShape" presStyleLbl="node0" presStyleIdx="0" presStyleCnt="1"/>
      <dgm:spPr/>
      <dgm:t>
        <a:bodyPr/>
        <a:lstStyle/>
        <a:p>
          <a:endParaRPr lang="ru-RU"/>
        </a:p>
      </dgm:t>
    </dgm:pt>
    <dgm:pt modelId="{CBCB774C-21C5-456D-A060-55D5985B803E}" type="pres">
      <dgm:prSet presAssocID="{5A664538-B6AF-48ED-ABAA-A6499B2C940D}" presName="node" presStyleLbl="node1" presStyleIdx="0" presStyleCnt="4" custScaleX="134477" custScaleY="132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F7AF7-0BEC-4B07-BE08-51F3A617903C}" type="pres">
      <dgm:prSet presAssocID="{5A664538-B6AF-48ED-ABAA-A6499B2C940D}" presName="dummy" presStyleCnt="0"/>
      <dgm:spPr/>
    </dgm:pt>
    <dgm:pt modelId="{F13C9F09-7893-4B2C-9976-47E22F502CBA}" type="pres">
      <dgm:prSet presAssocID="{AC0F2925-2415-40D9-AE52-BBA43708DD2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D4ADDE6-DAD9-45CB-B971-7C98FB018AAC}" type="pres">
      <dgm:prSet presAssocID="{7F5EECCD-5C82-4043-924D-0FDCD539590C}" presName="node" presStyleLbl="node1" presStyleIdx="1" presStyleCnt="4" custScaleX="132653" custScaleY="130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FCEB9-5D06-4926-903A-1CAD602897CA}" type="pres">
      <dgm:prSet presAssocID="{7F5EECCD-5C82-4043-924D-0FDCD539590C}" presName="dummy" presStyleCnt="0"/>
      <dgm:spPr/>
    </dgm:pt>
    <dgm:pt modelId="{64C3930A-1EC7-4ADF-A182-AA0B31B52E37}" type="pres">
      <dgm:prSet presAssocID="{3777B1B4-032F-41B8-B32D-1B715CF5599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690E05D-B41D-4680-BC2E-D1C72BD946A8}" type="pres">
      <dgm:prSet presAssocID="{7E72A20E-4AED-4746-93D1-F96DA52B831A}" presName="node" presStyleLbl="node1" presStyleIdx="2" presStyleCnt="4" custScaleX="150579" custScaleY="139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A2BCC-D2D7-48EB-8681-D7BDC4496724}" type="pres">
      <dgm:prSet presAssocID="{7E72A20E-4AED-4746-93D1-F96DA52B831A}" presName="dummy" presStyleCnt="0"/>
      <dgm:spPr/>
    </dgm:pt>
    <dgm:pt modelId="{76EBBE2F-05EA-4B47-8DEA-0C4E37334B8F}" type="pres">
      <dgm:prSet presAssocID="{061D473B-7462-45AC-AADC-C8F94FAD3B4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822BDCE-F9E7-4F1F-8DE7-DA62699FB881}" type="pres">
      <dgm:prSet presAssocID="{0A9F1049-0697-49BC-A907-D24E2373516B}" presName="node" presStyleLbl="node1" presStyleIdx="3" presStyleCnt="4" custScaleX="137129" custScaleY="135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8080D-F829-457C-A986-3DF94735DBFC}" type="pres">
      <dgm:prSet presAssocID="{0A9F1049-0697-49BC-A907-D24E2373516B}" presName="dummy" presStyleCnt="0"/>
      <dgm:spPr/>
    </dgm:pt>
    <dgm:pt modelId="{8B95B893-3BDB-4533-AC14-14D8AE993C47}" type="pres">
      <dgm:prSet presAssocID="{B938B9C4-870E-48C7-A02C-8DB1D14596EA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5011347-0FED-4D18-BF26-E28D2D9748B6}" type="presOf" srcId="{AC0F2925-2415-40D9-AE52-BBA43708DD27}" destId="{F13C9F09-7893-4B2C-9976-47E22F502CBA}" srcOrd="0" destOrd="0" presId="urn:microsoft.com/office/officeart/2005/8/layout/radial6"/>
    <dgm:cxn modelId="{27883737-E3C5-4EB3-881E-1CE70B1496BC}" srcId="{A5CB4A72-ABDC-4CAA-A6CB-2F8DA10B5F8D}" destId="{7F5EECCD-5C82-4043-924D-0FDCD539590C}" srcOrd="1" destOrd="0" parTransId="{43F68904-367E-4DA3-BED0-CF0583D6C351}" sibTransId="{3777B1B4-032F-41B8-B32D-1B715CF55994}"/>
    <dgm:cxn modelId="{320D15B7-4DB9-4669-B712-38B2080DDA69}" type="presOf" srcId="{0A9F1049-0697-49BC-A907-D24E2373516B}" destId="{8822BDCE-F9E7-4F1F-8DE7-DA62699FB881}" srcOrd="0" destOrd="0" presId="urn:microsoft.com/office/officeart/2005/8/layout/radial6"/>
    <dgm:cxn modelId="{4F37E66A-B621-4DF2-98F8-21AA320CB4FE}" srcId="{A5CB4A72-ABDC-4CAA-A6CB-2F8DA10B5F8D}" destId="{7E72A20E-4AED-4746-93D1-F96DA52B831A}" srcOrd="2" destOrd="0" parTransId="{924911FE-14E1-449A-A245-31D45BE2BEA9}" sibTransId="{061D473B-7462-45AC-AADC-C8F94FAD3B41}"/>
    <dgm:cxn modelId="{0B515B57-8A07-44F9-BEE5-E7EF605AD5E5}" type="presOf" srcId="{7E72A20E-4AED-4746-93D1-F96DA52B831A}" destId="{E690E05D-B41D-4680-BC2E-D1C72BD946A8}" srcOrd="0" destOrd="0" presId="urn:microsoft.com/office/officeart/2005/8/layout/radial6"/>
    <dgm:cxn modelId="{29F24B53-D5DF-451C-A2CA-FE9C75EE479E}" type="presOf" srcId="{B938B9C4-870E-48C7-A02C-8DB1D14596EA}" destId="{8B95B893-3BDB-4533-AC14-14D8AE993C47}" srcOrd="0" destOrd="0" presId="urn:microsoft.com/office/officeart/2005/8/layout/radial6"/>
    <dgm:cxn modelId="{2498B96C-D908-45F9-BD5C-E3FB057C76C4}" type="presOf" srcId="{061D473B-7462-45AC-AADC-C8F94FAD3B41}" destId="{76EBBE2F-05EA-4B47-8DEA-0C4E37334B8F}" srcOrd="0" destOrd="0" presId="urn:microsoft.com/office/officeart/2005/8/layout/radial6"/>
    <dgm:cxn modelId="{A0F36B97-4EFA-41F9-9EA4-A9AACBE1916A}" srcId="{A5CB4A72-ABDC-4CAA-A6CB-2F8DA10B5F8D}" destId="{0A9F1049-0697-49BC-A907-D24E2373516B}" srcOrd="3" destOrd="0" parTransId="{1A2D9215-C228-42D6-AA7D-C3A817BD158E}" sibTransId="{B938B9C4-870E-48C7-A02C-8DB1D14596EA}"/>
    <dgm:cxn modelId="{C6CF4435-1578-4AD3-9676-9F75866DFDE2}" type="presOf" srcId="{A5CB4A72-ABDC-4CAA-A6CB-2F8DA10B5F8D}" destId="{14B0AB33-3717-418E-B3ED-4C05B9BCA397}" srcOrd="0" destOrd="0" presId="urn:microsoft.com/office/officeart/2005/8/layout/radial6"/>
    <dgm:cxn modelId="{7DDE88EA-3A27-4FEE-918E-CEE1E073F38E}" type="presOf" srcId="{5A664538-B6AF-48ED-ABAA-A6499B2C940D}" destId="{CBCB774C-21C5-456D-A060-55D5985B803E}" srcOrd="0" destOrd="0" presId="urn:microsoft.com/office/officeart/2005/8/layout/radial6"/>
    <dgm:cxn modelId="{3E3789BB-F11C-45B4-8227-35D42AF371D6}" srcId="{A5CB4A72-ABDC-4CAA-A6CB-2F8DA10B5F8D}" destId="{5A664538-B6AF-48ED-ABAA-A6499B2C940D}" srcOrd="0" destOrd="0" parTransId="{E596524B-2B5E-4915-8A69-C8A16CCE877B}" sibTransId="{AC0F2925-2415-40D9-AE52-BBA43708DD27}"/>
    <dgm:cxn modelId="{85A0BE63-530A-463C-9C81-3009B5180A11}" type="presOf" srcId="{7F5EECCD-5C82-4043-924D-0FDCD539590C}" destId="{5D4ADDE6-DAD9-45CB-B971-7C98FB018AAC}" srcOrd="0" destOrd="0" presId="urn:microsoft.com/office/officeart/2005/8/layout/radial6"/>
    <dgm:cxn modelId="{80B367A5-C366-41D4-BAF5-4E93EAC3416A}" type="presOf" srcId="{3777B1B4-032F-41B8-B32D-1B715CF55994}" destId="{64C3930A-1EC7-4ADF-A182-AA0B31B52E37}" srcOrd="0" destOrd="0" presId="urn:microsoft.com/office/officeart/2005/8/layout/radial6"/>
    <dgm:cxn modelId="{D85C2E9D-E483-4816-A255-C2102BEC0B44}" type="presOf" srcId="{BFAA7E2E-3FBB-4C0C-BF76-B8A9011C69F2}" destId="{540E5D7E-6B7A-484B-9539-AFE2ABAD6E29}" srcOrd="0" destOrd="0" presId="urn:microsoft.com/office/officeart/2005/8/layout/radial6"/>
    <dgm:cxn modelId="{2B05A606-B95C-4CB5-884F-2EA988E17F26}" srcId="{BFAA7E2E-3FBB-4C0C-BF76-B8A9011C69F2}" destId="{A5CB4A72-ABDC-4CAA-A6CB-2F8DA10B5F8D}" srcOrd="0" destOrd="0" parTransId="{47294CAC-751D-411E-88CA-CDEE3BAFBA43}" sibTransId="{0C32B466-1234-4F9D-B8C7-9E0F93779662}"/>
    <dgm:cxn modelId="{2E3CF5A4-5F09-4619-AA49-E7EFBFA1AD6B}" type="presParOf" srcId="{540E5D7E-6B7A-484B-9539-AFE2ABAD6E29}" destId="{14B0AB33-3717-418E-B3ED-4C05B9BCA397}" srcOrd="0" destOrd="0" presId="urn:microsoft.com/office/officeart/2005/8/layout/radial6"/>
    <dgm:cxn modelId="{6D4E8616-4344-4F1D-9F84-0397338E9C3D}" type="presParOf" srcId="{540E5D7E-6B7A-484B-9539-AFE2ABAD6E29}" destId="{CBCB774C-21C5-456D-A060-55D5985B803E}" srcOrd="1" destOrd="0" presId="urn:microsoft.com/office/officeart/2005/8/layout/radial6"/>
    <dgm:cxn modelId="{1246DBD9-767D-4C37-9666-30A9E8FD19A2}" type="presParOf" srcId="{540E5D7E-6B7A-484B-9539-AFE2ABAD6E29}" destId="{462F7AF7-0BEC-4B07-BE08-51F3A617903C}" srcOrd="2" destOrd="0" presId="urn:microsoft.com/office/officeart/2005/8/layout/radial6"/>
    <dgm:cxn modelId="{15F527CB-B6EC-4EEB-ADA9-3FF418169C11}" type="presParOf" srcId="{540E5D7E-6B7A-484B-9539-AFE2ABAD6E29}" destId="{F13C9F09-7893-4B2C-9976-47E22F502CBA}" srcOrd="3" destOrd="0" presId="urn:microsoft.com/office/officeart/2005/8/layout/radial6"/>
    <dgm:cxn modelId="{D60B75BB-F2AD-4010-95DA-598D38702936}" type="presParOf" srcId="{540E5D7E-6B7A-484B-9539-AFE2ABAD6E29}" destId="{5D4ADDE6-DAD9-45CB-B971-7C98FB018AAC}" srcOrd="4" destOrd="0" presId="urn:microsoft.com/office/officeart/2005/8/layout/radial6"/>
    <dgm:cxn modelId="{549F9735-F1D2-4F79-8A90-BB0DB53DDEDE}" type="presParOf" srcId="{540E5D7E-6B7A-484B-9539-AFE2ABAD6E29}" destId="{78CFCEB9-5D06-4926-903A-1CAD602897CA}" srcOrd="5" destOrd="0" presId="urn:microsoft.com/office/officeart/2005/8/layout/radial6"/>
    <dgm:cxn modelId="{DA614702-433F-4D6C-AE58-61B27CE56F92}" type="presParOf" srcId="{540E5D7E-6B7A-484B-9539-AFE2ABAD6E29}" destId="{64C3930A-1EC7-4ADF-A182-AA0B31B52E37}" srcOrd="6" destOrd="0" presId="urn:microsoft.com/office/officeart/2005/8/layout/radial6"/>
    <dgm:cxn modelId="{3C34D241-5E97-493D-9FB9-4EAE74EFE374}" type="presParOf" srcId="{540E5D7E-6B7A-484B-9539-AFE2ABAD6E29}" destId="{E690E05D-B41D-4680-BC2E-D1C72BD946A8}" srcOrd="7" destOrd="0" presId="urn:microsoft.com/office/officeart/2005/8/layout/radial6"/>
    <dgm:cxn modelId="{E886068C-DD39-4A90-BB14-CF9ED42FDD5D}" type="presParOf" srcId="{540E5D7E-6B7A-484B-9539-AFE2ABAD6E29}" destId="{3D9A2BCC-D2D7-48EB-8681-D7BDC4496724}" srcOrd="8" destOrd="0" presId="urn:microsoft.com/office/officeart/2005/8/layout/radial6"/>
    <dgm:cxn modelId="{D5BA6AAE-F425-4584-9C4C-91FA6BA2A9BD}" type="presParOf" srcId="{540E5D7E-6B7A-484B-9539-AFE2ABAD6E29}" destId="{76EBBE2F-05EA-4B47-8DEA-0C4E37334B8F}" srcOrd="9" destOrd="0" presId="urn:microsoft.com/office/officeart/2005/8/layout/radial6"/>
    <dgm:cxn modelId="{1274A708-AFC1-49F7-9672-9132E7464BC5}" type="presParOf" srcId="{540E5D7E-6B7A-484B-9539-AFE2ABAD6E29}" destId="{8822BDCE-F9E7-4F1F-8DE7-DA62699FB881}" srcOrd="10" destOrd="0" presId="urn:microsoft.com/office/officeart/2005/8/layout/radial6"/>
    <dgm:cxn modelId="{FBD03460-CDE6-4986-A627-4D61598CD220}" type="presParOf" srcId="{540E5D7E-6B7A-484B-9539-AFE2ABAD6E29}" destId="{E278080D-F829-457C-A986-3DF94735DBFC}" srcOrd="11" destOrd="0" presId="urn:microsoft.com/office/officeart/2005/8/layout/radial6"/>
    <dgm:cxn modelId="{213F94B6-7C2E-492B-AA56-48E07DF47569}" type="presParOf" srcId="{540E5D7E-6B7A-484B-9539-AFE2ABAD6E29}" destId="{8B95B893-3BDB-4533-AC14-14D8AE993C4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B893-3BDB-4533-AC14-14D8AE993C47}">
      <dsp:nvSpPr>
        <dsp:cNvPr id="0" name=""/>
        <dsp:cNvSpPr/>
      </dsp:nvSpPr>
      <dsp:spPr>
        <a:xfrm>
          <a:off x="2791981" y="722891"/>
          <a:ext cx="5002122" cy="500212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BBE2F-05EA-4B47-8DEA-0C4E37334B8F}">
      <dsp:nvSpPr>
        <dsp:cNvPr id="0" name=""/>
        <dsp:cNvSpPr/>
      </dsp:nvSpPr>
      <dsp:spPr>
        <a:xfrm>
          <a:off x="2791981" y="722891"/>
          <a:ext cx="5002122" cy="500212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3930A-1EC7-4ADF-A182-AA0B31B52E37}">
      <dsp:nvSpPr>
        <dsp:cNvPr id="0" name=""/>
        <dsp:cNvSpPr/>
      </dsp:nvSpPr>
      <dsp:spPr>
        <a:xfrm>
          <a:off x="2791981" y="722891"/>
          <a:ext cx="5002122" cy="500212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C9F09-7893-4B2C-9976-47E22F502CBA}">
      <dsp:nvSpPr>
        <dsp:cNvPr id="0" name=""/>
        <dsp:cNvSpPr/>
      </dsp:nvSpPr>
      <dsp:spPr>
        <a:xfrm>
          <a:off x="2791981" y="722891"/>
          <a:ext cx="5002122" cy="500212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0AB33-3717-418E-B3ED-4C05B9BCA397}">
      <dsp:nvSpPr>
        <dsp:cNvPr id="0" name=""/>
        <dsp:cNvSpPr/>
      </dsp:nvSpPr>
      <dsp:spPr>
        <a:xfrm>
          <a:off x="4141711" y="2072620"/>
          <a:ext cx="2302663" cy="23026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 № 21 Новороссийск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8928" y="2409837"/>
        <a:ext cx="1628229" cy="1628229"/>
      </dsp:txXfrm>
    </dsp:sp>
    <dsp:sp modelId="{CBCB774C-21C5-456D-A060-55D5985B803E}">
      <dsp:nvSpPr>
        <dsp:cNvPr id="0" name=""/>
        <dsp:cNvSpPr/>
      </dsp:nvSpPr>
      <dsp:spPr>
        <a:xfrm>
          <a:off x="4209249" y="-290794"/>
          <a:ext cx="2167587" cy="2143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 № 13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Сочи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6685" y="23103"/>
        <a:ext cx="1532715" cy="1515631"/>
      </dsp:txXfrm>
    </dsp:sp>
    <dsp:sp modelId="{5D4ADDE6-DAD9-45CB-B971-7C98FB018AAC}">
      <dsp:nvSpPr>
        <dsp:cNvPr id="0" name=""/>
        <dsp:cNvSpPr/>
      </dsp:nvSpPr>
      <dsp:spPr>
        <a:xfrm>
          <a:off x="6666983" y="2172927"/>
          <a:ext cx="2138186" cy="2102048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 № 8 Геленджик 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80113" y="2480765"/>
        <a:ext cx="1511926" cy="1486372"/>
      </dsp:txXfrm>
    </dsp:sp>
    <dsp:sp modelId="{E690E05D-B41D-4680-BC2E-D1C72BD946A8}">
      <dsp:nvSpPr>
        <dsp:cNvPr id="0" name=""/>
        <dsp:cNvSpPr/>
      </dsp:nvSpPr>
      <dsp:spPr>
        <a:xfrm>
          <a:off x="4079478" y="4541050"/>
          <a:ext cx="2427129" cy="225187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Социально-педагогический колледж Новороссийск 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4923" y="4870829"/>
        <a:ext cx="1716239" cy="1592313"/>
      </dsp:txXfrm>
    </dsp:sp>
    <dsp:sp modelId="{8822BDCE-F9E7-4F1F-8DE7-DA62699FB881}">
      <dsp:nvSpPr>
        <dsp:cNvPr id="0" name=""/>
        <dsp:cNvSpPr/>
      </dsp:nvSpPr>
      <dsp:spPr>
        <a:xfrm>
          <a:off x="1744842" y="2132454"/>
          <a:ext cx="2210334" cy="2182996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Гимназия № 6 Новороссийск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8538" y="2452146"/>
        <a:ext cx="1562942" cy="1543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28682-D723-4F16-ADC3-498D76E1C1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0A19-D57C-4EEB-A80F-C719D8A5F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2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1B4FE-2E49-4B0D-B027-74B9713A4388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D30A3-AFD8-425E-BFFA-938F422A1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2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0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9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1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2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7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4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5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9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6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7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6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2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2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0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0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3148-62B2-4501-980F-5622863CC953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&#1096;&#1082;&#1086;&#1083;&#1072;-21.&#1088;&#1092;/&#1080;&#1085;&#1085;&#1086;&#1074;&#1072;&#1094;&#1080;&#1086;&#1085;&#1085;&#1099;&#1081;-&#1087;&#1086;&#1080;&#1089;&#1082;-2018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7.svg"/><Relationship Id="rId9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3461" y="3056708"/>
            <a:ext cx="3161681" cy="1149532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6548" y="-347729"/>
            <a:ext cx="3295918" cy="3295918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97287" y="372305"/>
            <a:ext cx="9696072" cy="529151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№ 21 ИМ. А.С.ПУШКИНА МУНИЦИПАЛЬНОГО ОБРАЗОВАНИЯ ГОРОД НОВОРОССИЙСК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  <a:t>Отчет о реализации проекта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  <a:t>краевой инновационной площадки за 2021 год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личностных качеств обучающихся школы через направления деятельности общественно-государственной детско-юношеской организации «Российское движение школьников»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8667" y="108155"/>
            <a:ext cx="116551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11 по 22 октября 2021 года был проведен мониторинг с целью выявления уровня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личностных качеств. В мониторинге участвовали обучающиеся с 1 по 11 класс.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Табл. 1.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мониторинга уровня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личностных качеств обучающихся (сравнительный анализ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370082"/>
              </p:ext>
            </p:extLst>
          </p:nvPr>
        </p:nvGraphicFramePr>
        <p:xfrm>
          <a:off x="158667" y="1677400"/>
          <a:ext cx="11949445" cy="49717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86238">
                  <a:extLst>
                    <a:ext uri="{9D8B030D-6E8A-4147-A177-3AD203B41FA5}">
                      <a16:colId xmlns:a16="http://schemas.microsoft.com/office/drawing/2014/main" val="3325294968"/>
                    </a:ext>
                  </a:extLst>
                </a:gridCol>
                <a:gridCol w="2696772">
                  <a:extLst>
                    <a:ext uri="{9D8B030D-6E8A-4147-A177-3AD203B41FA5}">
                      <a16:colId xmlns:a16="http://schemas.microsoft.com/office/drawing/2014/main" val="2336244020"/>
                    </a:ext>
                  </a:extLst>
                </a:gridCol>
                <a:gridCol w="3197153">
                  <a:extLst>
                    <a:ext uri="{9D8B030D-6E8A-4147-A177-3AD203B41FA5}">
                      <a16:colId xmlns:a16="http://schemas.microsoft.com/office/drawing/2014/main" val="794384150"/>
                    </a:ext>
                  </a:extLst>
                </a:gridCol>
                <a:gridCol w="3269282">
                  <a:extLst>
                    <a:ext uri="{9D8B030D-6E8A-4147-A177-3AD203B41FA5}">
                      <a16:colId xmlns:a16="http://schemas.microsoft.com/office/drawing/2014/main" val="3924993883"/>
                    </a:ext>
                  </a:extLst>
                </a:gridCol>
              </a:tblGrid>
              <a:tr h="45234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Степень выраженности,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4883"/>
                  </a:ext>
                </a:extLst>
              </a:tr>
              <a:tr h="459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2019 г.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 2020 г.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2021 г.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869601"/>
                  </a:ext>
                </a:extLst>
              </a:tr>
              <a:tr h="12526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Волевые качества (воля, терпение, самоконтроль)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– 16 %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– 48%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– 36%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– 11 %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– 51%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– 38%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– 10%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– 42%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– 48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30374"/>
                  </a:ext>
                </a:extLst>
              </a:tr>
              <a:tr h="13124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Поведенческие качества (тип сотрудничества, коммуникабельность)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– 18%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– 73%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– 9%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– 24%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– 65%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– 11%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– 13%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– 66%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– 21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78440"/>
                  </a:ext>
                </a:extLst>
              </a:tr>
              <a:tr h="12526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Познавательный интерес (мотивация)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– 27%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– 35%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– 38%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– 32%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– 41%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– 27 %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– 24%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– 35%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– 41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63635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437" y="201339"/>
            <a:ext cx="111702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диагностические методы и методики, позволяющие оценить эффективность проекта: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психологом и классным руководителем проводим: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Методика№1 «Диагностика лидерских способностей»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Жариков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Крушельников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№2 «Эффективность лидерства»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(Р. С.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70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E6D82C0-47BE-48BE-A587-FC74FB203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299537"/>
              </p:ext>
            </p:extLst>
          </p:nvPr>
        </p:nvGraphicFramePr>
        <p:xfrm>
          <a:off x="85724" y="202892"/>
          <a:ext cx="12106275" cy="6655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857" y="251430"/>
            <a:ext cx="116779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2021 отчетный период участники проекта приняли участие в мероприятиях различного уровня: городских, краевых, общероссийских, международных. 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81460944"/>
              </p:ext>
            </p:extLst>
          </p:nvPr>
        </p:nvGraphicFramePr>
        <p:xfrm>
          <a:off x="-136730" y="1524000"/>
          <a:ext cx="1232873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booko\Desktop\РДШ\портфолио школы\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6096"/>
            <a:ext cx="2716111" cy="3767959"/>
          </a:xfrm>
          <a:prstGeom prst="rect">
            <a:avLst/>
          </a:prstGeom>
          <a:noFill/>
        </p:spPr>
      </p:pic>
      <p:pic>
        <p:nvPicPr>
          <p:cNvPr id="56324" name="Picture 4" descr="C:\Users\booko\Desktop\РДШ\портфолио школы\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598" y="0"/>
            <a:ext cx="2602466" cy="3610303"/>
          </a:xfrm>
          <a:prstGeom prst="rect">
            <a:avLst/>
          </a:prstGeom>
          <a:noFill/>
        </p:spPr>
      </p:pic>
      <p:pic>
        <p:nvPicPr>
          <p:cNvPr id="56325" name="Picture 5" descr="C:\Users\booko\Desktop\РДШ\портфолио школы\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041" y="3515710"/>
            <a:ext cx="2409270" cy="3342290"/>
          </a:xfrm>
          <a:prstGeom prst="rect">
            <a:avLst/>
          </a:prstGeom>
          <a:noFill/>
        </p:spPr>
      </p:pic>
      <p:pic>
        <p:nvPicPr>
          <p:cNvPr id="56327" name="Picture 7" descr="C:\Users\booko\Desktop\РДШ\портфолио школы\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222" y="0"/>
            <a:ext cx="2625195" cy="3641834"/>
          </a:xfrm>
          <a:prstGeom prst="rect">
            <a:avLst/>
          </a:prstGeom>
          <a:noFill/>
        </p:spPr>
      </p:pic>
      <p:pic>
        <p:nvPicPr>
          <p:cNvPr id="56328" name="Picture 8" descr="C:\Users\booko\Desktop\РДШ\портфолио школы\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548" y="4297680"/>
            <a:ext cx="3610485" cy="2560320"/>
          </a:xfrm>
          <a:prstGeom prst="rect">
            <a:avLst/>
          </a:prstGeom>
          <a:noFill/>
        </p:spPr>
      </p:pic>
      <p:pic>
        <p:nvPicPr>
          <p:cNvPr id="56329" name="Picture 9" descr="C:\Users\booko\Desktop\РДШ\портфолио школы\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038" y="0"/>
            <a:ext cx="2539752" cy="3523304"/>
          </a:xfrm>
          <a:prstGeom prst="rect">
            <a:avLst/>
          </a:prstGeom>
          <a:noFill/>
        </p:spPr>
      </p:pic>
      <p:pic>
        <p:nvPicPr>
          <p:cNvPr id="56330" name="Picture 10" descr="C:\Users\booko\Desktop\РДШ\портфолио школы\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7721" y="2286000"/>
            <a:ext cx="2534279" cy="3515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ooko\Desktop\РДШ\портфолио школы\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55" y="3466927"/>
            <a:ext cx="4720680" cy="3391073"/>
          </a:xfrm>
          <a:prstGeom prst="rect">
            <a:avLst/>
          </a:prstGeom>
          <a:noFill/>
        </p:spPr>
      </p:pic>
      <p:pic>
        <p:nvPicPr>
          <p:cNvPr id="3" name="Picture 6" descr="C:\Users\booko\Desktop\РДШ\портфолио школы\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012" y="3427948"/>
            <a:ext cx="4460367" cy="3215229"/>
          </a:xfrm>
          <a:prstGeom prst="rect">
            <a:avLst/>
          </a:prstGeom>
          <a:noFill/>
        </p:spPr>
      </p:pic>
      <p:pic>
        <p:nvPicPr>
          <p:cNvPr id="4" name="Picture 11" descr="C:\Users\booko\Desktop\РДШ\портфолио школы\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5329" y="0"/>
            <a:ext cx="2339125" cy="3244981"/>
          </a:xfrm>
          <a:prstGeom prst="rect">
            <a:avLst/>
          </a:prstGeom>
          <a:noFill/>
        </p:spPr>
      </p:pic>
      <p:pic>
        <p:nvPicPr>
          <p:cNvPr id="5" name="Picture 12" descr="C:\Users\booko\Desktop\РДШ\портфолио школы\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1835" y="0"/>
            <a:ext cx="2514648" cy="3488478"/>
          </a:xfrm>
          <a:prstGeom prst="rect">
            <a:avLst/>
          </a:prstGeom>
          <a:noFill/>
        </p:spPr>
      </p:pic>
      <p:pic>
        <p:nvPicPr>
          <p:cNvPr id="6" name="Picture 13" descr="C:\Users\booko\Desktop\РДШ\портфолио школы\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011" y="-1"/>
            <a:ext cx="2423491" cy="3362017"/>
          </a:xfrm>
          <a:prstGeom prst="rect">
            <a:avLst/>
          </a:prstGeom>
          <a:noFill/>
        </p:spPr>
      </p:pic>
      <p:pic>
        <p:nvPicPr>
          <p:cNvPr id="7" name="Picture 14" descr="C:\Users\booko\Desktop\РДШ\портфолио школы\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007" y="0"/>
            <a:ext cx="2291159" cy="3178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https://cdn.tgdd.vn/Files/2018/04/03/1079349/2016-05-09_9-02-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304" y="4736978"/>
            <a:ext cx="1520219" cy="1134957"/>
          </a:xfrm>
          <a:prstGeom prst="rect">
            <a:avLst/>
          </a:prstGeom>
          <a:noFill/>
        </p:spPr>
      </p:pic>
      <p:pic>
        <p:nvPicPr>
          <p:cNvPr id="13314" name="Picture 2" descr="https://www.computerra.ru/wp-content/uploads/2020/03/Zoom-Pro-Annually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460" y="2596164"/>
            <a:ext cx="792089" cy="7920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 rot="16200000">
            <a:off x="-539873" y="1001428"/>
            <a:ext cx="3075709" cy="161042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ВОСПИТАТЕЛЬНЫЙ ПРОЦЕСС</a:t>
            </a:r>
          </a:p>
        </p:txBody>
      </p:sp>
      <p:pic>
        <p:nvPicPr>
          <p:cNvPr id="13316" name="Picture 4" descr="C:\Users\booko\Desktop\teacher_PNG8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088" y="775245"/>
            <a:ext cx="1320653" cy="2216965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3634189" y="1350104"/>
            <a:ext cx="1722876" cy="6620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94492" y="2157782"/>
            <a:ext cx="2625614" cy="83442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5402" y="3542342"/>
            <a:ext cx="511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учителей работает из дома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учителей работает из школы </a:t>
            </a:r>
          </a:p>
        </p:txBody>
      </p:sp>
      <p:sp>
        <p:nvSpPr>
          <p:cNvPr id="15" name="TextBox 14"/>
          <p:cNvSpPr txBox="1"/>
          <p:nvPr/>
        </p:nvSpPr>
        <p:spPr>
          <a:xfrm rot="20326098">
            <a:off x="2999815" y="1169935"/>
            <a:ext cx="2677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ПРОСМОТР ВИДЕО</a:t>
            </a:r>
          </a:p>
        </p:txBody>
      </p:sp>
      <p:pic>
        <p:nvPicPr>
          <p:cNvPr id="13320" name="Picture 8" descr="https://st3.depositphotos.com/7700582/14358/v/950/depositphotos_143583871-stock-illustration-kid-thinking-vector-and-illustrati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4245" y="1471651"/>
            <a:ext cx="1512167" cy="15077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 rot="1011741">
            <a:off x="3099681" y="2807038"/>
            <a:ext cx="3868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ОНЛАЙН-МЕРОПРИЯТИЯ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76185" y="391839"/>
            <a:ext cx="3541404" cy="13107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Портал «Билет в будущее»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Сайт РДШ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инстаграмм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Канал школы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Ютуб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5890" y="3229045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1124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ученика имеют техническую возможность выхода в Интернет.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63861" y="4797303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ПЛОХОЕ КАЧЕСТВО СВЯЗИ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357065" y="5339511"/>
            <a:ext cx="100811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596460" y="4788285"/>
            <a:ext cx="3312368" cy="11024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Запись классных часов, акций и мероприятий выставляется на сайт школы, группу в соц.сети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42458" y="6039738"/>
            <a:ext cx="892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учеников нет Интернета, с этими учениками велась работа в телефонном режиме.</a:t>
            </a:r>
          </a:p>
        </p:txBody>
      </p:sp>
      <p:pic>
        <p:nvPicPr>
          <p:cNvPr id="1026" name="Picture 2" descr="https://tetenko.com/wp-content/uploads/2020/06/%D0%9B%D0%BE%D0%B3%D0%BE%D1%82%D0%B8%D0%BF-%D0%B8%D0%BD%D1%81%D1%82%D0%B0%D0%B3%D1%80%D0%B0%D0%BC-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402" y="2487066"/>
            <a:ext cx="1080119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5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039" y="1691148"/>
            <a:ext cx="9756212" cy="43753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33138"/>
            <a:ext cx="11592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нлайн-семинар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активистов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413149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3378" y="887601"/>
            <a:ext cx="5084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панельная дискуссия для классных руководителей МБОУ СОШ № 21 «Успех ребенка — успех страны».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812" y="127823"/>
            <a:ext cx="6532781" cy="4227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086" y="3500612"/>
            <a:ext cx="7003914" cy="33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3690" y="70157"/>
            <a:ext cx="4471218" cy="706591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/>
              <a:t>Сетевое взаимодействие </a:t>
            </a:r>
            <a:endParaRPr lang="ru-RU" sz="32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10793389"/>
              </p:ext>
            </p:extLst>
          </p:nvPr>
        </p:nvGraphicFramePr>
        <p:xfrm>
          <a:off x="-68826" y="255639"/>
          <a:ext cx="10550013" cy="650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77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yslide.ru/documents_3/2709d8e44eb511128d9ae7f0e86794f3/img4.jpg">
            <a:extLst>
              <a:ext uri="{FF2B5EF4-FFF2-40B4-BE49-F238E27FC236}">
                <a16:creationId xmlns:a16="http://schemas.microsoft.com/office/drawing/2014/main" id="{7801A17B-211D-45C2-AB9E-080E70E59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rId2"/>
          </p:cNvPr>
          <p:cNvSpPr/>
          <p:nvPr/>
        </p:nvSpPr>
        <p:spPr>
          <a:xfrm>
            <a:off x="9311148" y="5171767"/>
            <a:ext cx="2536723" cy="15338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ШКОЛЫ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35" y="235975"/>
            <a:ext cx="11653709" cy="466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ussia-karta.ru/region/russia_1.png">
            <a:extLst>
              <a:ext uri="{FF2B5EF4-FFF2-40B4-BE49-F238E27FC236}">
                <a16:creationId xmlns:a16="http://schemas.microsoft.com/office/drawing/2014/main" id="{65109E41-9BF1-4CB0-8A97-95D2E76E6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Метка">
            <a:extLst>
              <a:ext uri="{FF2B5EF4-FFF2-40B4-BE49-F238E27FC236}">
                <a16:creationId xmlns:a16="http://schemas.microsoft.com/office/drawing/2014/main" id="{21BBDB82-5D0E-4BDF-9B52-CB90C2AFC8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835" y="3104322"/>
            <a:ext cx="914400" cy="914400"/>
          </a:xfrm>
          <a:prstGeom prst="rect">
            <a:avLst/>
          </a:prstGeom>
        </p:spPr>
      </p:pic>
      <p:pic>
        <p:nvPicPr>
          <p:cNvPr id="9" name="Рисунок 8" descr="Метка">
            <a:extLst>
              <a:ext uri="{FF2B5EF4-FFF2-40B4-BE49-F238E27FC236}">
                <a16:creationId xmlns:a16="http://schemas.microsoft.com/office/drawing/2014/main" id="{82E060E4-49C1-4075-8857-F17B22E368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2675" y="3833497"/>
            <a:ext cx="914400" cy="914400"/>
          </a:xfrm>
          <a:prstGeom prst="rect">
            <a:avLst/>
          </a:prstGeom>
        </p:spPr>
      </p:pic>
      <p:pic>
        <p:nvPicPr>
          <p:cNvPr id="10" name="Рисунок 9" descr="Метка">
            <a:extLst>
              <a:ext uri="{FF2B5EF4-FFF2-40B4-BE49-F238E27FC236}">
                <a16:creationId xmlns:a16="http://schemas.microsoft.com/office/drawing/2014/main" id="{9A7630E2-FF3D-453A-8281-97106528B7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892637"/>
            <a:ext cx="914400" cy="914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, текст&#10;&#10;Описание создано автоматически">
            <a:extLst>
              <a:ext uri="{FF2B5EF4-FFF2-40B4-BE49-F238E27FC236}">
                <a16:creationId xmlns:a16="http://schemas.microsoft.com/office/drawing/2014/main" id="{F76C6137-E57D-4A06-A001-1CA1D099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945" y="0"/>
            <a:ext cx="2529035" cy="2250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 выглядит как земля, здание, внешний, тротуар&#10;&#10;Описание создано автоматически">
            <a:extLst>
              <a:ext uri="{FF2B5EF4-FFF2-40B4-BE49-F238E27FC236}">
                <a16:creationId xmlns:a16="http://schemas.microsoft.com/office/drawing/2014/main" id="{7196FB3F-17EC-4CD7-BD07-88E0902BF0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1854" y="2269008"/>
            <a:ext cx="1820126" cy="2449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человек, пол, внутренний, мужчина&#10;&#10;Описание создано автоматически">
            <a:extLst>
              <a:ext uri="{FF2B5EF4-FFF2-40B4-BE49-F238E27FC236}">
                <a16:creationId xmlns:a16="http://schemas.microsoft.com/office/drawing/2014/main" id="{15A4A2CA-F97F-4708-A816-E83E184240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2220" y="4747897"/>
            <a:ext cx="2219780" cy="2118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05BD95-2867-40D4-817D-8D76C62F14E6}"/>
              </a:ext>
            </a:extLst>
          </p:cNvPr>
          <p:cNvSpPr txBox="1"/>
          <p:nvPr/>
        </p:nvSpPr>
        <p:spPr>
          <a:xfrm>
            <a:off x="5928097" y="1069677"/>
            <a:ext cx="4230453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Левченко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СГЮА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обучающихся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ABF29F-E38A-4B1F-A20C-2E9878C2B49C}"/>
              </a:ext>
            </a:extLst>
          </p:cNvPr>
          <p:cNvSpPr txBox="1"/>
          <p:nvPr/>
        </p:nvSpPr>
        <p:spPr>
          <a:xfrm>
            <a:off x="7259557" y="3091908"/>
            <a:ext cx="3040215" cy="15081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Якимчик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МГУУ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 научного сообщества студентов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6839C6-84BD-4DB9-ADD3-849311C8BDF9}"/>
              </a:ext>
            </a:extLst>
          </p:cNvPr>
          <p:cNvSpPr txBox="1"/>
          <p:nvPr/>
        </p:nvSpPr>
        <p:spPr>
          <a:xfrm>
            <a:off x="6493418" y="5233545"/>
            <a:ext cx="3380461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Манана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Саруханян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молодежного совета города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Метка">
            <a:extLst>
              <a:ext uri="{FF2B5EF4-FFF2-40B4-BE49-F238E27FC236}">
                <a16:creationId xmlns:a16="http://schemas.microsoft.com/office/drawing/2014/main" id="{21BBDB82-5D0E-4BDF-9B52-CB90C2AFC8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470" y="3051771"/>
            <a:ext cx="914400" cy="914400"/>
          </a:xfrm>
          <a:prstGeom prst="rect">
            <a:avLst/>
          </a:prstGeom>
        </p:spPr>
      </p:pic>
      <p:pic>
        <p:nvPicPr>
          <p:cNvPr id="6146" name="Picture 2" descr="https://pbs.twimg.com/media/EIyEJcSW4AAthE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8232" cy="244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05BD95-2867-40D4-817D-8D76C62F14E6}"/>
              </a:ext>
            </a:extLst>
          </p:cNvPr>
          <p:cNvSpPr txBox="1"/>
          <p:nvPr/>
        </p:nvSpPr>
        <p:spPr>
          <a:xfrm>
            <a:off x="2206554" y="115570"/>
            <a:ext cx="2566023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Фогель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певец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Метка">
            <a:extLst>
              <a:ext uri="{FF2B5EF4-FFF2-40B4-BE49-F238E27FC236}">
                <a16:creationId xmlns:a16="http://schemas.microsoft.com/office/drawing/2014/main" id="{82E060E4-49C1-4075-8857-F17B22E368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4757" y="3074945"/>
            <a:ext cx="914400" cy="914400"/>
          </a:xfrm>
          <a:prstGeom prst="rect">
            <a:avLst/>
          </a:prstGeom>
        </p:spPr>
      </p:pic>
      <p:pic>
        <p:nvPicPr>
          <p:cNvPr id="18" name="Picture 3" descr="C:\Users\booko\Desktop\Новая папка\WhatsApp Image 2020-06-05 at 16.01.48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8998" y="4149213"/>
            <a:ext cx="2157692" cy="2661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6839C6-84BD-4DB9-ADD3-849311C8BDF9}"/>
              </a:ext>
            </a:extLst>
          </p:cNvPr>
          <p:cNvSpPr txBox="1"/>
          <p:nvPr/>
        </p:nvSpPr>
        <p:spPr>
          <a:xfrm>
            <a:off x="1406013" y="5522523"/>
            <a:ext cx="3061453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Овсянникова София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МГУ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 студенческого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клуба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ВОСПИТАТЕЛЬНАЯ РАБОТА\фото 2018-2019\оформление школы\IMG_20190123_1104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250" y="0"/>
            <a:ext cx="9198591" cy="68989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0436" y="791570"/>
            <a:ext cx="9212239" cy="1473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accent4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ln w="11430">
                <a:solidFill>
                  <a:schemeClr val="accent4"/>
                </a:solidFill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C2CF8F-97FE-43B7-B0E1-F5C013ECEF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932" y="238020"/>
            <a:ext cx="10070123" cy="399143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лачко с текстом: прямоугольное 2">
            <a:extLst>
              <a:ext uri="{FF2B5EF4-FFF2-40B4-BE49-F238E27FC236}">
                <a16:creationId xmlns:a16="http://schemas.microsoft.com/office/drawing/2014/main" id="{CA81C24C-019A-47F4-B3FE-6B8EE15C8F56}"/>
              </a:ext>
            </a:extLst>
          </p:cNvPr>
          <p:cNvSpPr/>
          <p:nvPr/>
        </p:nvSpPr>
        <p:spPr>
          <a:xfrm>
            <a:off x="6877879" y="1166190"/>
            <a:ext cx="940904" cy="556591"/>
          </a:xfrm>
          <a:prstGeom prst="wedgeRectCallout">
            <a:avLst>
              <a:gd name="adj1" fmla="val -18016"/>
              <a:gd name="adj2" fmla="val 1125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21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559BE7E-B7E2-4858-9765-F103D9F47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816148"/>
              </p:ext>
            </p:extLst>
          </p:nvPr>
        </p:nvGraphicFramePr>
        <p:xfrm>
          <a:off x="153041" y="1942938"/>
          <a:ext cx="11635408" cy="483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32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78" y="-275222"/>
            <a:ext cx="10058400" cy="43320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для развития личностных качеств обучающихся посредством деятельности РДШ.</a:t>
            </a:r>
          </a:p>
        </p:txBody>
      </p:sp>
      <p:pic>
        <p:nvPicPr>
          <p:cNvPr id="4098" name="Picture 2" descr="http://images.easyfreeclipart.com/1272/ibct-certification-of-corporate-trainers-12720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802" y="1788619"/>
            <a:ext cx="4970481" cy="497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09" y="0"/>
            <a:ext cx="11449318" cy="5426771"/>
          </a:xfrm>
          <a:noFill/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проекта: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воспитательную работу образовательной организации (школы) направлений деятельности РДШ будет способствовать развитию личностных качеств обучающихся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http://gendocs.ru/docs/31/30416/conv_1/file1_html_m507d02f4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97991">
            <a:off x="8813794" y="3899122"/>
            <a:ext cx="2266114" cy="305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09" y="136254"/>
            <a:ext cx="1171529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Оптимизировать содержание ООП школы.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Усовершенствовать воспитательную работу классных руководителей и отдела воспитательной работы.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Оптимизировать воспитательную среду образовательного учреждения.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Повысить уровень занятости (вовлеченности) обучающихся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Организовать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воспитательной работы.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Скорректировать планы воспитательной работы школы и классных руководителей.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Повысить мотивацию обучающихся к участию в деятельности РДШ.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7" y="136903"/>
            <a:ext cx="11152917" cy="3292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идея: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идея предлагаемого инновационного продукта заключается в создании модели  воспитательного процесса для развития личностных качеств обучающихся посредством деятельности РДШ с учетом требований ФГОС и ее реализации.  </a:t>
            </a:r>
          </a:p>
        </p:txBody>
      </p:sp>
      <p:pic>
        <p:nvPicPr>
          <p:cNvPr id="4" name="Picture 2" descr="http://dutsadok.com.ua/clipart/ljudi/9ac39ca05c90.png">
            <a:extLst>
              <a:ext uri="{FF2B5EF4-FFF2-40B4-BE49-F238E27FC236}">
                <a16:creationId xmlns:a16="http://schemas.microsoft.com/office/drawing/2014/main" id="{6113A31E-9EBD-4D6B-9E29-174E7417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5476" y="3512851"/>
            <a:ext cx="20526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meartist.in/uploads/arts/1439397979_Businessman%207.png">
            <a:extLst>
              <a:ext uri="{FF2B5EF4-FFF2-40B4-BE49-F238E27FC236}">
                <a16:creationId xmlns:a16="http://schemas.microsoft.com/office/drawing/2014/main" id="{31EFCB65-A035-4A5E-A7C2-615990FE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530" y="2619353"/>
            <a:ext cx="5735393" cy="44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5D47346-2966-4E99-8AE0-5EDB68E5FB85}"/>
              </a:ext>
            </a:extLst>
          </p:cNvPr>
          <p:cNvSpPr/>
          <p:nvPr/>
        </p:nvSpPr>
        <p:spPr>
          <a:xfrm>
            <a:off x="5397870" y="4307938"/>
            <a:ext cx="2416660" cy="16035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C5ECD-DDDB-4130-B403-DA2FFC6DF5E5}"/>
              </a:ext>
            </a:extLst>
          </p:cNvPr>
          <p:cNvSpPr txBox="1"/>
          <p:nvPr/>
        </p:nvSpPr>
        <p:spPr>
          <a:xfrm>
            <a:off x="607394" y="4353689"/>
            <a:ext cx="333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 – школьник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8B462-685E-4823-B4BF-E771E968D6ED}"/>
              </a:ext>
            </a:extLst>
          </p:cNvPr>
          <p:cNvSpPr txBox="1"/>
          <p:nvPr/>
        </p:nvSpPr>
        <p:spPr>
          <a:xfrm>
            <a:off x="6746444" y="6008426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 – взрослый </a:t>
            </a:r>
          </a:p>
        </p:txBody>
      </p:sp>
    </p:spTree>
    <p:extLst>
      <p:ext uri="{BB962C8B-B14F-4D97-AF65-F5344CB8AC3E}">
        <p14:creationId xmlns:p14="http://schemas.microsoft.com/office/powerpoint/2010/main" val="19896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84" y="8166"/>
            <a:ext cx="10609006" cy="684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11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500</Words>
  <Application>Microsoft Office PowerPoint</Application>
  <PresentationFormat>Широкоэкранный</PresentationFormat>
  <Paragraphs>113</Paragraphs>
  <Slides>22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Тема Office</vt:lpstr>
      <vt:lpstr>                           </vt:lpstr>
      <vt:lpstr>Презентация PowerPoint</vt:lpstr>
      <vt:lpstr>Презентация PowerPoint</vt:lpstr>
      <vt:lpstr>Цель: создание модели для развития личностных качеств обучающихся посредством деятельности РДШ.</vt:lpstr>
      <vt:lpstr>Гипотеза проекта:  внедрение в воспитательную работу образовательной организации (школы) направлений деятельности РДШ будет способствовать развитию личностных качеств обучающихся.</vt:lpstr>
      <vt:lpstr>Презентация PowerPoint</vt:lpstr>
      <vt:lpstr>Основная идея:  основная идея предлагаемого инновационного продукта заключается в создании модели  воспитательного процесса для развития личностных качеств обучающихся посредством деятельности РДШ с учетом требований ФГОС и ее реализации.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Сетевое взаимодействие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«Инновационный поиск» - 2018</dc:title>
  <dc:creator>book.omsk92@gmail.com</dc:creator>
  <cp:lastModifiedBy>Ольга</cp:lastModifiedBy>
  <cp:revision>59</cp:revision>
  <dcterms:created xsi:type="dcterms:W3CDTF">2018-11-06T09:29:04Z</dcterms:created>
  <dcterms:modified xsi:type="dcterms:W3CDTF">2022-01-12T14:40:09Z</dcterms:modified>
</cp:coreProperties>
</file>