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63" r:id="rId2"/>
    <p:sldId id="337" r:id="rId3"/>
    <p:sldId id="341" r:id="rId4"/>
    <p:sldId id="322" r:id="rId5"/>
    <p:sldId id="324" r:id="rId6"/>
    <p:sldId id="325" r:id="rId7"/>
    <p:sldId id="270" r:id="rId8"/>
    <p:sldId id="257" r:id="rId9"/>
    <p:sldId id="326" r:id="rId10"/>
    <p:sldId id="327" r:id="rId11"/>
    <p:sldId id="329" r:id="rId12"/>
    <p:sldId id="330" r:id="rId13"/>
    <p:sldId id="262" r:id="rId14"/>
    <p:sldId id="276" r:id="rId15"/>
    <p:sldId id="286" r:id="rId16"/>
    <p:sldId id="292" r:id="rId17"/>
    <p:sldId id="342" r:id="rId18"/>
    <p:sldId id="344" r:id="rId19"/>
    <p:sldId id="278" r:id="rId20"/>
    <p:sldId id="290" r:id="rId21"/>
    <p:sldId id="345" r:id="rId22"/>
    <p:sldId id="343" r:id="rId23"/>
    <p:sldId id="279" r:id="rId24"/>
    <p:sldId id="293" r:id="rId25"/>
    <p:sldId id="287" r:id="rId26"/>
    <p:sldId id="298" r:id="rId27"/>
    <p:sldId id="331" r:id="rId28"/>
    <p:sldId id="334" r:id="rId29"/>
    <p:sldId id="335" r:id="rId30"/>
    <p:sldId id="333" r:id="rId31"/>
    <p:sldId id="332" r:id="rId32"/>
    <p:sldId id="336" r:id="rId33"/>
    <p:sldId id="295" r:id="rId34"/>
    <p:sldId id="346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A82"/>
    <a:srgbClr val="632B8D"/>
    <a:srgbClr val="00518E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163146-F596-4C1A-BEE7-CF31834B40BD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290A03-A8EC-4674-9D37-D9E2ACA7AE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B6414-8F25-4C18-A18F-7E9897B2841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A3D1D3-B265-4CEB-9641-A491D5993B38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7D3D87-937D-4B63-994C-A47F18BE1C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934915-22EC-49C7-9B75-1F8DA6A36839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96E071-7A5C-4A2C-9705-5DFBE4F3EB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18296C-F94A-4BED-9438-3BCBD75A3B2E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0C95D-1386-4899-B135-9853DBD5E0BE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78BB-EE78-4089-87F8-80DD5B6913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D0BC-3105-449C-A49F-19C9A84EAB4D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110A-850E-4F8B-AFAD-359DADA8F3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F22A-2D29-42D6-99C6-4A2464FB1A9E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177D3-2895-4224-8616-3B5EAE3F2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AA6DD-979E-4F4F-B1D6-C6EAC6B1D6A3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E2A3-18AA-4D03-BCCE-886F98E7D7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6F4A-A217-401D-9752-A3F7C566DD2B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6536-308C-4BFA-A5BF-70906158BC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AA210-1FEB-471F-9E29-727E95BB2F6D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236EA-AA91-4160-B337-589AEDFFA8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D38C-1E43-4BBD-B347-3985BB462196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2544-DF18-48E2-8B21-423D0E1B03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43AC-645F-4089-BECB-6EFAC906536D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5C78-0E6C-4080-B11F-F47AE1B5A9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FF0FC-2D09-47BD-AF4D-791FEDCB351A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34E93-0629-4F25-B63C-465B08028C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579F1-C04C-47F2-80E2-E18FED46756C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F10C-141A-4B18-92FB-9E6FD6744E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F43B-E052-4BD0-B2F9-707ABF819BD2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8E699-8A26-4235-8D1D-A5F441E20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39B749-E1EB-42AC-9EA7-9915B6FD1C64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1E14DE-16F3-4DFC-BAA9-C69E6B99D4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11188" y="1557338"/>
            <a:ext cx="7929562" cy="496728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600" b="1">
                <a:solidFill>
                  <a:srgbClr val="FFFF00"/>
                </a:solidFill>
                <a:latin typeface="Arial" charset="0"/>
              </a:rPr>
              <a:t>Формирование креативного поля муниципальных инновационных площадок</a:t>
            </a:r>
          </a:p>
          <a:p>
            <a:pPr algn="ctr"/>
            <a:endParaRPr lang="ru-RU" sz="2600" b="1">
              <a:solidFill>
                <a:srgbClr val="FFFF00"/>
              </a:solidFill>
              <a:latin typeface="Arial" charset="0"/>
            </a:endParaRPr>
          </a:p>
          <a:p>
            <a:pPr algn="ctr"/>
            <a:endParaRPr lang="ru-RU" b="1" i="1">
              <a:solidFill>
                <a:srgbClr val="FFFF00"/>
              </a:solidFill>
              <a:latin typeface="Arial" charset="0"/>
            </a:endParaRPr>
          </a:p>
          <a:p>
            <a:pPr algn="ctr"/>
            <a:r>
              <a:rPr lang="ru-RU" sz="2000" b="1" i="1">
                <a:solidFill>
                  <a:srgbClr val="FFFF00"/>
                </a:solidFill>
                <a:latin typeface="Arial" charset="0"/>
              </a:rPr>
              <a:t>Кандидат педагогических наук, </a:t>
            </a:r>
          </a:p>
          <a:p>
            <a:pPr algn="ctr"/>
            <a:r>
              <a:rPr lang="ru-RU" sz="2000" b="1" i="1">
                <a:solidFill>
                  <a:srgbClr val="FFFF00"/>
                </a:solidFill>
                <a:latin typeface="Arial" charset="0"/>
              </a:rPr>
              <a:t>ст. научный сотрудник Пирожкова О.Б.</a:t>
            </a:r>
          </a:p>
          <a:p>
            <a:pPr algn="ctr"/>
            <a:endParaRPr lang="ru-RU" sz="2000" b="1" i="1">
              <a:solidFill>
                <a:srgbClr val="FFFF00"/>
              </a:solidFill>
              <a:latin typeface="Arial" charset="0"/>
            </a:endParaRPr>
          </a:p>
          <a:p>
            <a:pPr algn="ctr"/>
            <a:r>
              <a:rPr lang="ru-RU" sz="2000" b="1" i="1">
                <a:solidFill>
                  <a:srgbClr val="FFFF00"/>
                </a:solidFill>
                <a:latin typeface="Arial" charset="0"/>
              </a:rPr>
              <a:t>Вебинар</a:t>
            </a:r>
          </a:p>
          <a:p>
            <a:pPr algn="ctr"/>
            <a:r>
              <a:rPr lang="ru-RU" sz="2000" b="1" i="1">
                <a:solidFill>
                  <a:srgbClr val="FFFF00"/>
                </a:solidFill>
                <a:latin typeface="Arial" charset="0"/>
              </a:rPr>
              <a:t>Февраль 2015г</a:t>
            </a:r>
            <a:r>
              <a:rPr lang="ru-RU" b="1" i="1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algn="ctr"/>
            <a:endParaRPr lang="ru-RU" sz="24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25" y="571500"/>
            <a:ext cx="7786688" cy="8572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Краснодарский краевой институт дополнительного профессионального педагогического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>
            <a:off x="1214438" y="928688"/>
            <a:ext cx="6786562" cy="2286000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Пространственно-семантический компонент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63" y="3643313"/>
            <a:ext cx="6929437" cy="18573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- </a:t>
            </a:r>
            <a:r>
              <a:rPr lang="ru-RU" sz="2400" b="1" dirty="0">
                <a:solidFill>
                  <a:schemeClr val="tx1"/>
                </a:solidFill>
              </a:rPr>
              <a:t>архитектурно-эстетическая организация жизненного пространства школьников;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 символическое пространство школы (различные символы – герб, гимн, традиции, настенная информация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>
            <a:off x="1143000" y="785813"/>
            <a:ext cx="6786563" cy="2286000"/>
          </a:xfrm>
          <a:prstGeom prst="star1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Содержательно-методический компонент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071813"/>
            <a:ext cx="7715250" cy="33575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51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- </a:t>
            </a:r>
            <a:r>
              <a:rPr lang="ru-RU" sz="2300" b="1" dirty="0">
                <a:solidFill>
                  <a:schemeClr val="tx1"/>
                </a:solidFill>
              </a:rPr>
              <a:t>содержательная сфера (концепции обучения и воспитания, образовательные и учебные программы, учебный план, учебники и учебные пособия и др.);</a:t>
            </a:r>
          </a:p>
          <a:p>
            <a:pPr indent="2651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- формы и методы организации учебного процесса (формы организации обучения, ученические исследовательские общества, структура школьного и классного самоуправления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>
            <a:off x="1285875" y="714375"/>
            <a:ext cx="6786563" cy="2286000"/>
          </a:xfrm>
          <a:prstGeom prst="star12">
            <a:avLst/>
          </a:prstGeom>
          <a:solidFill>
            <a:srgbClr val="B61A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Коммуникативно-организационный компонент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000375"/>
            <a:ext cx="7643813" cy="3429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442913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-  особенности субъектов образовательной среды;</a:t>
            </a:r>
          </a:p>
          <a:p>
            <a:pPr indent="354013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42913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коммуникативная сфера (стиль общения и преподавания, принятая форма одежды,  пространственная и социальная плотность среди субъектов образования и др.);</a:t>
            </a:r>
          </a:p>
          <a:p>
            <a:pPr indent="354013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42913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itchFamily="18" charset="0"/>
              </a:rPr>
              <a:t>организационные условия (особенности  управленческой культуры, наличие творческих групп и др.)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06450" y="1619250"/>
            <a:ext cx="8051800" cy="49784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dirty="0" smtClean="0">
              <a:solidFill>
                <a:srgbClr val="123461"/>
              </a:solidFill>
              <a:latin typeface="Cambria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ФГОС открывает возможности строить: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Школу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 понимания, </a:t>
            </a:r>
            <a:r>
              <a:rPr lang="ru-RU" sz="2400" dirty="0" err="1" smtClean="0">
                <a:solidFill>
                  <a:srgbClr val="0000CC"/>
                </a:solidFill>
                <a:latin typeface="Cambria" pitchFamily="18" charset="0"/>
              </a:rPr>
              <a:t>деятельностной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 педагогики, диалога культур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Школу 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развития мотивов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Школу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  жизненных задач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Школу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 формирования мировоззренческой картины мира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Школу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 диагностики развития успехов личности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Школу 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позитивной социализации личности</a:t>
            </a:r>
            <a:endParaRPr lang="en-US" sz="2400" dirty="0" smtClean="0">
              <a:solidFill>
                <a:srgbClr val="0000CC"/>
              </a:solidFill>
              <a:latin typeface="Cambria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Школу</a:t>
            </a:r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</a:rPr>
              <a:t> – зону ближайшего развития российского общества</a:t>
            </a:r>
          </a:p>
          <a:p>
            <a:pPr marL="274320" indent="-27432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Cambria" pitchFamily="18" charset="0"/>
              </a:rPr>
              <a:t>А.Г. </a:t>
            </a:r>
            <a:r>
              <a:rPr lang="ru-RU" sz="2400" b="1" dirty="0" err="1" smtClean="0">
                <a:solidFill>
                  <a:srgbClr val="0000CC"/>
                </a:solidFill>
                <a:latin typeface="Cambria" pitchFamily="18" charset="0"/>
              </a:rPr>
              <a:t>Асмолов</a:t>
            </a:r>
            <a:endParaRPr lang="ru-RU" sz="2400" b="1" dirty="0" smtClean="0">
              <a:solidFill>
                <a:srgbClr val="0000CC"/>
              </a:solidFill>
              <a:latin typeface="Cambria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2400" dirty="0" smtClean="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819150" y="407988"/>
            <a:ext cx="8077200" cy="120015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Cambria Math" pitchFamily="18" charset="0"/>
              </a:rPr>
              <a:t>ФГОС – «конституция»  развития школы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7550"/>
          </a:xfrm>
        </p:spPr>
        <p:txBody>
          <a:bodyPr>
            <a:normAutofit/>
          </a:bodyPr>
          <a:lstStyle/>
          <a:p>
            <a:pPr marL="0" indent="36353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hlink"/>
              </a:solidFill>
            </a:endParaRPr>
          </a:p>
          <a:p>
            <a:pPr marL="0" indent="36353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hlink"/>
              </a:solidFill>
            </a:endParaRPr>
          </a:p>
          <a:p>
            <a:pPr marL="0" indent="36353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3"/>
                </a:solidFill>
              </a:rPr>
              <a:t>Инновация – </a:t>
            </a:r>
            <a:r>
              <a:rPr lang="ru-RU" sz="2800" dirty="0" smtClean="0"/>
              <a:t>(</a:t>
            </a:r>
            <a:r>
              <a:rPr lang="ru-RU" sz="2800" dirty="0" err="1" smtClean="0"/>
              <a:t>латин</a:t>
            </a:r>
            <a:r>
              <a:rPr lang="ru-RU" sz="2800" dirty="0" smtClean="0"/>
              <a:t>.) обновление, новшество или изменение. </a:t>
            </a:r>
          </a:p>
          <a:p>
            <a:pPr marL="0" indent="36353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0" indent="36353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3"/>
                </a:solidFill>
              </a:rPr>
              <a:t>Новый</a:t>
            </a:r>
            <a:r>
              <a:rPr lang="ru-RU" sz="2800" dirty="0" smtClean="0"/>
              <a:t> – впервые созданный или сделанный, появившийся или возникший недавно, взамен прежнего, вновь открытый, относящийся к ближайшему прошлому или к настоящему времени, недостаточно знакомый или малоизвестный [С.И. Ожегов].</a:t>
            </a:r>
          </a:p>
          <a:p>
            <a:pPr marL="0" indent="363538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hlink"/>
                </a:solidFill>
              </a:rPr>
              <a:t> </a:t>
            </a:r>
            <a:endParaRPr lang="ru-RU" sz="2800" dirty="0" smtClean="0"/>
          </a:p>
          <a:p>
            <a:pPr marL="0" indent="363538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ru-RU" b="1" smtClean="0">
                <a:solidFill>
                  <a:srgbClr val="7030A0"/>
                </a:solidFill>
              </a:rPr>
              <a:t> </a:t>
            </a:r>
            <a:r>
              <a:rPr lang="ru-RU" sz="3200" b="1" smtClean="0">
                <a:solidFill>
                  <a:srgbClr val="7030A0"/>
                </a:solidFill>
              </a:rPr>
              <a:t>Новшество </a:t>
            </a:r>
            <a:r>
              <a:rPr lang="ru-RU" sz="3200" smtClean="0"/>
              <a:t>- именно средство (новый метод, методика, технология и т.д.).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   </a:t>
            </a:r>
            <a:r>
              <a:rPr lang="ru-RU" sz="3200" b="1" smtClean="0">
                <a:solidFill>
                  <a:srgbClr val="7030A0"/>
                </a:solidFill>
              </a:rPr>
              <a:t>Инновация </a:t>
            </a:r>
            <a:r>
              <a:rPr lang="ru-RU" sz="3200" smtClean="0"/>
              <a:t>– как развивающийся по определенным этапам процесс внедрения новшеств.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7030A0"/>
                </a:solidFill>
              </a:rPr>
              <a:t>    </a:t>
            </a:r>
            <a:r>
              <a:rPr lang="ru-RU" sz="3000" b="1" smtClean="0">
                <a:solidFill>
                  <a:srgbClr val="7030A0"/>
                </a:solidFill>
              </a:rPr>
              <a:t>Инновация педагогическая </a:t>
            </a:r>
            <a:r>
              <a:rPr lang="ru-RU" sz="3000" smtClean="0"/>
              <a:t>- нововведение в педагогическую деятельность, изменение в содержании и технологии обучения и воспитания, имеющее целью повышения их эффективности.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Классификация  инноваций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1) По области применения (в содержании, в технологии,  в организации, в управлении, в образовательной экологии);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2) по способу осуществления нововведений (систематические, плановые; стихийные, спонтанные);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3) по широте и глубине новаторства (глобальные, радиальные, стратегические и др.; частичные, малые);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4) по характеру происхождения (внешние, внутренние).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(К. </a:t>
            </a:r>
            <a:r>
              <a:rPr lang="ru-RU" dirty="0" err="1" smtClean="0"/>
              <a:t>Ангеловски</a:t>
            </a:r>
            <a:r>
              <a:rPr lang="ru-RU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1714500"/>
            <a:ext cx="8229600" cy="4389438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1) по отнесенности к той или иной части  учебно-воспитательного процесса (в содержании; в технологиях, формах, методах, средствах; в организации; в управлении школой);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2) по масштабу (частные, модульные, системные);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3) по инновационному потенциалу (</a:t>
            </a:r>
            <a:r>
              <a:rPr lang="ru-RU" dirty="0" err="1" smtClean="0"/>
              <a:t>модификационные</a:t>
            </a:r>
            <a:r>
              <a:rPr lang="ru-RU" dirty="0" smtClean="0"/>
              <a:t>, комбинаторные, радикальные);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4) по отношению к своему предшественнику (замещающие, отменяющие, открывающие, </a:t>
            </a:r>
            <a:r>
              <a:rPr lang="ru-RU" dirty="0" err="1" smtClean="0"/>
              <a:t>ретровведения</a:t>
            </a:r>
            <a:r>
              <a:rPr lang="ru-RU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(М.М. Поташник, В.С. Лазарев)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Классификация  инноваций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436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Этапы развития инноваций</a:t>
            </a:r>
          </a:p>
        </p:txBody>
      </p:sp>
      <p:graphicFrame>
        <p:nvGraphicFramePr>
          <p:cNvPr id="33857" name="Group 65"/>
          <p:cNvGraphicFramePr>
            <a:graphicFrameLocks noGrp="1"/>
          </p:cNvGraphicFramePr>
          <p:nvPr/>
        </p:nvGraphicFramePr>
        <p:xfrm>
          <a:off x="214313" y="1000125"/>
          <a:ext cx="8750300" cy="5373245"/>
        </p:xfrm>
        <a:graphic>
          <a:graphicData uri="http://schemas.openxmlformats.org/drawingml/2006/table">
            <a:tbl>
              <a:tblPr/>
              <a:tblGrid>
                <a:gridCol w="1560512"/>
                <a:gridCol w="1403350"/>
                <a:gridCol w="1230313"/>
                <a:gridCol w="1301750"/>
                <a:gridCol w="1519237"/>
                <a:gridCol w="1082675"/>
                <a:gridCol w="652463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Автор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Н.Р.Юсуфбе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Возникновение нового педагогического явления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Освоение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новшества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Применение, внедрение в практику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Завершение инновации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М.С.Бургин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Разработка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нововведения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Изучение созданного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Доработка специалистами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Внедрение в практику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Дальней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шее развитие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Завершение инновации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В.А.Сластенин, Л.С.Подымова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Рождение новой идеи, концепции новшества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Создание новшеств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Практическое примене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Распростра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новшеств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Господство новшес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А.И.Пригожин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Зарождение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Освоение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Диффузия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Рутинизация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Лапин Н.И., Сазонов Б.В., Толстой В.С.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Старт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Быстрый рост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Зрелость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Насыщение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Финиш или кризис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7" descr="C:\Users\EKnyazeva\Desktop\Презентации 2012 год\картинки для презентации\1_group_stud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4929188"/>
            <a:ext cx="1820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00063" y="1571625"/>
            <a:ext cx="82867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r"/>
            <a:r>
              <a:rPr lang="ru-RU" sz="2800" b="1" i="1">
                <a:latin typeface="Calibri" pitchFamily="34" charset="0"/>
                <a:cs typeface="Times New Roman" pitchFamily="18" charset="0"/>
              </a:rPr>
              <a:t>...Главный социально - педагогический смысл инновационного движения в образовании состоит в том, что оно </a:t>
            </a:r>
            <a:r>
              <a:rPr lang="ru-RU" sz="2800" b="1">
                <a:latin typeface="Calibri" pitchFamily="34" charset="0"/>
                <a:cs typeface="Times New Roman" pitchFamily="18" charset="0"/>
              </a:rPr>
              <a:t>–</a:t>
            </a:r>
          </a:p>
          <a:p>
            <a:pPr indent="450850" algn="r"/>
            <a:r>
              <a:rPr 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основная социальная и духовная база, опора образовательной реформы </a:t>
            </a:r>
            <a:endParaRPr lang="ru-RU" sz="2800" b="1" i="1">
              <a:cs typeface="Times New Roman" pitchFamily="18" charset="0"/>
            </a:endParaRPr>
          </a:p>
          <a:p>
            <a:pPr indent="450850" algn="r" eaLnBrk="0" hangingPunct="0"/>
            <a:r>
              <a:rPr lang="ru-RU" sz="2400" b="1" i="1">
                <a:cs typeface="Times New Roman" pitchFamily="18" charset="0"/>
              </a:rPr>
              <a:t>Э. Днепров</a:t>
            </a:r>
            <a:r>
              <a:rPr lang="ru-RU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509838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857250" y="2786063"/>
            <a:ext cx="7286625" cy="1928812"/>
          </a:xfrm>
        </p:spPr>
        <p:txBody>
          <a:bodyPr/>
          <a:lstStyle/>
          <a:p>
            <a:pPr eaLnBrk="1" hangingPunct="1"/>
            <a:r>
              <a:rPr lang="ru-RU" smtClean="0"/>
              <a:t>Рождение, возникновение инновации </a:t>
            </a:r>
          </a:p>
          <a:p>
            <a:pPr eaLnBrk="1" hangingPunct="1"/>
            <a:r>
              <a:rPr lang="ru-RU" smtClean="0"/>
              <a:t>Применение инновации</a:t>
            </a:r>
          </a:p>
          <a:p>
            <a:pPr eaLnBrk="1" hangingPunct="1"/>
            <a:r>
              <a:rPr lang="ru-RU" smtClean="0"/>
              <a:t>Завершение существования</a:t>
            </a:r>
          </a:p>
          <a:p>
            <a:pPr eaLnBrk="1" hangingPunct="1"/>
            <a:endParaRPr lang="ru-RU" smtClean="0"/>
          </a:p>
        </p:txBody>
      </p:sp>
      <p:sp>
        <p:nvSpPr>
          <p:cNvPr id="36867" name="Прямоугольник 4"/>
          <p:cNvSpPr>
            <a:spLocks noChangeArrowheads="1"/>
          </p:cNvSpPr>
          <p:nvPr/>
        </p:nvSpPr>
        <p:spPr bwMode="auto">
          <a:xfrm>
            <a:off x="642938" y="1214438"/>
            <a:ext cx="7858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632B8D"/>
                </a:solidFill>
                <a:latin typeface="Constantia" pitchFamily="18" charset="0"/>
              </a:rPr>
              <a:t>Основные этапы «жизнедеятельности» инноваций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714375" y="1071563"/>
            <a:ext cx="80724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486400" algn="l"/>
              </a:tabLst>
            </a:pPr>
            <a:r>
              <a:rPr lang="ru-RU" sz="2400" b="1">
                <a:solidFill>
                  <a:srgbClr val="FF0000"/>
                </a:solidFill>
                <a:latin typeface="Constantia" pitchFamily="18" charset="0"/>
              </a:rPr>
              <a:t>Законы протекания инновационных процессов</a:t>
            </a:r>
          </a:p>
          <a:p>
            <a:pPr algn="just">
              <a:tabLst>
                <a:tab pos="5486400" algn="l"/>
              </a:tabLst>
            </a:pPr>
            <a:endParaRPr lang="ru-RU" sz="2400">
              <a:solidFill>
                <a:schemeClr val="hlink"/>
              </a:solidFill>
              <a:latin typeface="Constantia" pitchFamily="18" charset="0"/>
            </a:endParaRPr>
          </a:p>
          <a:p>
            <a:pPr algn="just">
              <a:tabLst>
                <a:tab pos="5486400" algn="l"/>
              </a:tabLst>
            </a:pPr>
            <a:r>
              <a:rPr lang="ru-RU" sz="2400">
                <a:latin typeface="Constantia" pitchFamily="18" charset="0"/>
              </a:rPr>
              <a:t>1.Закон необходимой дестабилизации педагогической инновационной среды.</a:t>
            </a:r>
          </a:p>
          <a:p>
            <a:pPr algn="just">
              <a:tabLst>
                <a:tab pos="5486400" algn="l"/>
              </a:tabLst>
            </a:pPr>
            <a:r>
              <a:rPr lang="ru-RU" sz="2400">
                <a:latin typeface="Constantia" pitchFamily="18" charset="0"/>
              </a:rPr>
              <a:t>2. Закон финальной реализации инновационного процесса.</a:t>
            </a:r>
          </a:p>
          <a:p>
            <a:pPr algn="just">
              <a:tabLst>
                <a:tab pos="5486400" algn="l"/>
              </a:tabLst>
            </a:pPr>
            <a:r>
              <a:rPr lang="ru-RU" sz="2400">
                <a:latin typeface="Constantia" pitchFamily="18" charset="0"/>
              </a:rPr>
              <a:t>3. Закон стереотипизации педагогических инноваций.</a:t>
            </a:r>
          </a:p>
          <a:p>
            <a:pPr algn="just">
              <a:tabLst>
                <a:tab pos="5486400" algn="l"/>
              </a:tabLst>
            </a:pPr>
            <a:r>
              <a:rPr lang="ru-RU" sz="2400">
                <a:latin typeface="Constantia" pitchFamily="18" charset="0"/>
              </a:rPr>
              <a:t>4. Закон цикловой повторяемости педагогических инноваций. </a:t>
            </a:r>
          </a:p>
          <a:p>
            <a:pPr algn="ctr">
              <a:tabLst>
                <a:tab pos="5486400" algn="l"/>
              </a:tabLst>
            </a:pPr>
            <a:r>
              <a:rPr lang="ru-RU" sz="2400">
                <a:latin typeface="Constantia" pitchFamily="18" charset="0"/>
              </a:rPr>
              <a:t>                        (В.А. Сластенин и Л.С. Подымова)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357313"/>
            <a:ext cx="8229600" cy="43576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b="1" smtClean="0">
                <a:solidFill>
                  <a:srgbClr val="7030A0"/>
                </a:solidFill>
              </a:rPr>
              <a:t>Критерии инновационной деятельности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1800" smtClean="0">
              <a:solidFill>
                <a:srgbClr val="7030A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творческая восприимчивость к педагогическим инновациям;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творческая активность;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методологическая и технологическая готовность к новшествам;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- педагогическое инновационное мышление и культура общения.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25717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     </a:t>
            </a:r>
            <a:endParaRPr lang="ru-RU" sz="4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9938" name="Прямоугольник 3"/>
          <p:cNvSpPr>
            <a:spLocks noChangeArrowheads="1"/>
          </p:cNvSpPr>
          <p:nvPr/>
        </p:nvSpPr>
        <p:spPr bwMode="auto">
          <a:xfrm>
            <a:off x="428625" y="1357313"/>
            <a:ext cx="7929563" cy="703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7030A0"/>
                </a:solidFill>
                <a:latin typeface="Constantia" pitchFamily="18" charset="0"/>
              </a:rPr>
              <a:t>Инноватика </a:t>
            </a:r>
            <a:r>
              <a:rPr lang="ru-RU" sz="2400">
                <a:latin typeface="Constantia" pitchFamily="18" charset="0"/>
              </a:rPr>
              <a:t> - учение о создании педагогических новшеств, их оценке и освоении педагогическим сообществом.</a:t>
            </a:r>
          </a:p>
          <a:p>
            <a:pPr algn="just"/>
            <a:endParaRPr lang="ru-RU" sz="2400">
              <a:latin typeface="Constantia" pitchFamily="18" charset="0"/>
            </a:endParaRPr>
          </a:p>
          <a:p>
            <a:pPr algn="just"/>
            <a:r>
              <a:rPr lang="ru-RU" sz="2400" b="1">
                <a:solidFill>
                  <a:srgbClr val="7030A0"/>
                </a:solidFill>
                <a:latin typeface="Constantia" pitchFamily="18" charset="0"/>
              </a:rPr>
              <a:t>Инноватика в образовании </a:t>
            </a:r>
            <a:r>
              <a:rPr lang="ru-RU" sz="2400">
                <a:latin typeface="Constantia" pitchFamily="18" charset="0"/>
              </a:rPr>
              <a:t>– учение о неразрывном единстве и взаимосвязи трех основных подпроцессов:  инновационного процесса в сфере образования: создание нового</a:t>
            </a:r>
            <a:r>
              <a:rPr lang="ru-RU" sz="2400"/>
              <a:t>- педагогическая неология</a:t>
            </a:r>
            <a:r>
              <a:rPr lang="ru-RU" sz="2400">
                <a:latin typeface="Constantia" pitchFamily="18" charset="0"/>
              </a:rPr>
              <a:t> (новшества, продукта), освоение новшества</a:t>
            </a:r>
            <a:r>
              <a:rPr lang="ru-RU" sz="2400"/>
              <a:t> – педагогическая аксиология</a:t>
            </a:r>
            <a:r>
              <a:rPr lang="ru-RU" sz="2400">
                <a:latin typeface="Constantia" pitchFamily="18" charset="0"/>
              </a:rPr>
              <a:t> (восприятие,  освоение, присвоение), применение</a:t>
            </a:r>
            <a:r>
              <a:rPr lang="ru-RU" sz="2400"/>
              <a:t> - педагогическая праксиология</a:t>
            </a:r>
            <a:r>
              <a:rPr lang="ru-RU" sz="2400">
                <a:latin typeface="Constantia" pitchFamily="18" charset="0"/>
              </a:rPr>
              <a:t>.</a:t>
            </a:r>
          </a:p>
          <a:p>
            <a:pPr algn="just"/>
            <a:endParaRPr lang="ru-RU" sz="2800">
              <a:latin typeface="Constantia" pitchFamily="18" charset="0"/>
            </a:endParaRPr>
          </a:p>
          <a:p>
            <a:pPr algn="just"/>
            <a:r>
              <a:rPr lang="ru-RU" sz="2800">
                <a:latin typeface="Constantia" pitchFamily="18" charset="0"/>
              </a:rPr>
              <a:t> </a:t>
            </a:r>
          </a:p>
          <a:p>
            <a:pPr algn="just"/>
            <a:endParaRPr lang="ru-RU" sz="2800">
              <a:latin typeface="Constantia" pitchFamily="18" charset="0"/>
            </a:endParaRPr>
          </a:p>
          <a:p>
            <a:pPr algn="just"/>
            <a:endParaRPr lang="ru-RU" sz="2800">
              <a:latin typeface="Constantia" pitchFamily="18" charset="0"/>
            </a:endParaRPr>
          </a:p>
          <a:p>
            <a:pPr algn="just"/>
            <a:endParaRPr lang="ru-RU" sz="2800">
              <a:latin typeface="Constantia" pitchFamily="18" charset="0"/>
            </a:endParaRPr>
          </a:p>
          <a:p>
            <a:pPr algn="just"/>
            <a:endParaRPr lang="ru-RU" sz="28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00188"/>
            <a:ext cx="8229600" cy="4389437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Инновационные процессы – </a:t>
            </a:r>
            <a:r>
              <a:rPr lang="ru-RU" dirty="0" err="1" smtClean="0"/>
              <a:t>процессы</a:t>
            </a:r>
            <a:r>
              <a:rPr lang="ru-RU" dirty="0" smtClean="0"/>
              <a:t> создания педагогических новшеств, их освоения и оценки педагогическим сообществом, применение и внедрение в практике обучения и воспитания.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Инновационная деятельность</a:t>
            </a:r>
            <a:r>
              <a:rPr lang="ru-RU" dirty="0" smtClean="0"/>
              <a:t> –  </a:t>
            </a:r>
            <a:r>
              <a:rPr lang="ru-RU" dirty="0" err="1" smtClean="0"/>
              <a:t>деятельность</a:t>
            </a:r>
            <a:r>
              <a:rPr lang="ru-RU" dirty="0" smtClean="0"/>
              <a:t>, ориентированная на совершенствование научно-педагогического, учебно-методического, кадрового, организационного, правового, финансово-экономического, материально-технического обеспечения системы образования (ОО), которая  осуществляется в форме инновационных проектов и программ.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b="1" smtClean="0"/>
              <a:t>Инновационная среда</a:t>
            </a:r>
            <a:r>
              <a:rPr lang="ru-RU" smtClean="0"/>
              <a:t> – среда возникновения новшеств, их ускоренного усвоения и применения на практике (окружение, где происходит инновационный процесс).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marL="25200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Экспертиза образовательной среды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</a:rPr>
              <a:t>Методика векторного моделирования образовательной среды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</a:rPr>
              <a:t>(В.А. </a:t>
            </a:r>
            <a:r>
              <a:rPr lang="ru-RU" sz="2800" b="1" i="1" dirty="0" err="1" smtClean="0">
                <a:solidFill>
                  <a:schemeClr val="bg2">
                    <a:lumMod val="10000"/>
                  </a:schemeClr>
                </a:solidFill>
              </a:rPr>
              <a:t>Ясвин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ru-RU" sz="28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572500" cy="571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</a:rPr>
              <a:t>Построение системы координат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54292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Активность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/>
              <a:t>            «Творческая</a:t>
            </a:r>
            <a:r>
              <a:rPr lang="ru-RU" sz="2400" b="1" dirty="0" smtClean="0"/>
              <a:t>»                                      «Карьерная»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         образовательная                             </a:t>
            </a:r>
            <a:r>
              <a:rPr lang="ru-RU" sz="2400" b="1" dirty="0" err="1" smtClean="0"/>
              <a:t>образовательная</a:t>
            </a:r>
            <a:endParaRPr lang="ru-RU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                     среда                                                    </a:t>
            </a:r>
            <a:r>
              <a:rPr lang="ru-RU" sz="2400" b="1" dirty="0" err="1" smtClean="0"/>
              <a:t>среда</a:t>
            </a:r>
            <a:endParaRPr lang="ru-RU" sz="2400" b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b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 Свобода                                                                      Зависимость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/>
              <a:t>         «Безмятежная»                              «Догматическая»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        </a:t>
            </a:r>
            <a:r>
              <a:rPr lang="ru-RU" sz="2400" b="1" dirty="0" smtClean="0"/>
              <a:t>образовательная                              </a:t>
            </a:r>
            <a:r>
              <a:rPr lang="ru-RU" sz="2400" b="1" dirty="0" err="1" smtClean="0"/>
              <a:t>образовательная</a:t>
            </a:r>
            <a:endParaRPr lang="ru-RU" sz="2400" b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                   среда                                                      </a:t>
            </a:r>
            <a:r>
              <a:rPr lang="ru-RU" sz="2400" b="1" dirty="0" err="1" smtClean="0"/>
              <a:t>среда</a:t>
            </a:r>
            <a:endParaRPr lang="ru-RU" sz="2400" b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                                                                                                  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                                                                           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                                         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Пассивность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88" y="3714750"/>
            <a:ext cx="4714875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393951" y="3749675"/>
            <a:ext cx="4214812" cy="15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856832" y="3712369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849019" y="3728244"/>
            <a:ext cx="2857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4321175" y="3268663"/>
            <a:ext cx="35718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4325938" y="4129088"/>
            <a:ext cx="357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428457" y="3718719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312319" y="3704431"/>
            <a:ext cx="2857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801144" y="3709194"/>
            <a:ext cx="2857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980907" y="3704431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4330700" y="459105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346575" y="500380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4330700" y="280670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4346575" y="2335213"/>
            <a:ext cx="35718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652463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Диагностические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5357812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1. Чьи интересы и ценности ставятся на первое  место в моей школе?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а) личности каждого учащегося;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б) общества(коллектива).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2. Кто к кому подстраивается в процессе взаимодействия?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а) воспитатель (учитель) к ребёнку;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б) ребёнок к воспитателю.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3. Какая форма воспитания (образования) преимущественно осуществляется?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а) индивидуальная;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б) коллективная(групповая).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723900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Диагностические вопросы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4.Практикуется ли в школе наказание детей?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а) пожалуй, да;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б) скорее, нет.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2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5.Стимулируется ли проявление ребёнком какой-либо инициативы?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а) обычно, да;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б) пожалуй, далеко не всегда.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6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6. Всегда ли находят какой-либо положительный отклик те или иные творческие проявления ребенка?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а) скорее, да;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б) пожалуй, нет.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1357313"/>
            <a:ext cx="7715250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+mn-lt"/>
              </a:rPr>
              <a:t>Программа проведения </a:t>
            </a:r>
            <a:r>
              <a:rPr lang="ru-RU" sz="3200" dirty="0" err="1">
                <a:solidFill>
                  <a:srgbClr val="FF0000"/>
                </a:solidFill>
                <a:latin typeface="+mn-lt"/>
              </a:rPr>
              <a:t>вебинара</a:t>
            </a:r>
            <a:endParaRPr lang="ru-RU" sz="3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>
                <a:latin typeface="+mn-lt"/>
              </a:rPr>
              <a:t>Об особенностях организации и моделирования инновационной образовательной среды.</a:t>
            </a:r>
          </a:p>
          <a:p>
            <a:pPr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800" dirty="0">
                <a:latin typeface="+mn-lt"/>
              </a:rPr>
              <a:t>Ответы на вопросы слушателей.</a:t>
            </a:r>
          </a:p>
          <a:p>
            <a:pPr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800" dirty="0">
                <a:latin typeface="+mn-lt"/>
              </a:rPr>
              <a:t>Подведение итогов.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</p:txBody>
      </p:sp>
      <p:pic>
        <p:nvPicPr>
          <p:cNvPr id="16386" name="Picture 7" descr="C:\Users\EKnyazeva\Desktop\Презентации 2012 год\картинки для презентации\1_group_stud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286250"/>
            <a:ext cx="31067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572500" cy="571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</a:rPr>
              <a:t>Построение системы координат</a:t>
            </a:r>
            <a:endParaRPr lang="ru-RU" sz="3100" dirty="0"/>
          </a:p>
        </p:txBody>
      </p:sp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929687" cy="557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                                              </a:t>
            </a:r>
            <a:r>
              <a:rPr lang="ru-RU" sz="2400" b="1" smtClean="0">
                <a:solidFill>
                  <a:srgbClr val="FF0000"/>
                </a:solidFill>
              </a:rPr>
              <a:t>Активность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b="1" i="1" smtClean="0"/>
              <a:t>            </a:t>
            </a:r>
            <a:endParaRPr lang="ru-RU" sz="2000" b="1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smtClean="0"/>
              <a:t>   </a:t>
            </a:r>
            <a:r>
              <a:rPr lang="ru-RU" sz="2400" b="1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smtClean="0">
                <a:solidFill>
                  <a:srgbClr val="FF0000"/>
                </a:solidFill>
              </a:rPr>
              <a:t>                                   </a:t>
            </a:r>
            <a:r>
              <a:rPr lang="ru-RU" sz="2000" b="1" smtClean="0">
                <a:solidFill>
                  <a:srgbClr val="0070C0"/>
                </a:solidFill>
              </a:rPr>
              <a:t> Творческая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smtClean="0">
                <a:solidFill>
                  <a:srgbClr val="FF0000"/>
                </a:solidFill>
              </a:rPr>
              <a:t>   Свобода                                                                      Зависимость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smtClean="0"/>
              <a:t>                               </a:t>
            </a:r>
            <a:r>
              <a:rPr lang="ru-RU" sz="2000" b="1" smtClean="0">
                <a:solidFill>
                  <a:srgbClr val="0070C0"/>
                </a:solidFill>
              </a:rPr>
              <a:t>Безмятежн</a:t>
            </a:r>
            <a:r>
              <a:rPr lang="ru-RU" sz="2000" smtClean="0">
                <a:solidFill>
                  <a:srgbClr val="0070C0"/>
                </a:solidFill>
              </a:rPr>
              <a:t>ая </a:t>
            </a:r>
            <a:r>
              <a:rPr lang="ru-RU" sz="2400" smtClean="0"/>
              <a:t>        </a:t>
            </a:r>
            <a:r>
              <a:rPr lang="ru-RU" sz="2000" b="1" smtClean="0">
                <a:solidFill>
                  <a:srgbClr val="0070C0"/>
                </a:solidFill>
              </a:rPr>
              <a:t>Догматическая</a:t>
            </a:r>
            <a:r>
              <a:rPr lang="ru-RU" sz="1800" smtClean="0">
                <a:solidFill>
                  <a:srgbClr val="0070C0"/>
                </a:solidFill>
              </a:rPr>
              <a:t>  </a:t>
            </a:r>
            <a:r>
              <a:rPr lang="ru-RU" sz="2400" smtClean="0"/>
              <a:t>        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smtClean="0"/>
              <a:t>                                         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smtClean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smtClean="0">
                <a:solidFill>
                  <a:srgbClr val="FF0000"/>
                </a:solidFill>
              </a:rPr>
              <a:t>Пассивность</a:t>
            </a:r>
            <a:r>
              <a:rPr lang="ru-RU" sz="2400" smtClean="0">
                <a:solidFill>
                  <a:srgbClr val="FF0000"/>
                </a:solidFill>
              </a:rPr>
              <a:t>                                                                                    </a:t>
            </a:r>
            <a:endParaRPr lang="ru-RU" sz="2400" b="1" smtClean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88" y="3714750"/>
            <a:ext cx="4714875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393951" y="3749675"/>
            <a:ext cx="4214812" cy="15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856832" y="3712369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849019" y="3728244"/>
            <a:ext cx="2857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4321175" y="3268663"/>
            <a:ext cx="35718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4325938" y="4129088"/>
            <a:ext cx="357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428457" y="3718719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312319" y="3704431"/>
            <a:ext cx="2857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801144" y="3709194"/>
            <a:ext cx="2857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980907" y="3704431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4330700" y="459105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346575" y="500380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4330700" y="280670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4346575" y="2335213"/>
            <a:ext cx="35718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71750" y="2000250"/>
            <a:ext cx="3786188" cy="34290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714626" y="1998662"/>
            <a:ext cx="3643312" cy="335756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2665413" y="3094038"/>
            <a:ext cx="3643312" cy="131286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2678907" y="2821781"/>
            <a:ext cx="3643312" cy="185737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286000" y="2914650"/>
            <a:ext cx="4143375" cy="157162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 flipV="1">
            <a:off x="2500313" y="2714625"/>
            <a:ext cx="4071937" cy="200025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4429125" y="1571625"/>
            <a:ext cx="2143125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Карьерная среда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зависимой активности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143625" y="1714500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Типичная карьерная среда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500813" y="2571750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Карьерная среда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активной зависимости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929188" y="2571750"/>
            <a:ext cx="1500187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Карьерная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643688" y="4000500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Догматическая среда пассивной зависимости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286500" y="4929188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Типичная  догматическая среда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572000" y="5429250"/>
            <a:ext cx="2357438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Догматическая среда зависимой активности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214563" y="1643063"/>
            <a:ext cx="214312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Творческая среда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свободной  активности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00063" y="2714625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Творческая среда активной свободы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500063" y="1857375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Типичная  творческая среда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71500" y="4286250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Безмятежная  среда пассивной  свободы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000125" y="5286375"/>
            <a:ext cx="2000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Типичная  безмятежная  среда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571750" y="5429250"/>
            <a:ext cx="2357438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Безмятежная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среда свободной пассивности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3"/>
          <p:cNvSpPr>
            <a:spLocks noChangeArrowheads="1"/>
          </p:cNvSpPr>
          <p:nvPr/>
        </p:nvSpPr>
        <p:spPr bwMode="auto">
          <a:xfrm>
            <a:off x="428625" y="2286000"/>
            <a:ext cx="8286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latin typeface="Constantia" pitchFamily="18" charset="0"/>
              </a:rPr>
              <a:t>Инновационная среда</a:t>
            </a:r>
            <a:r>
              <a:rPr lang="ru-RU" sz="2800">
                <a:latin typeface="Constantia" pitchFamily="18" charset="0"/>
              </a:rPr>
              <a:t> – среда возникновения новшеств, их ускоренного усвоения и применения на практике (окружение, где происходит инновационный процесс).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/>
          <a:lstStyle/>
          <a:p>
            <a:pPr algn="just" eaLnBrk="1" hangingPunct="1"/>
            <a:r>
              <a:rPr lang="ru-RU" sz="2400" b="1" smtClean="0"/>
              <a:t>Инновационная школа </a:t>
            </a:r>
            <a:r>
              <a:rPr lang="ru-RU" sz="2400" smtClean="0"/>
              <a:t>– это школа принципиально новых образцов деятельности, выходящих за пределы нормы, выводящих профессиональную деятельность  на принципиально новый качественный уровень  (В.Кваша).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400" smtClean="0"/>
          </a:p>
          <a:p>
            <a:pPr algn="just" eaLnBrk="1" hangingPunct="1"/>
            <a:r>
              <a:rPr lang="ru-RU" sz="2400" b="1" smtClean="0"/>
              <a:t>Инновационная школа </a:t>
            </a:r>
            <a:r>
              <a:rPr lang="ru-RU" sz="2400" smtClean="0"/>
              <a:t>- это образовательное учреждение, открытое к новому содержанию образования и технологий учебно-воспитательного процесса, в основе которых лежит реализация личностного и творческого потенциала учителя и учащегося на основе психологической и педагогической поддержки и педагогики сотрудничества (О.Б. Пирожкова).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Прямоугольник 3"/>
          <p:cNvSpPr>
            <a:spLocks noChangeArrowheads="1"/>
          </p:cNvSpPr>
          <p:nvPr/>
        </p:nvSpPr>
        <p:spPr bwMode="auto">
          <a:xfrm>
            <a:off x="1000125" y="1571625"/>
            <a:ext cx="692943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latin typeface="Constantia" pitchFamily="18" charset="0"/>
              </a:rPr>
              <a:t>Инновационная среда</a:t>
            </a:r>
            <a:r>
              <a:rPr lang="ru-RU" sz="2800">
                <a:latin typeface="Constantia" pitchFamily="18" charset="0"/>
              </a:rPr>
              <a:t> – среда возникновения новшеств, их ускоренного усвоения и применения на практике (окружение, где происходит инновационный процесс).</a:t>
            </a:r>
          </a:p>
        </p:txBody>
      </p:sp>
      <p:pic>
        <p:nvPicPr>
          <p:cNvPr id="50178" name="Picture 7" descr="C:\Users\EKnyazeva\Desktop\Презентации 2012 год\картинки для презентации\1_group_stud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4286250"/>
            <a:ext cx="27495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36588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</a:rPr>
              <a:t>Список рекомендованной литературы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xfrm>
            <a:off x="323850" y="1341438"/>
            <a:ext cx="8424863" cy="4767262"/>
          </a:xfrm>
        </p:spPr>
        <p:txBody>
          <a:bodyPr/>
          <a:lstStyle/>
          <a:p>
            <a:pPr marL="495300" indent="-495300" algn="just">
              <a:lnSpc>
                <a:spcPct val="80000"/>
              </a:lnSpc>
            </a:pPr>
            <a:r>
              <a:rPr lang="ru-RU" sz="2200" smtClean="0"/>
              <a:t>Кларин М.В. Инновации в мировой педагогике: обучение на основе исследования, игры и дискуссии. (Анализ зарубежного опыта) – Рига: НПЦ «Эксперимент», 1995. – 176 с.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200" smtClean="0"/>
              <a:t>Поляков С.Д. Педагогическая инноватика: от идеи до практики М.: Центр Педагогический поиск, 2007. - 176 с.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200" smtClean="0"/>
              <a:t>Сластенин И.А., Подымова Л.С. Педагогика: инновационная деятельность, М.:ИЧП «Издательство Магистр»,2007, 224 с.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200" smtClean="0"/>
              <a:t>Фыркун И.И. Методическая инноватика: научно-методическое пособие. Минск: БГПУ,1996. –152 с.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200" smtClean="0"/>
              <a:t>Хуторской А.В. Педагогическая инноватика: учеб. пособие для студ. высш. учеб. заведений. – М.: Издательский центр «Академия», 2008. – 256 с.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200" smtClean="0"/>
              <a:t>Ясвин В.А. Образовательная среда: от моделирования к проектированию — М.: Смысл, 2001. — 365 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85813" y="857250"/>
            <a:ext cx="7500937" cy="17859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</a:rPr>
              <a:t>Методология Федерального  государственного образовательного  стандарта</a:t>
            </a:r>
          </a:p>
        </p:txBody>
      </p:sp>
      <p:sp>
        <p:nvSpPr>
          <p:cNvPr id="5" name="12-конечная звезда 4"/>
          <p:cNvSpPr/>
          <p:nvPr/>
        </p:nvSpPr>
        <p:spPr>
          <a:xfrm>
            <a:off x="1928813" y="2714625"/>
            <a:ext cx="5286375" cy="3571875"/>
          </a:xfrm>
          <a:prstGeom prst="star1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Социокультурная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образовательная среда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714375" y="857250"/>
            <a:ext cx="8086725" cy="4400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02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Cambria" pitchFamily="18" charset="0"/>
              </a:rPr>
              <a:t>Среда</a:t>
            </a:r>
            <a:r>
              <a:rPr lang="ru-RU" sz="2800" b="1" dirty="0">
                <a:latin typeface="Cambria" pitchFamily="18" charset="0"/>
              </a:rPr>
              <a:t> – совокупность элементов, составляющих при сложении пространство и условия жизни человека.</a:t>
            </a:r>
          </a:p>
          <a:p>
            <a:pPr indent="5302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Cambria" pitchFamily="18" charset="0"/>
            </a:endParaRPr>
          </a:p>
          <a:p>
            <a:pPr indent="5302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Cambria" pitchFamily="18" charset="0"/>
              </a:rPr>
              <a:t>Образовательная среда </a:t>
            </a:r>
            <a:r>
              <a:rPr lang="ru-RU" sz="2800" b="1" dirty="0">
                <a:latin typeface="Cambria" pitchFamily="18" charset="0"/>
              </a:rPr>
              <a:t>– совокупность социальных, культурных, а также специально организованных психолого-педагогических условий, в результате взаимодействия которых с индивидом происходит развитие личности.</a:t>
            </a:r>
          </a:p>
        </p:txBody>
      </p:sp>
      <p:pic>
        <p:nvPicPr>
          <p:cNvPr id="18434" name="Picture 7" descr="C:\Users\EKnyazeva\Desktop\Презентации 2012 год\картинки для презентации\1_group_stude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5229225"/>
            <a:ext cx="27495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714375" y="857250"/>
            <a:ext cx="8086725" cy="43402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02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mbria" pitchFamily="18" charset="0"/>
              </a:rPr>
              <a:t>Образовательная среда школы не является универсальной</a:t>
            </a:r>
          </a:p>
          <a:p>
            <a:pPr indent="5302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Cambria" pitchFamily="18" charset="0"/>
            </a:endParaRPr>
          </a:p>
          <a:p>
            <a:pPr indent="5302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ambria" pitchFamily="18" charset="0"/>
              </a:rPr>
              <a:t>Современные исследователи при изучении образовательной среды, применяя теорию систем и синергетический подход, подчеркивают, что человек рассматривается как сложная, открытая, саморазвивающаяся система (В.Г. Афанасьев, Т. </a:t>
            </a:r>
            <a:r>
              <a:rPr lang="ru-RU" sz="2800" b="1" i="1" dirty="0" err="1">
                <a:latin typeface="Cambria" pitchFamily="18" charset="0"/>
              </a:rPr>
              <a:t>Парсонс</a:t>
            </a:r>
            <a:r>
              <a:rPr lang="ru-RU" sz="2800" b="1" i="1" dirty="0">
                <a:latin typeface="Cambria" pitchFamily="18" charset="0"/>
              </a:rPr>
              <a:t>, В.П. Казначеев и др.) </a:t>
            </a:r>
          </a:p>
        </p:txBody>
      </p:sp>
      <p:pic>
        <p:nvPicPr>
          <p:cNvPr id="20482" name="Picture 7" descr="C:\Users\EKnyazeva\Desktop\Презентации 2012 год\картинки для презентации\1_group_stude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5072063"/>
            <a:ext cx="2678112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1143000" y="857250"/>
            <a:ext cx="7658100" cy="31702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solidFill>
                  <a:srgbClr val="000099"/>
                </a:solidFill>
                <a:latin typeface="Cambria" pitchFamily="18" charset="0"/>
              </a:rPr>
              <a:t>Социокультурная</a:t>
            </a:r>
            <a:r>
              <a:rPr lang="ru-RU" sz="4000" b="1" dirty="0">
                <a:solidFill>
                  <a:srgbClr val="000099"/>
                </a:solidFill>
                <a:latin typeface="Cambria" pitchFamily="18" charset="0"/>
              </a:rPr>
              <a:t> образовательная среда школы </a:t>
            </a:r>
            <a:r>
              <a:rPr lang="ru-RU" sz="4000" b="1" dirty="0">
                <a:solidFill>
                  <a:srgbClr val="FF0000"/>
                </a:solidFill>
                <a:latin typeface="Cambria" pitchFamily="18" charset="0"/>
              </a:rPr>
              <a:t>- основа  здоровой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latin typeface="Cambria" pitchFamily="18" charset="0"/>
              </a:rPr>
              <a:t>социокультурной</a:t>
            </a:r>
            <a:r>
              <a:rPr lang="ru-RU" sz="4000" b="1" dirty="0">
                <a:solidFill>
                  <a:srgbClr val="FF0000"/>
                </a:solidFill>
                <a:latin typeface="Cambria" pitchFamily="18" charset="0"/>
              </a:rPr>
              <a:t> среды общества</a:t>
            </a:r>
          </a:p>
        </p:txBody>
      </p:sp>
      <p:pic>
        <p:nvPicPr>
          <p:cNvPr id="22530" name="Picture 7" descr="C:\Users\EKnyazeva\Desktop\Презентации 2012 год\картинки для презентации\1_group_stude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046538"/>
            <a:ext cx="4464050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85788" y="857250"/>
            <a:ext cx="8558212" cy="842963"/>
          </a:xfrm>
          <a:solidFill>
            <a:schemeClr val="bg1"/>
          </a:solidFill>
        </p:spPr>
        <p:txBody>
          <a:bodyPr lIns="19800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  <a:latin typeface="Cambria" pitchFamily="18" charset="0"/>
              </a:rPr>
              <a:t>Принципы формирования </a:t>
            </a:r>
            <a:r>
              <a:rPr lang="ru-RU" sz="3200" b="1" dirty="0" err="1" smtClean="0">
                <a:solidFill>
                  <a:srgbClr val="7030A0"/>
                </a:solidFill>
                <a:latin typeface="Cambria" pitchFamily="18" charset="0"/>
              </a:rPr>
              <a:t>социокультурной</a:t>
            </a:r>
            <a:r>
              <a:rPr lang="ru-RU" sz="3200" b="1" dirty="0" smtClean="0">
                <a:solidFill>
                  <a:srgbClr val="7030A0"/>
                </a:solidFill>
                <a:latin typeface="Cambria" pitchFamily="18" charset="0"/>
              </a:rPr>
              <a:t>  </a:t>
            </a:r>
            <a:br>
              <a:rPr lang="ru-RU" sz="3200" b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Cambria" pitchFamily="18" charset="0"/>
              </a:rPr>
              <a:t>образовательной среды (А.Г. </a:t>
            </a:r>
            <a:r>
              <a:rPr lang="ru-RU" sz="3200" b="1" dirty="0" err="1" smtClean="0">
                <a:solidFill>
                  <a:srgbClr val="7030A0"/>
                </a:solidFill>
                <a:latin typeface="Cambria" pitchFamily="18" charset="0"/>
              </a:rPr>
              <a:t>Асмолов</a:t>
            </a:r>
            <a:r>
              <a:rPr lang="ru-RU" sz="3200" b="1" dirty="0" smtClean="0">
                <a:solidFill>
                  <a:srgbClr val="7030A0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88" y="1928813"/>
            <a:ext cx="8358187" cy="4595812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Деятельность-образование-личность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1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33FF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открытость, целостность, системность, взаимосвязь и взаимозависимость</a:t>
            </a:r>
            <a:r>
              <a:rPr lang="ru-RU" sz="2400" dirty="0" smtClean="0">
                <a:solidFill>
                  <a:srgbClr val="000099"/>
                </a:solidFill>
                <a:latin typeface="Cambria" pitchFamily="18" charset="0"/>
              </a:rPr>
              <a:t>  </a:t>
            </a:r>
            <a:r>
              <a:rPr lang="ru-RU" sz="2400" dirty="0" smtClean="0">
                <a:solidFill>
                  <a:srgbClr val="3333FF"/>
                </a:solidFill>
                <a:latin typeface="Cambria" pitchFamily="18" charset="0"/>
              </a:rPr>
              <a:t>всех элементов образовательной среды , имеющей единую </a:t>
            </a:r>
            <a:r>
              <a:rPr lang="ru-RU" sz="2400" dirty="0" err="1" smtClean="0">
                <a:solidFill>
                  <a:srgbClr val="3333FF"/>
                </a:solidFill>
                <a:latin typeface="Cambria" pitchFamily="18" charset="0"/>
              </a:rPr>
              <a:t>системно-деятельностную</a:t>
            </a:r>
            <a:r>
              <a:rPr lang="ru-RU" sz="2400" dirty="0" smtClean="0">
                <a:solidFill>
                  <a:srgbClr val="3333FF"/>
                </a:solidFill>
                <a:latin typeface="Cambria" pitchFamily="18" charset="0"/>
              </a:rPr>
              <a:t> методологическую основу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33FF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3333FF"/>
                </a:solidFill>
                <a:latin typeface="Cambria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33FF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 избыточность ресурсов,</a:t>
            </a:r>
            <a:r>
              <a:rPr lang="ru-RU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sz="2400" dirty="0" smtClean="0">
                <a:solidFill>
                  <a:srgbClr val="3333FF"/>
                </a:solidFill>
                <a:latin typeface="Cambria" pitchFamily="18" charset="0"/>
              </a:rPr>
              <a:t>обеспечивающая личностный выбор,  развитие индивидуальности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33FF"/>
              </a:buClr>
              <a:buFontTx/>
              <a:buNone/>
              <a:defRPr/>
            </a:pPr>
            <a:endParaRPr lang="ru-RU" sz="2400" dirty="0" smtClean="0">
              <a:solidFill>
                <a:srgbClr val="3333FF"/>
              </a:solidFill>
              <a:latin typeface="Cambri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33FF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функциональное  разнообразие   элементов среды, </a:t>
            </a:r>
            <a:r>
              <a:rPr lang="ru-RU" sz="2400" dirty="0" smtClean="0">
                <a:solidFill>
                  <a:srgbClr val="3333FF"/>
                </a:solidFill>
                <a:latin typeface="Cambria" pitchFamily="18" charset="0"/>
              </a:rPr>
              <a:t>обеспечивающее освоение различных видов деятельности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33FF"/>
              </a:buClr>
              <a:buFont typeface="Wingdings" pitchFamily="2" charset="2"/>
              <a:buChar char="q"/>
              <a:defRPr/>
            </a:pPr>
            <a:endParaRPr lang="ru-RU" sz="2400" dirty="0" smtClean="0">
              <a:solidFill>
                <a:srgbClr val="3333FF"/>
              </a:solidFill>
              <a:latin typeface="Cambri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33FF"/>
              </a:buClr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формирование  самоидентификации  </a:t>
            </a:r>
            <a:r>
              <a:rPr lang="ru-RU" sz="2400" dirty="0" smtClean="0">
                <a:solidFill>
                  <a:srgbClr val="3333FF"/>
                </a:solidFill>
                <a:latin typeface="Cambria" pitchFamily="18" charset="0"/>
              </a:rPr>
              <a:t>личности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-конечная звезда 2"/>
          <p:cNvSpPr/>
          <p:nvPr/>
        </p:nvSpPr>
        <p:spPr>
          <a:xfrm>
            <a:off x="2786063" y="571500"/>
            <a:ext cx="3500437" cy="2643188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tx1"/>
                </a:solidFill>
              </a:rPr>
              <a:t>Пространственно-семантический компонент</a:t>
            </a:r>
          </a:p>
        </p:txBody>
      </p:sp>
      <p:sp>
        <p:nvSpPr>
          <p:cNvPr id="4" name="12-конечная звезда 3"/>
          <p:cNvSpPr/>
          <p:nvPr/>
        </p:nvSpPr>
        <p:spPr>
          <a:xfrm>
            <a:off x="571500" y="3643313"/>
            <a:ext cx="3214688" cy="2786062"/>
          </a:xfrm>
          <a:prstGeom prst="star1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Содержательно-методический компонент</a:t>
            </a:r>
          </a:p>
        </p:txBody>
      </p:sp>
      <p:sp>
        <p:nvSpPr>
          <p:cNvPr id="5" name="12-конечная звезда 4"/>
          <p:cNvSpPr/>
          <p:nvPr/>
        </p:nvSpPr>
        <p:spPr>
          <a:xfrm>
            <a:off x="5429250" y="3500438"/>
            <a:ext cx="3214688" cy="2928937"/>
          </a:xfrm>
          <a:prstGeom prst="star12">
            <a:avLst/>
          </a:prstGeom>
          <a:solidFill>
            <a:srgbClr val="B61A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Коммуникативно-организационный компонент</a:t>
            </a:r>
          </a:p>
        </p:txBody>
      </p:sp>
      <p:sp>
        <p:nvSpPr>
          <p:cNvPr id="6" name="16-конечная звезда 5"/>
          <p:cNvSpPr/>
          <p:nvPr/>
        </p:nvSpPr>
        <p:spPr>
          <a:xfrm>
            <a:off x="2428875" y="2643188"/>
            <a:ext cx="4500563" cy="2357437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Структура образовательной среды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1275</TotalTime>
  <Words>1515</Words>
  <PresentationFormat>Экран (4:3)</PresentationFormat>
  <Paragraphs>268</Paragraphs>
  <Slides>34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Принципы формирования социокультурной   образовательной среды (А.Г. Асмолов)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Классификация  инноваций</vt:lpstr>
      <vt:lpstr>Классификация  инноваций</vt:lpstr>
      <vt:lpstr>Этапы развития инноваций</vt:lpstr>
      <vt:lpstr>  </vt:lpstr>
      <vt:lpstr>Слайд 21</vt:lpstr>
      <vt:lpstr>Слайд 22</vt:lpstr>
      <vt:lpstr>Слайд 23</vt:lpstr>
      <vt:lpstr>Слайд 24</vt:lpstr>
      <vt:lpstr>Слайд 25</vt:lpstr>
      <vt:lpstr> </vt:lpstr>
      <vt:lpstr>                        Построение системы координат</vt:lpstr>
      <vt:lpstr>Диагностические вопросы</vt:lpstr>
      <vt:lpstr>Диагностические вопросы</vt:lpstr>
      <vt:lpstr>                        Построение системы координат</vt:lpstr>
      <vt:lpstr>Слайд 31</vt:lpstr>
      <vt:lpstr>Слайд 32</vt:lpstr>
      <vt:lpstr>Слайд 33</vt:lpstr>
      <vt:lpstr>Список рекомендованной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pirojkova_o_b</cp:lastModifiedBy>
  <cp:revision>137</cp:revision>
  <dcterms:modified xsi:type="dcterms:W3CDTF">2015-02-25T08:14:16Z</dcterms:modified>
</cp:coreProperties>
</file>