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68" r:id="rId3"/>
    <p:sldId id="283" r:id="rId4"/>
    <p:sldId id="284" r:id="rId5"/>
    <p:sldId id="285" r:id="rId6"/>
    <p:sldId id="286" r:id="rId7"/>
    <p:sldId id="287" r:id="rId8"/>
    <p:sldId id="305" r:id="rId9"/>
    <p:sldId id="306" r:id="rId10"/>
    <p:sldId id="298" r:id="rId11"/>
    <p:sldId id="299" r:id="rId12"/>
    <p:sldId id="277" r:id="rId13"/>
    <p:sldId id="275" r:id="rId14"/>
    <p:sldId id="289" r:id="rId15"/>
    <p:sldId id="273" r:id="rId16"/>
    <p:sldId id="290" r:id="rId17"/>
    <p:sldId id="301" r:id="rId18"/>
    <p:sldId id="288" r:id="rId19"/>
    <p:sldId id="262" r:id="rId20"/>
    <p:sldId id="303" r:id="rId21"/>
    <p:sldId id="295" r:id="rId22"/>
    <p:sldId id="296" r:id="rId23"/>
    <p:sldId id="304" r:id="rId24"/>
    <p:sldId id="271" r:id="rId25"/>
    <p:sldId id="302" r:id="rId26"/>
    <p:sldId id="263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104" autoAdjust="0"/>
  </p:normalViewPr>
  <p:slideViewPr>
    <p:cSldViewPr>
      <p:cViewPr>
        <p:scale>
          <a:sx n="64" d="100"/>
          <a:sy n="64" d="100"/>
        </p:scale>
        <p:origin x="-133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19290-1915-449E-9ACE-AD31F7B8B1E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9F3E5-E683-4AFC-AAE7-AC77A6159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86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9C828C-2879-43CC-96C5-86ECA4BC58C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D334A2-7BB5-49BD-8CD1-413E1595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otzyv.ru/?redirekt=school33.gorono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420888"/>
            <a:ext cx="7740848" cy="4104456"/>
          </a:xfrm>
        </p:spPr>
        <p:txBody>
          <a:bodyPr>
            <a:normAutofit lnSpcReduction="10000"/>
          </a:bodyPr>
          <a:lstStyle/>
          <a:p>
            <a:pPr marL="0" marR="0" lvl="0" indent="0" algn="ctr">
              <a:buNone/>
            </a:pPr>
            <a:r>
              <a:rPr lang="ru-RU" alt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О РЕАЛИЗАЦИИ ПРОЕКТА </a:t>
            </a:r>
          </a:p>
          <a:p>
            <a:pPr marL="0" marR="0" lvl="0" indent="0" algn="ctr">
              <a:buNone/>
            </a:pPr>
            <a:r>
              <a:rPr lang="ru-RU" alt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КИП – 2020 </a:t>
            </a:r>
            <a:endParaRPr lang="ru-RU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практическая апробация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эффективного взаимодействия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семьи</a:t>
            </a:r>
          </a:p>
          <a:p>
            <a:pPr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: 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к.пс.н.,доцент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Мушастая Н.В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851104" cy="1252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Краевой образовательный конкурс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«Инновационный поиск» - 2020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300px-Logo-innovacionnyi-pois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1444" y="116633"/>
            <a:ext cx="207255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E:\ФОТО\классный час\IMG_05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980728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E:\ФОТО\классный час\IMG_0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08720"/>
            <a:ext cx="2534543" cy="24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E:\ФОТО\классный час\IMG_0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717032"/>
            <a:ext cx="2736304" cy="244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5" descr="E:\ФОТО\классный час\IMG_05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980728"/>
            <a:ext cx="2939206" cy="23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6" descr="E:\ФОТО\классный час\IMG_05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3645024"/>
            <a:ext cx="2643188" cy="25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7" descr="E:\ФОТО\классный час\IMG_05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573016"/>
            <a:ext cx="2714625" cy="25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8" y="260649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РЕЗУЛЬТАТИВНОСТЬ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-20211227-WA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4"/>
            <a:ext cx="4139952" cy="2328723"/>
          </a:xfrm>
          <a:prstGeom prst="rect">
            <a:avLst/>
          </a:prstGeom>
          <a:noFill/>
        </p:spPr>
      </p:pic>
      <p:pic>
        <p:nvPicPr>
          <p:cNvPr id="4099" name="Picture 3" descr="F:\2022\дети\IMG-20211214-WA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717032"/>
            <a:ext cx="4248471" cy="2834934"/>
          </a:xfrm>
          <a:prstGeom prst="rect">
            <a:avLst/>
          </a:prstGeom>
          <a:noFill/>
        </p:spPr>
      </p:pic>
      <p:pic>
        <p:nvPicPr>
          <p:cNvPr id="4100" name="Picture 4" descr="C:\Users\user\Downloads\IMG-20211227-WA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645024"/>
            <a:ext cx="3888432" cy="2880320"/>
          </a:xfrm>
          <a:prstGeom prst="rect">
            <a:avLst/>
          </a:prstGeom>
          <a:noFill/>
        </p:spPr>
      </p:pic>
      <p:pic>
        <p:nvPicPr>
          <p:cNvPr id="4101" name="Picture 5" descr="F:\2022\Новая папка\20211214_0951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196752"/>
            <a:ext cx="4104456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332657"/>
            <a:ext cx="4302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РЕЗУЛЬТАТИВНОСТЬ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0432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СОЗДАНИЕ ПРОДУКТОВ ИННОВАЦИОННОЙ ДЕЯТЕЛЬНОСТИ</a:t>
            </a:r>
            <a:endParaRPr lang="ru-RU" sz="2400" dirty="0"/>
          </a:p>
        </p:txBody>
      </p:sp>
      <p:pic>
        <p:nvPicPr>
          <p:cNvPr id="1026" name="Picture 2" descr="D:\Pictures\20201109_121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604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20201109_121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04456" cy="50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СОЗДАНИЕ ПРОДУКТОВ ИННОВАЦИОННОЙ ДЕЯТЕЛЬНОСТИ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556792"/>
            <a:ext cx="871296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755576" y="476672"/>
            <a:ext cx="7408333" cy="1080119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СОЗДАНИЕ ПРОДУКТОВ ИННОВАЦИОННОЙ ДЕЯТЕЛЬНОСТИ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СОЗДАНИЕ ПРОДУКТОВ ИННОВАЦИОННОЙ ДЕЯТЕЛЬНОСТИ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pic>
        <p:nvPicPr>
          <p:cNvPr id="4098" name="Picture 2" descr="C:\Users\user\Desktop\20201109_120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871296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2022\круглы\IMG-20220111-WA0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6138497" cy="34512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1115616" y="692696"/>
            <a:ext cx="7408333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РЕЗУЛЬТАТИВНОСТЬ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5" y="1052736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124744"/>
            <a:ext cx="23762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3501008"/>
            <a:ext cx="2160241" cy="316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КИП презентация фото\20211209_1735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3429000"/>
            <a:ext cx="1979712" cy="32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20201109_120431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РЕЗУЛЬТАТИВНОСТЬ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9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548681"/>
            <a:ext cx="7408333" cy="648071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РЕЗУЛЬТАТИВНОСТЬ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                                                           ДОУ </a:t>
            </a:r>
            <a:endParaRPr lang="ru-RU" sz="1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МБОУ СОШ №10                             1) ДОУ №51 «Тополек»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МАОУ СОШ №19                             2)  ДОУ №56 «Росинка»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3)МАОУ СОШ №29                              3)  ДОУ «21 «Ивушка»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4)МАОУ СОШ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                              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МБОУ СОШ №24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6)МБОУ СОШ №25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СУЗ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«Новороссийский социально-педагогический колледж»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ГБПОУ «Новороссийский медицинский колледж»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ФГБОУ ВО «Государственный морской университет имени адмирала Ф.Ф.Ушакова»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ЮФУ Ростов-на-Дону </a:t>
            </a:r>
          </a:p>
          <a:p>
            <a:pPr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ГБОУ ИРО институт развития образования Краснодарского края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8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Масштабность методической сети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300px-Logo-innovacionnyi-pois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336" y="404664"/>
            <a:ext cx="1547664" cy="139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7" y="1052736"/>
            <a:ext cx="7272808" cy="15121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разработать модель взаимодействия школы и семьи в условиях сотрудничества между педагогическим коллективом и родителями для полноценного социального становления, воспитания и обучения детей.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283152" cy="714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инновационного проекта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100" b="1" i="1" dirty="0"/>
          </a:p>
        </p:txBody>
      </p:sp>
      <p:pic>
        <p:nvPicPr>
          <p:cNvPr id="4" name="Picture 2" descr="C:\Users\user\Desktop\300px-Logo-innovacionnyi-pois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59412" y="476672"/>
            <a:ext cx="1673985" cy="15121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20889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Изучить степень разработанности проблемы эффективной воспитательной деятельности семьи в современной педагогической теории и практике; выявить содержание и структуру понятия родительской компетенции как движущей силы взаимодействия семьи и общеобразовательном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учрежденияи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Выявить и экспериментально проверить организационно-педагогические условия моделирования взаимодействия семьи и школы в общеобразовательном учреждении.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Определить основные компоненты и установить критерии и показатели эффективности процесса моделирования взаимодействия семьи и школы в общеобразовательном учреждении.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Описать процесс моделирования эффективного взаимодействия семьи и школы и экспериментально проверить эффективность разработанной модели в общеобразовательном учреждении.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абота 2019-2020\Мушаста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564" y="2564904"/>
            <a:ext cx="45917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АПРОБАЦИЯ И ДИССЕМИНАЦИЯ РЕЗУЛЬТАТОВ ДЕЯТЕЛЬНОСТИ КИП НА ОСНОВЕ СЕТЕВОГО ВЗАИМОДЕЙСТВИЯ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РАБОТА 2021-2022\IMG-20211013-WA0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687728"/>
            <a:ext cx="2592288" cy="18044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628800"/>
            <a:ext cx="34620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1556792"/>
            <a:ext cx="3204864" cy="217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user\Desktop\КИП презентация фото\IMG-20211013-WA00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4738082"/>
            <a:ext cx="2483768" cy="180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9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149080"/>
            <a:ext cx="518457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1800" b="1" dirty="0">
                <a:solidFill>
                  <a:srgbClr val="FF0000"/>
                </a:solidFill>
                <a:latin typeface="Bookman Old Style" pitchFamily="18" charset="0"/>
              </a:rPr>
              <a:t>АПРОБАЦИЯ И ДИССЕМИНАЦИЯ РЕЗУЛЬТАТОВ ДЕЯТЕЛЬНОСТИ КИП НА ОСНОВЕ СЕТЕВОГО ВЗАИМОДЕЙСТВИЯ </a:t>
            </a:r>
            <a:endParaRPr lang="en-US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9487" y="1412776"/>
            <a:ext cx="43029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12776"/>
            <a:ext cx="4752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esktop\ФОТО Общая\114___03\IMG_23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005064"/>
            <a:ext cx="3936437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IMG-20220111-WA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4573016" cy="276272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1800" b="1" dirty="0">
                <a:solidFill>
                  <a:srgbClr val="FF0000"/>
                </a:solidFill>
                <a:latin typeface="Bookman Old Style" pitchFamily="18" charset="0"/>
              </a:rPr>
              <a:t>АПРОБАЦИЯ И ДИССЕМИНАЦИЯ РЕЗУЛЬТАТОВ ДЕЯТЕЛЬНОСТИ КИП НА ОСНОВЕ СЕТЕВОГО ВЗАИМОДЕЙСТВИЯ </a:t>
            </a:r>
            <a:endParaRPr lang="en-US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573016"/>
            <a:ext cx="4752528" cy="30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ownloads\IMG-20211227-WA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7456" y="1340768"/>
            <a:ext cx="471703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КИП презентация фото\IMG-20211130-WA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3905672"/>
            <a:ext cx="3672408" cy="2952328"/>
          </a:xfrm>
          <a:prstGeom prst="rect">
            <a:avLst/>
          </a:prstGeom>
          <a:noFill/>
        </p:spPr>
      </p:pic>
      <p:pic>
        <p:nvPicPr>
          <p:cNvPr id="1028" name="Picture 4" descr="C:\Users\user\Desktop\КИП презентация фото\IMG-20211008-WA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933056"/>
            <a:ext cx="3648405" cy="27363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АПРОБАЦИЯ И ДИССЕМИНАЦИЯ РЕЗУЛЬТАТОВ ДЕЯТЕЛЬНОСТИ КИП НА ОСНОВЕ СЕТЕВОГО ВЗАИМОДЕЙСТВИЯ </a:t>
            </a:r>
            <a:endParaRPr lang="ru-RU" sz="2400" dirty="0"/>
          </a:p>
        </p:txBody>
      </p:sp>
      <p:pic>
        <p:nvPicPr>
          <p:cNvPr id="1026" name="Picture 2" descr="C:\Users\user\Desktop\КИП презентация фото\IMG-20211130-WA0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628800"/>
            <a:ext cx="3672408" cy="2754306"/>
          </a:xfrm>
          <a:prstGeom prst="rect">
            <a:avLst/>
          </a:prstGeom>
          <a:noFill/>
        </p:spPr>
      </p:pic>
      <p:pic>
        <p:nvPicPr>
          <p:cNvPr id="1027" name="Picture 3" descr="C:\Users\user\Desktop\КИП презентация фото\IMG-20211008-WA00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700808"/>
            <a:ext cx="3680255" cy="276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732240" y="5013175"/>
            <a:ext cx="1548160" cy="1112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СОЗДАНИЕ ПРОДУКТОВ ИННОВАЦИОННОЙ 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Новая папка\20201109_120249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824"/>
            <a:ext cx="3240360" cy="4536504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20201109_120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3640" y="1772816"/>
            <a:ext cx="3240360" cy="4608512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20201109_1203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916832"/>
            <a:ext cx="3024336" cy="456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СОЗДАНИЕ ПРОДУКТОВ ИННОВАЦИОННОЙ </a:t>
            </a:r>
            <a:br>
              <a:rPr lang="ru-RU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user\Desktop\Работа 2019-2020\КОНКУРС МОЯ РОССИЯ\Мушастая -сборник\111 Мушастая Наталья Викторовна (pdf.io) (1)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2520280" cy="3672408"/>
          </a:xfrm>
          <a:prstGeom prst="rect">
            <a:avLst/>
          </a:prstGeom>
          <a:noFill/>
        </p:spPr>
      </p:pic>
      <p:pic>
        <p:nvPicPr>
          <p:cNvPr id="7" name="Picture 2" descr="C:\Users\user\Desktop\Работа 2019-2020\КОНКУРС ПРЕЕМСТВЕННОСТЬ\18468-0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916832"/>
            <a:ext cx="2592288" cy="359385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348880"/>
            <a:ext cx="22322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user\Desktop\Работа 2019-2020\КОНКУРС МОЯ РОССИЯ\725 Мушастая Наталья Викторовна (pdf.io)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67736" y="2636912"/>
            <a:ext cx="237626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300px-Logo-innovacionnyi-pois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5142" y="11833"/>
            <a:ext cx="2746565" cy="24810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005064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Century Schoolbook" panose="02040604050505020304" pitchFamily="18" charset="0"/>
              <a:ea typeface="Courier New"/>
            </a:endParaRPr>
          </a:p>
          <a:p>
            <a:pPr algn="ctr"/>
            <a:r>
              <a:rPr lang="ru-RU" sz="3200" b="1" dirty="0" smtClean="0">
                <a:latin typeface="Century Schoolbook" panose="02040604050505020304" pitchFamily="18" charset="0"/>
                <a:ea typeface="Courier New"/>
              </a:rPr>
              <a:t>Телефон</a:t>
            </a:r>
            <a:r>
              <a:rPr lang="ru-RU" sz="3200" b="1" dirty="0">
                <a:latin typeface="Century Schoolbook" panose="02040604050505020304" pitchFamily="18" charset="0"/>
                <a:ea typeface="Courier New"/>
              </a:rPr>
              <a:t>: </a:t>
            </a:r>
            <a:endParaRPr lang="ru-RU" sz="3200" b="1" dirty="0" smtClean="0">
              <a:latin typeface="Century Schoolbook" panose="02040604050505020304" pitchFamily="18" charset="0"/>
              <a:ea typeface="Courier New"/>
            </a:endParaRPr>
          </a:p>
          <a:p>
            <a:pPr algn="ctr"/>
            <a:r>
              <a:rPr lang="ru-RU" sz="3200" b="1" dirty="0" smtClean="0">
                <a:latin typeface="Century Schoolbook" panose="02040604050505020304" pitchFamily="18" charset="0"/>
                <a:ea typeface="Courier New"/>
              </a:rPr>
              <a:t>+</a:t>
            </a:r>
            <a:r>
              <a:rPr lang="ru-RU" sz="3200" b="1" dirty="0">
                <a:latin typeface="Century Schoolbook" panose="02040604050505020304" pitchFamily="18" charset="0"/>
                <a:ea typeface="Courier New"/>
              </a:rPr>
              <a:t>7 (8617) 63-55-97,  school33@mail.ru, </a:t>
            </a:r>
            <a:r>
              <a:rPr lang="ru-RU" sz="3200" b="1" u="sng" dirty="0">
                <a:latin typeface="Century Schoolbook" panose="02040604050505020304" pitchFamily="18" charset="0"/>
                <a:ea typeface="Courier New"/>
                <a:hlinkClick r:id="rId4"/>
              </a:rPr>
              <a:t>www.school33.gorono.ru</a:t>
            </a:r>
            <a:endParaRPr lang="ru-RU" sz="3200" b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Инновационность проекта складывается из совокупности применяемых новых технологий и их интеграции в единую системную модель эффективного взаимодействия семьи и школы. А так же, разработке и содержательном наполнении критериев  и показателей эффективности процесса моделирования взаимодействия семьи и школы в условиях образовательного учреждения.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547663" y="620688"/>
            <a:ext cx="5976665" cy="151216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ИННОВАЦИОННОСТЬ</a:t>
            </a:r>
            <a:endParaRPr kumimoji="0" lang="en-US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84784"/>
            <a:ext cx="8280919" cy="464137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«Ценностные мотивационного компонента ориентации» (автор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Была изучена система ценностных ориентаций родителей, их отношение к окружающему миру, к своему ребенку, к учебному заведению, выявлены ключевые мотивы поступков.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Диагностика эмоционального компонента, осуществляемая с использованием опросника детско-родительских эмоциональных взаимоотношений в семье - ОДРЭВ (автор Е.И.Захарова), позволила раскрыть эмоциональную сторону детско-родительского взаимодействия, изучить степень выраженности каждой характеристики взаимодействия в диаде «родитель-ребенок».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Исследование поведенческого компонента проводилось с использованием опросника «Стили родительского поведения» (автор С.А. Степанов) . </a:t>
            </a:r>
          </a:p>
          <a:p>
            <a:pPr marL="457200" indent="-457200">
              <a:buAutoNum type="arabicPeriod" startAt="2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62403" y="568822"/>
            <a:ext cx="8158070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ИЗМЕРЕНИЕ И ОЦЕНКА КАЧЕСТВА ИННОВАЦИИ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ИЗМЕРЕНИЕ И ОЦЕНКА КАЧЕСТВА ИННОВАЦИИ</a:t>
            </a:r>
          </a:p>
          <a:p>
            <a:pPr lvl="0" algn="ctr"/>
            <a:endParaRPr lang="en-US" alt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 когнитивного компонента РК позволила выделить следующие негативные признаки семейного взаимодействия: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инфантилизм родителей,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отсутствие у них интереса к воспитанию детей,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-преобладание деструктивных типов взаимодействия родителей и детей,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низкий уровень педагогической культуры,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недостаток знаний и путей выхода из семейного кризиса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476673"/>
            <a:ext cx="7408333" cy="936104"/>
          </a:xfrm>
        </p:spPr>
        <p:txBody>
          <a:bodyPr/>
          <a:lstStyle/>
          <a:p>
            <a:pPr lvl="0" algn="ctr"/>
            <a:r>
              <a:rPr lang="ru-RU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Доминирующими ценностями в иерархии родителей данной группы являются ценности личной жизни и межличностных отношений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-любовь,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-счастливая семейная жизнь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также ценности профессиональной самореализации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продуктивная, материально обеспеченная жизнь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476673"/>
            <a:ext cx="7408333" cy="936104"/>
          </a:xfrm>
        </p:spPr>
        <p:txBody>
          <a:bodyPr/>
          <a:lstStyle/>
          <a:p>
            <a:pPr lvl="0" algn="ctr"/>
            <a:r>
              <a:rPr lang="ru-RU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изучения эмоциональной стороны взаимодействия, оцениваемой родителями , свидетельствуют о том, что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испытывают трудности при восприятии состояния своего ребенка,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редко стремятся к телесному контакту,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редко испытывают положительные чувства в ситуации взаимодействия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476673"/>
            <a:ext cx="7408333" cy="936104"/>
          </a:xfrm>
        </p:spPr>
        <p:txBody>
          <a:bodyPr/>
          <a:lstStyle/>
          <a:p>
            <a:pPr lvl="0" algn="ctr"/>
            <a:r>
              <a:rPr lang="ru-RU" altLang="ru-RU" b="1" dirty="0" smtClean="0">
                <a:solidFill>
                  <a:srgbClr val="FF0000"/>
                </a:solidFill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flipH="1">
            <a:off x="251520" y="1305160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исследовании поведенческого компонента анкетирование родителей показало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в исследуемых семьях преобладают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(69,04%)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(30,96%) уровни воспитательной деятельности родителей в семье.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в некоторых случаях были отмечены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непонимание родителями необходимости формирования умений межличностного общения,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несоблюдение этики общения с ребенком,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неумение соблюдать нормы общения между собой в присутствии ребенка.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Выявлены стили воспитания в семьях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Либеральный стиль – 19.5%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Индифферентный стиль – 16,06%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Авторитарный стиль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63,99 %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b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dirty="0" smtClean="0">
                <a:solidFill>
                  <a:srgbClr val="FF0000"/>
                </a:solidFill>
              </a:rPr>
              <a:t/>
            </a:r>
            <a:br>
              <a:rPr lang="en-US" alt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1889</TotalTime>
  <Words>612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Краевой образовательный конкурс «Инновационный поиск» - 2020 </vt:lpstr>
      <vt:lpstr>    Цель и задачи инновационного проекта     </vt:lpstr>
      <vt:lpstr>Слайд 3</vt:lpstr>
      <vt:lpstr>Слайд 4</vt:lpstr>
      <vt:lpstr>Слайд 5</vt:lpstr>
      <vt:lpstr>Слайд 6</vt:lpstr>
      <vt:lpstr>Слайд 7</vt:lpstr>
      <vt:lpstr>Слайд 8</vt:lpstr>
      <vt:lpstr>      ИЗМЕРЕНИЕ И ОЦЕНКА КАЧЕСТВА ИННОВАЦИИ  </vt:lpstr>
      <vt:lpstr>Слайд 10</vt:lpstr>
      <vt:lpstr>Слайд 11</vt:lpstr>
      <vt:lpstr>СОЗДАНИЕ ПРОДУКТОВ ИННОВАЦИОННОЙ ДЕЯТЕЛЬНОСТИ</vt:lpstr>
      <vt:lpstr> СОЗДАНИЕ ПРОДУКТОВ ИННОВАЦИОННОЙ ДЕЯТЕЛЬНОСТИ </vt:lpstr>
      <vt:lpstr>Слайд 14</vt:lpstr>
      <vt:lpstr>СОЗДАНИЕ ПРОДУКТОВ ИННОВАЦИОННОЙ ДЕЯТЕЛЬНОСТИ </vt:lpstr>
      <vt:lpstr>Слайд 16</vt:lpstr>
      <vt:lpstr>РЕЗУЛЬТАТИВНОСТЬ</vt:lpstr>
      <vt:lpstr>Слайд 18</vt:lpstr>
      <vt:lpstr>Масштабность методической сети</vt:lpstr>
      <vt:lpstr> АПРОБАЦИЯ И ДИССЕМИНАЦИЯ РЕЗУЛЬТАТОВ ДЕЯТЕЛЬНОСТИ КИП НА ОСНОВЕ СЕТЕВОГО ВЗАИМОДЕЙСТВИЯ </vt:lpstr>
      <vt:lpstr>АПРОБАЦИЯ И ДИССЕМИНАЦИЯ РЕЗУЛЬТАТОВ ДЕЯТЕЛЬНОСТИ КИП НА ОСНОВЕ СЕТЕВОГО ВЗАИМОДЕЙСТВИЯ </vt:lpstr>
      <vt:lpstr>АПРОБАЦИЯ И ДИССЕМИНАЦИЯ РЕЗУЛЬТАТОВ ДЕЯТЕЛЬНОСТИ КИП НА ОСНОВЕ СЕТЕВОГО ВЗАИМОДЕЙСТВИЯ </vt:lpstr>
      <vt:lpstr>АПРОБАЦИЯ И ДИССЕМИНАЦИЯ РЕЗУЛЬТАТОВ ДЕЯТЕЛЬНОСТИ КИП НА ОСНОВЕ СЕТЕВОГО ВЗАИМОДЕЙСТВИЯ </vt:lpstr>
      <vt:lpstr>СОЗДАНИЕ ПРОДУКТОВ ИННОВАЦИОННОЙ ДЕЯТЕЛЬНОСТИ</vt:lpstr>
      <vt:lpstr>СОЗДАНИЕ ПРОДУКТОВ ИННОВАЦИОННОЙ  ДЕЯТЕЛЬНОСТИ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социализации и профориентации слабослышащих учащихся в условиях общеобразовательной школы</dc:title>
  <dc:creator>Вячеслав</dc:creator>
  <cp:lastModifiedBy>user</cp:lastModifiedBy>
  <cp:revision>322</cp:revision>
  <dcterms:created xsi:type="dcterms:W3CDTF">2017-03-30T12:19:01Z</dcterms:created>
  <dcterms:modified xsi:type="dcterms:W3CDTF">2022-01-14T09:44:23Z</dcterms:modified>
</cp:coreProperties>
</file>