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17" r:id="rId1"/>
  </p:sldMasterIdLst>
  <p:notesMasterIdLst>
    <p:notesMasterId r:id="rId9"/>
  </p:notesMasterIdLst>
  <p:sldIdLst>
    <p:sldId id="256" r:id="rId2"/>
    <p:sldId id="258" r:id="rId3"/>
    <p:sldId id="259" r:id="rId4"/>
    <p:sldId id="257" r:id="rId5"/>
    <p:sldId id="267" r:id="rId6"/>
    <p:sldId id="268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8E358-F64D-40DE-895D-A52D9F0895BD}" type="datetimeFigureOut">
              <a:rPr lang="ru-RU" smtClean="0"/>
              <a:t>04.04.2018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1975B-2BB5-4178-BEBF-15FB8FD8CF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889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838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4/4/2018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94853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07442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220347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26356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4/4/2018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69717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4/4/2018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99061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82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087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282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356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4/4/2018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886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4/4/2018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21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4/4/2018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684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4/4/2018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341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4/4/2018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03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4/4/2018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502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0137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  <p:sldLayoutId id="2147483929" r:id="rId12"/>
    <p:sldLayoutId id="2147483930" r:id="rId13"/>
    <p:sldLayoutId id="2147483931" r:id="rId14"/>
    <p:sldLayoutId id="2147483932" r:id="rId15"/>
    <p:sldLayoutId id="2147483933" r:id="rId16"/>
    <p:sldLayoutId id="2147483934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9384" y="511629"/>
            <a:ext cx="8825658" cy="3329581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кейс-технологии </a:t>
            </a:r>
            <a:b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20596" y="4468032"/>
            <a:ext cx="9070848" cy="157344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Пасечник Н.О.</a:t>
            </a:r>
          </a:p>
          <a:p>
            <a:r>
              <a:rPr lang="ru-RU" b="1" dirty="0" smtClean="0"/>
              <a:t>Шевцова Я.В.</a:t>
            </a:r>
          </a:p>
          <a:p>
            <a:r>
              <a:rPr lang="ru-RU" b="1" dirty="0" smtClean="0"/>
              <a:t>Пахомова А.В.</a:t>
            </a:r>
          </a:p>
          <a:p>
            <a:r>
              <a:rPr lang="ru-RU" b="1" dirty="0" smtClean="0"/>
              <a:t>Бирюкова Е.А.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98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40664" y="0"/>
            <a:ext cx="10058400" cy="1609344"/>
          </a:xfrm>
        </p:spPr>
        <p:txBody>
          <a:bodyPr/>
          <a:lstStyle/>
          <a:p>
            <a:pPr algn="ctr"/>
            <a:r>
              <a:rPr lang="ru-RU" sz="6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Кейс-метод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0664" y="1292352"/>
            <a:ext cx="10547822" cy="4890734"/>
          </a:xfrm>
        </p:spPr>
        <p:txBody>
          <a:bodyPr>
            <a:noAutofit/>
          </a:bodyPr>
          <a:lstStyle/>
          <a:p>
            <a:r>
              <a:rPr lang="ru-RU" sz="2400" dirty="0" smtClean="0"/>
              <a:t>Название </a:t>
            </a:r>
            <a:r>
              <a:rPr lang="ru-RU" sz="2400" dirty="0"/>
              <a:t>метода происходит от английского </a:t>
            </a:r>
            <a:r>
              <a:rPr lang="ru-RU" sz="2400" dirty="0" err="1"/>
              <a:t>case</a:t>
            </a:r>
            <a:r>
              <a:rPr lang="ru-RU" sz="2400" dirty="0"/>
              <a:t> – случай, ситуация и от понятия «кейс»- чемоданчик для хранения различных бумаг, журналов, документов и пр. Кейс-метод или метод конкретных ситуаций следует отнести к методам активного проблемного, эвристического обучения.  </a:t>
            </a:r>
          </a:p>
          <a:p>
            <a:r>
              <a:rPr lang="ru-RU" sz="2400" dirty="0"/>
              <a:t>Суть его в том, что обучающимся предлагают осмыслить и  найти решение для ситуации, имеющей отношения к реальным жизненным проблемам и описание которой отражает какую-либо практическую задачу. Отличительной особенностью данного метода является создание проблемной ситуации на основе фактов из реальной жизни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5954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688" y="131064"/>
            <a:ext cx="11935968" cy="710184"/>
          </a:xfrm>
        </p:spPr>
        <p:txBody>
          <a:bodyPr>
            <a:normAutofit/>
          </a:bodyPr>
          <a:lstStyle/>
          <a:p>
            <a:r>
              <a:rPr lang="ru-RU" sz="2400" b="1" dirty="0"/>
              <a:t>Классифицируют</a:t>
            </a:r>
            <a:r>
              <a:rPr lang="ru-RU" sz="2400" dirty="0"/>
              <a:t> кейсы по степени его воздействия на обучающихся</a:t>
            </a:r>
            <a:r>
              <a:rPr lang="ru-RU" sz="2400" dirty="0" smtClean="0"/>
              <a:t>: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8157837"/>
              </p:ext>
            </p:extLst>
          </p:nvPr>
        </p:nvGraphicFramePr>
        <p:xfrm>
          <a:off x="170688" y="1502228"/>
          <a:ext cx="11740896" cy="5154602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2966860"/>
                <a:gridCol w="2989411"/>
                <a:gridCol w="2866627"/>
                <a:gridCol w="2917998"/>
              </a:tblGrid>
              <a:tr h="1476196">
                <a:tc>
                  <a:txBody>
                    <a:bodyPr/>
                    <a:lstStyle/>
                    <a:p>
                      <a:pPr indent="18542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Вид кейса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016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Содержание кейса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1686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</a:rPr>
                        <a:t>Цель создания кейса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0416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</a:rPr>
                        <a:t>Основная обучающая, образовательная задача кейса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101105">
                <a:tc>
                  <a:txBody>
                    <a:bodyPr/>
                    <a:lstStyle/>
                    <a:p>
                      <a:pPr indent="275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Практический кейс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016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Жизненные ситуации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1686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Познание, понимание жизни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0416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</a:rPr>
                        <a:t>Тренинг поведения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476196">
                <a:tc>
                  <a:txBody>
                    <a:bodyPr/>
                    <a:lstStyle/>
                    <a:p>
                      <a:pPr indent="275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Обучающий кейс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016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</a:rPr>
                        <a:t>Учебные (условные) ситуации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2669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Понимание типичных характеристик ситуации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0416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Анализ, осмысливание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101105">
                <a:tc>
                  <a:txBody>
                    <a:bodyPr/>
                    <a:lstStyle/>
                    <a:p>
                      <a:pPr indent="3651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Научно-исследовательский кейс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016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</a:rPr>
                        <a:t>Исследовательские ситуации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1686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</a:rPr>
                        <a:t>Создание моделей ситуаций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0416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Исследование, проектирование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128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573024"/>
            <a:ext cx="10058400" cy="55991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000" b="1" dirty="0" smtClean="0"/>
              <a:t>К кейс-технологиям относятся:</a:t>
            </a:r>
            <a:endParaRPr lang="ru-RU" sz="3000" dirty="0" smtClean="0"/>
          </a:p>
          <a:p>
            <a:r>
              <a:rPr lang="ru-RU" sz="2800" dirty="0" smtClean="0"/>
              <a:t>метод ситуационного анализа;</a:t>
            </a:r>
          </a:p>
          <a:p>
            <a:r>
              <a:rPr lang="ru-RU" sz="2800" dirty="0" smtClean="0"/>
              <a:t>ситуационные задачи и упражнения;</a:t>
            </a:r>
          </a:p>
          <a:p>
            <a:r>
              <a:rPr lang="ru-RU" sz="2800" dirty="0" smtClean="0"/>
              <a:t>анализ конкретных ситуаций;</a:t>
            </a:r>
          </a:p>
          <a:p>
            <a:r>
              <a:rPr lang="ru-RU" sz="2800" dirty="0" smtClean="0"/>
              <a:t>метод кейсов; </a:t>
            </a:r>
          </a:p>
          <a:p>
            <a:r>
              <a:rPr lang="ru-RU" sz="2800" dirty="0" smtClean="0"/>
              <a:t>метод инцидента;</a:t>
            </a:r>
          </a:p>
          <a:p>
            <a:r>
              <a:rPr lang="ru-RU" sz="2800" dirty="0" smtClean="0"/>
              <a:t>метод ситуационно-ролевых игр;</a:t>
            </a:r>
          </a:p>
          <a:p>
            <a:r>
              <a:rPr lang="ru-RU" sz="2800" dirty="0" smtClean="0"/>
              <a:t>метод разбора деловой корреспонденции;</a:t>
            </a:r>
          </a:p>
          <a:p>
            <a:r>
              <a:rPr lang="ru-RU" sz="2800" dirty="0" smtClean="0"/>
              <a:t>игровое проектирование;</a:t>
            </a:r>
          </a:p>
          <a:p>
            <a:r>
              <a:rPr lang="ru-RU" sz="2800" dirty="0" smtClean="0"/>
              <a:t>метод дискуссии.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06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286" y="147918"/>
            <a:ext cx="11887200" cy="657625"/>
          </a:xfrm>
        </p:spPr>
        <p:txBody>
          <a:bodyPr/>
          <a:lstStyle/>
          <a:p>
            <a:pPr algn="ctr"/>
            <a:r>
              <a:rPr lang="ru-RU" sz="2800" b="1" dirty="0"/>
              <a:t>Пример применения кейс-метода на уроке </a:t>
            </a:r>
            <a:r>
              <a:rPr lang="ru-RU" sz="2800" b="1" dirty="0" smtClean="0"/>
              <a:t>информатики.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086" y="805544"/>
            <a:ext cx="11963400" cy="41692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b="1" dirty="0" smtClean="0"/>
              <a:t>Тема </a:t>
            </a:r>
            <a:r>
              <a:rPr lang="ru-RU" b="1" dirty="0"/>
              <a:t>«Выбор конфигурации компьютера» 10 класс.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Учитель предлагает учащимся стать на время представителями фирмы по сборке компьютеров на заказ и ставит перед ними следующую задачу: </a:t>
            </a:r>
            <a:br>
              <a:rPr lang="ru-RU" dirty="0"/>
            </a:br>
            <a:r>
              <a:rPr lang="ru-RU" dirty="0"/>
              <a:t>В нашу фирму поступили заказы. Заказчики просят собрать компьютеры и уложится в ту сумму которые они готовы заплатить. Ваша задача помочь заказчикам в определении конфигурации компьютера, т.е. подобрать согласно требований заказчиков процессор, материнскую плату, объем жесткого диска, оперативной памяти, видеокарты, тип и размер монитора, тип CD дисковода, вид мыши и клавиатуры, тип принтера, сканера, наличие колонок, цифровой камеры и т.п.</a:t>
            </a:r>
          </a:p>
          <a:p>
            <a:pPr marL="0" indent="0">
              <a:buNone/>
            </a:pPr>
            <a:r>
              <a:rPr lang="ru-RU" dirty="0" smtClean="0"/>
              <a:t>Ученики </a:t>
            </a:r>
            <a:r>
              <a:rPr lang="ru-RU" dirty="0"/>
              <a:t>делятся на группы по 2-3 человека, каждая группа получает свой кейс в состав которого входит: список комплектующих компьютера и их цена, необходимая справочная информация по отдельным устройствам и их совместимости, и описание назначения компьютера который хочет получить заказчик (например: домашний компьютер, предназначенный для работы с документами, обработки фотографий, для создания фонограмм и с выходом в Интернет через выделенную линию связи. Сумма заказа 35000 рублей. ). Группы организуются таким образом, что бы над одним вариантом конфигурации компьютера (заказа) работали две группы.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1026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9120" y="311800"/>
            <a:ext cx="11410190" cy="58510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Достоинства</a:t>
            </a:r>
            <a:r>
              <a:rPr lang="ru-RU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  <a:r>
              <a:rPr lang="ru-RU" dirty="0"/>
              <a:t>использования кейс-метода:</a:t>
            </a:r>
          </a:p>
          <a:p>
            <a:r>
              <a:rPr lang="ru-RU" dirty="0"/>
              <a:t>Естественным образом достигается оптимизация темпа работы учащегося.</a:t>
            </a:r>
          </a:p>
          <a:p>
            <a:r>
              <a:rPr lang="ru-RU" dirty="0"/>
              <a:t>Легко достигается уровневая дифференциация обучения.</a:t>
            </a:r>
          </a:p>
          <a:p>
            <a:r>
              <a:rPr lang="ru-RU" dirty="0"/>
              <a:t>Урок можно обеспечить материалами из удаленных источников, пользуясь средствами телекоммуникаций.</a:t>
            </a:r>
          </a:p>
          <a:p>
            <a:r>
              <a:rPr lang="ru-RU" dirty="0"/>
              <a:t>Работа с кейсом приобретает характер учебной игры, и у большинства учащихся повышается мотивация учебной деятельности.</a:t>
            </a:r>
          </a:p>
          <a:p>
            <a:r>
              <a:rPr lang="ru-RU" dirty="0"/>
              <a:t>Увеличивается количество тренировочных заданий.</a:t>
            </a:r>
          </a:p>
          <a:p>
            <a:pPr marL="0" indent="0">
              <a:buNone/>
            </a:pPr>
            <a:r>
              <a:rPr lang="ru-RU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Недостатки</a:t>
            </a:r>
            <a:r>
              <a:rPr lang="ru-RU" dirty="0"/>
              <a:t> использования </a:t>
            </a:r>
            <a:r>
              <a:rPr lang="ru-RU" dirty="0" err="1"/>
              <a:t>кейсовой</a:t>
            </a:r>
            <a:r>
              <a:rPr lang="ru-RU" dirty="0"/>
              <a:t> технологии:</a:t>
            </a:r>
          </a:p>
          <a:p>
            <a:r>
              <a:rPr lang="ru-RU" dirty="0"/>
              <a:t>Трудность данной технологии в создании кейса. Много времени тратится на подбор как теоретической, так и практической части.</a:t>
            </a:r>
          </a:p>
          <a:p>
            <a:r>
              <a:rPr lang="ru-RU" dirty="0"/>
              <a:t>При создании кейса нельзя учесть особенностей конкретной группы обучающихся, поэтому крайне важна роль преподавателя.</a:t>
            </a:r>
          </a:p>
          <a:p>
            <a:r>
              <a:rPr lang="ru-RU" dirty="0"/>
              <a:t>Диалог с кейсом лишен эмоциональности и, как правило, однообразен.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5809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0" y="160338"/>
            <a:ext cx="689451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ru-RU" altLang="ru-RU" sz="3200" cap="none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Пример технологической карты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034180"/>
              </p:ext>
            </p:extLst>
          </p:nvPr>
        </p:nvGraphicFramePr>
        <p:xfrm>
          <a:off x="487680" y="908720"/>
          <a:ext cx="10789920" cy="5865480"/>
        </p:xfrm>
        <a:graphic>
          <a:graphicData uri="http://schemas.openxmlformats.org/drawingml/2006/table">
            <a:tbl>
              <a:tblPr/>
              <a:tblGrid>
                <a:gridCol w="1799088"/>
                <a:gridCol w="5231196"/>
                <a:gridCol w="3759636"/>
              </a:tblGrid>
              <a:tr h="291064">
                <a:tc>
                  <a:txBody>
                    <a:bodyPr/>
                    <a:lstStyle/>
                    <a:p>
                      <a:pPr indent="20320" algn="ctr" rtl="0" fontAlgn="t"/>
                      <a:r>
                        <a:rPr lang="ru-RU" sz="22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Фаза работы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" algn="ctr" rtl="0" fontAlgn="t"/>
                      <a:r>
                        <a:rPr lang="ru-RU" sz="22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Действия учителя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" algn="ctr" rtl="0" fontAlgn="t"/>
                      <a:r>
                        <a:rPr lang="ru-RU" sz="22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Действия учащегося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380">
                <a:tc>
                  <a:txBody>
                    <a:bodyPr/>
                    <a:lstStyle/>
                    <a:p>
                      <a:pPr indent="20320" algn="just" rtl="0" fontAlgn="t"/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До занятия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" algn="l" rtl="0" fontAlgn="t"/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1. Подбирает кейс.</a:t>
                      </a:r>
                      <a:b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</a:b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. Определяет основные и вспомогательные материалы.</a:t>
                      </a:r>
                      <a:b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</a:b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. Разрабатывает сценарий урока.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" algn="l" rtl="0" fontAlgn="t"/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1. Получает кейс и список рекомендуемой литературы.</a:t>
                      </a:r>
                      <a:b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</a:b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. Самостоятельно готовится к занятию.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568">
                <a:tc>
                  <a:txBody>
                    <a:bodyPr/>
                    <a:lstStyle/>
                    <a:p>
                      <a:pPr indent="20320" algn="just" rtl="0" fontAlgn="t"/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Во время занятия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" algn="l" rtl="0" fontAlgn="t"/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1. Организует предварительное обсуждение кейса.</a:t>
                      </a:r>
                      <a:b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</a:b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. Делит класс </a:t>
                      </a: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на</a:t>
                      </a:r>
                      <a:r>
                        <a:rPr lang="ru-RU" sz="2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подгруппы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.</a:t>
                      </a:r>
                      <a:b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</a:b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. Руководит обсуждением кейса в подгруппах, обеспечивая их дополнительными сведениями.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" algn="l" rtl="0" fontAlgn="t"/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1. Задает вопросы, углубляющие понимание кейса и проблемы.</a:t>
                      </a:r>
                      <a:b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</a:b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. Разрабатывает варианты решения.</a:t>
                      </a:r>
                      <a:b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</a:b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. Принимает или участвует в принятии решений.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4252">
                <a:tc>
                  <a:txBody>
                    <a:bodyPr/>
                    <a:lstStyle/>
                    <a:p>
                      <a:pPr indent="20320" algn="just" rtl="0" fontAlgn="t"/>
                      <a:r>
                        <a:rPr lang="ru-RU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После занятий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" algn="l" rtl="0" fontAlgn="t"/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1. Оценивает работу учащихся</a:t>
                      </a:r>
                      <a:b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</a:b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. Оценивает принятые решения и поставленные вопросы.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" algn="l" rtl="0" fontAlgn="t"/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1. Составляет письменный отчет (проект) по данной теме.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31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112</TotalTime>
  <Words>245</Words>
  <Application>Microsoft Office PowerPoint</Application>
  <PresentationFormat>Широкоэкранный</PresentationFormat>
  <Paragraphs>62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Wingdings 3</vt:lpstr>
      <vt:lpstr>Ион</vt:lpstr>
      <vt:lpstr>кейс-технологии  </vt:lpstr>
      <vt:lpstr>Кейс-метод</vt:lpstr>
      <vt:lpstr>Классифицируют кейсы по степени его воздействия на обучающихся:</vt:lpstr>
      <vt:lpstr>Презентация PowerPoint</vt:lpstr>
      <vt:lpstr>Пример применения кейс-метода на уроке информатики.</vt:lpstr>
      <vt:lpstr>Презентация PowerPoint</vt:lpstr>
      <vt:lpstr>Пример технологической карты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кейс-технологии</dc:title>
  <dc:creator>Слушатель</dc:creator>
  <cp:lastModifiedBy>Слушатель</cp:lastModifiedBy>
  <cp:revision>16</cp:revision>
  <dcterms:created xsi:type="dcterms:W3CDTF">2017-08-04T05:57:55Z</dcterms:created>
  <dcterms:modified xsi:type="dcterms:W3CDTF">2018-04-04T14:28:09Z</dcterms:modified>
</cp:coreProperties>
</file>