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  <p:sldMasterId id="2147484130" r:id="rId2"/>
  </p:sldMasterIdLst>
  <p:notesMasterIdLst>
    <p:notesMasterId r:id="rId37"/>
  </p:notesMasterIdLst>
  <p:sldIdLst>
    <p:sldId id="361" r:id="rId3"/>
    <p:sldId id="328" r:id="rId4"/>
    <p:sldId id="327" r:id="rId5"/>
    <p:sldId id="259" r:id="rId6"/>
    <p:sldId id="260" r:id="rId7"/>
    <p:sldId id="350" r:id="rId8"/>
    <p:sldId id="359" r:id="rId9"/>
    <p:sldId id="278" r:id="rId10"/>
    <p:sldId id="334" r:id="rId11"/>
    <p:sldId id="287" r:id="rId12"/>
    <p:sldId id="283" r:id="rId13"/>
    <p:sldId id="330" r:id="rId14"/>
    <p:sldId id="360" r:id="rId15"/>
    <p:sldId id="352" r:id="rId16"/>
    <p:sldId id="351" r:id="rId17"/>
    <p:sldId id="341" r:id="rId18"/>
    <p:sldId id="353" r:id="rId19"/>
    <p:sldId id="336" r:id="rId20"/>
    <p:sldId id="291" r:id="rId21"/>
    <p:sldId id="292" r:id="rId22"/>
    <p:sldId id="316" r:id="rId23"/>
    <p:sldId id="317" r:id="rId24"/>
    <p:sldId id="342" r:id="rId25"/>
    <p:sldId id="347" r:id="rId26"/>
    <p:sldId id="318" r:id="rId27"/>
    <p:sldId id="319" r:id="rId28"/>
    <p:sldId id="354" r:id="rId29"/>
    <p:sldId id="335" r:id="rId30"/>
    <p:sldId id="344" r:id="rId31"/>
    <p:sldId id="346" r:id="rId32"/>
    <p:sldId id="348" r:id="rId33"/>
    <p:sldId id="362" r:id="rId34"/>
    <p:sldId id="363" r:id="rId35"/>
    <p:sldId id="364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33CC"/>
    <a:srgbClr val="4D00A2"/>
    <a:srgbClr val="4B1CF6"/>
    <a:srgbClr val="EF6D6D"/>
    <a:srgbClr val="8719FF"/>
    <a:srgbClr val="D3E8E9"/>
    <a:srgbClr val="F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5D2C6E-3AF6-4A49-9A71-BCE9A515DE9A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1870DC-8492-4517-8292-25B6B0E2C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027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A7E30E-D09E-47F3-B923-F69EC48B776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FDCD148-5BC1-4DAB-B228-C69582C3E25F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6AC411D-4A10-449E-AAC3-F4C6690141D7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1C646E-B987-4213-9DA0-34692B56C440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DBAB1B-7A75-4284-BA26-ED7BD0F7F37A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D1C7-6110-4A0C-A67E-A340E1410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85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2D2B-CCF8-4F6A-9592-8E2DF8658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90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D4CA-ABD2-4A3A-BFD8-AE21FA4A1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24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E7B5-2229-4181-A151-F6E4CB042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81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FEF3-A888-4501-A344-2256D9D0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457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56CA-61D7-464E-86B5-05DFF0AFC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348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FDD8-A8B8-4F38-B727-A0B9D9B38E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321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C0D9-43E9-4F2B-B00A-2662DD1CE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21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51A9-97CB-41FE-B21A-F897837488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20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15C2-B287-4858-802E-3C5D01A4E2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1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DE85-4648-4BD6-A084-DF429728EB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53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1151-2107-4242-8394-92362D7C57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592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3CE2-22D8-4F77-B082-4E53A60447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205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68FC-828D-4E1E-948F-53B402D0E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747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E64C-7AB8-428E-8FDA-5415DA7FDA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35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D5420-A3A7-40B0-9683-BC0A36BB71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02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C58D-B0B6-4DBE-A776-5BFE3EF427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8061-B7AA-496B-9C5D-F473FB74C7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67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A723D-AB32-44B9-AF41-AA5BA37B9A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71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63A2-5ACC-4BDE-B282-269F39EC8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28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1833-3580-4A8F-AE5C-0B441DE86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96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B226-2986-4037-AC67-34DB76066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6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79B9D6-D741-475E-86F0-2E95D3F9D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BD37D-FEF6-432B-8056-5DCD19F869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458200" cy="5638800"/>
          </a:xfrm>
        </p:spPr>
        <p:txBody>
          <a:bodyPr/>
          <a:lstStyle/>
          <a:p>
            <a:r>
              <a:rPr lang="ru-RU" altLang="ru-RU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Презентация  программы реализации инновационного проекта</a:t>
            </a:r>
          </a:p>
          <a:p>
            <a:r>
              <a:rPr lang="ru-RU" altLang="ru-RU" b="1" i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Краевой Инновационной Площадки</a:t>
            </a:r>
          </a:p>
          <a:p>
            <a:r>
              <a:rPr lang="ru-RU" altLang="ru-RU" b="1" i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МОУ гимназии № 87  г. Краснодара</a:t>
            </a:r>
            <a:endParaRPr lang="ru-RU" altLang="ru-RU" b="1" i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 теме</a:t>
            </a:r>
          </a:p>
          <a:p>
            <a:r>
              <a:rPr lang="ru-RU" altLang="ru-RU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«Конкурс  индивидуальных творческих проектов учащихся основной школы как </a:t>
            </a: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процедура</a:t>
            </a:r>
            <a:r>
              <a:rPr lang="ru-RU" altLang="ru-RU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оценивания  уровня достижения метапредметных результатов</a:t>
            </a:r>
            <a:r>
              <a:rPr lang="ru-RU" altLang="ru-RU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освоения образовательной программы»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Проектирование -</a:t>
            </a:r>
            <a:r>
              <a:rPr lang="ru-RU" altLang="ru-RU" sz="28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распределение  проектов учащихся</a:t>
            </a:r>
            <a:r>
              <a:rPr lang="ru-RU" alt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5-х классов </a:t>
            </a:r>
            <a:br>
              <a:rPr lang="ru-RU" alt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4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английскому языку среди учителей.</a:t>
            </a:r>
            <a:endParaRPr lang="ru-RU" altLang="ru-RU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800225"/>
          <a:ext cx="8458200" cy="4752975"/>
        </p:xfrm>
        <a:graphic>
          <a:graphicData uri="http://schemas.openxmlformats.org/drawingml/2006/table">
            <a:tbl>
              <a:tblPr/>
              <a:tblGrid>
                <a:gridCol w="328613"/>
                <a:gridCol w="1355725"/>
                <a:gridCol w="1057275"/>
                <a:gridCol w="1260475"/>
                <a:gridCol w="1233487"/>
                <a:gridCol w="1400175"/>
                <a:gridCol w="1241425"/>
                <a:gridCol w="581025"/>
              </a:tblGrid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Ф.И.О.  учителя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А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Б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5В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Г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Д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Рунец Г.Ю.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И. Власов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Курилло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Палапин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А. Перунов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В. Буряченко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М. Шульга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Комарова И.В.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И. Стречный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С. Резников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М. Новосёлова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Онопрейко Е.В.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А. Жуков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Л. Карамышев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Л. Семёнова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Н. Суханов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Алёшкина Е.А.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Е. Кравченко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М. Дьяченко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А. Матвиенко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Плаксина Е.Н.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Д. Островерхова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Д. Лапшин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Герасимова А.В.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А. Романов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Захарян А.Б.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-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Абдулов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В. Скороходов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833" marR="578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altLang="ru-RU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распределение проектов</a:t>
            </a:r>
            <a:r>
              <a:rPr lang="ru-RU" altLang="ru-RU" sz="2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 «А» классе </a:t>
            </a:r>
            <a:r>
              <a:rPr lang="ru-RU" altLang="ru-RU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предметам </a:t>
            </a:r>
            <a:r>
              <a:rPr lang="ru-RU" altLang="ru-RU" sz="2000" smtClean="0">
                <a:solidFill>
                  <a:srgbClr val="0000CC"/>
                </a:solidFill>
              </a:rPr>
              <a:t/>
            </a:r>
            <a:br>
              <a:rPr lang="ru-RU" altLang="ru-RU" sz="2000" smtClean="0">
                <a:solidFill>
                  <a:srgbClr val="0000CC"/>
                </a:solidFill>
              </a:rPr>
            </a:br>
            <a:endParaRPr lang="ru-RU" altLang="ru-RU" sz="2000" smtClean="0">
              <a:solidFill>
                <a:srgbClr val="0000C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143000"/>
          <a:ext cx="8305800" cy="5441950"/>
        </p:xfrm>
        <a:graphic>
          <a:graphicData uri="http://schemas.openxmlformats.org/drawingml/2006/table">
            <a:tbl>
              <a:tblPr/>
              <a:tblGrid>
                <a:gridCol w="762000"/>
                <a:gridCol w="2697163"/>
                <a:gridCol w="2422525"/>
                <a:gridCol w="2424112"/>
              </a:tblGrid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учителя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 учащегося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Дорощенкова Н.Д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Гряда Максим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Гузь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Диана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9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Дорощенкова Н.Д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Глушаков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Владислав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Комарова Софья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Субботин Иван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Риторика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Дорощенкова Н.Д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Гавецкий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Лука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4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 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Рунец Г.Ю.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Власов Илья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Курилло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Анастасия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Палапин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Максим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Перунов Антон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Захарян А.Б.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Пасько Н.В.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Бедзюк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Игорь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Чумаченко Владислав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Баранча К.В.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Краморова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Анастасия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Такахо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Юлия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Баранча К.В.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Шефер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Кирилл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Котляр С.Ю.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Андрющенко Антон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Дубцова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Дана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9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Сидоренко Н.А.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Белоусова Злата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Пихтерева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Семёнова Софья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Петренко С.П.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Кодубенко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Нина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Минакова С.А.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Фефелова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Екатерина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Шамилов И. В                   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Афанасьев Алексей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Мулов Сергей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Подсвиров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Владислав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Чазов Никита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Чекалина А.П.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Митрофанов Никита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Кубановедение 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Дикова Е.В.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Маламуж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Е.С.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 Аркадий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Имгер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Мария</a:t>
                      </a: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состав материалов, выносимых на защиту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alt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проектной </a:t>
            </a: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Arial" pitchFamily="34" charset="0"/>
              <a:buNone/>
            </a:pP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 подготовленная учащимся </a:t>
            </a:r>
            <a:r>
              <a:rPr lang="ru-RU" alt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краткая </a:t>
            </a:r>
            <a:r>
              <a:rPr lang="ru-RU" altLang="ru-RU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 </a:t>
            </a:r>
            <a:r>
              <a:rPr lang="ru-RU" alt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проекту</a:t>
            </a: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None/>
            </a:pP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 </a:t>
            </a:r>
            <a:r>
              <a:rPr lang="ru-RU" alt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краткий </a:t>
            </a:r>
            <a:r>
              <a:rPr lang="ru-RU" altLang="ru-RU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отзыв руководителя</a:t>
            </a:r>
            <a:r>
              <a:rPr lang="ru-RU" alt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132138" y="188913"/>
            <a:ext cx="2573337" cy="503237"/>
          </a:xfrm>
          <a:prstGeom prst="rect">
            <a:avLst/>
          </a:prstGeom>
          <a:solidFill>
            <a:srgbClr val="00CC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Calibri" pitchFamily="34" charset="0"/>
              </a:rPr>
              <a:t>Технология оценивания</a:t>
            </a:r>
            <a:r>
              <a:rPr lang="ru-RU" altLang="ru-RU" sz="1400">
                <a:latin typeface="Calibri" pitchFamily="34" charset="0"/>
              </a:rPr>
              <a:t> 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395288" y="981075"/>
            <a:ext cx="2286000" cy="285750"/>
          </a:xfrm>
          <a:prstGeom prst="rect">
            <a:avLst/>
          </a:prstGeom>
          <a:solidFill>
            <a:schemeClr val="fol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Планируемые результаты</a:t>
            </a:r>
          </a:p>
        </p:txBody>
      </p:sp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395288" y="1700213"/>
            <a:ext cx="2286000" cy="357187"/>
          </a:xfrm>
          <a:prstGeom prst="rect">
            <a:avLst/>
          </a:prstGeom>
          <a:solidFill>
            <a:schemeClr val="fol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Экспертное сообщество</a:t>
            </a:r>
          </a:p>
        </p:txBody>
      </p:sp>
      <p:sp>
        <p:nvSpPr>
          <p:cNvPr id="15365" name="Прямоугольник 15"/>
          <p:cNvSpPr>
            <a:spLocks noChangeArrowheads="1"/>
          </p:cNvSpPr>
          <p:nvPr/>
        </p:nvSpPr>
        <p:spPr bwMode="auto">
          <a:xfrm>
            <a:off x="179388" y="2997200"/>
            <a:ext cx="1001712" cy="285750"/>
          </a:xfrm>
          <a:prstGeom prst="rect">
            <a:avLst/>
          </a:prstGeom>
          <a:solidFill>
            <a:schemeClr val="fol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Учителя</a:t>
            </a:r>
          </a:p>
        </p:txBody>
      </p:sp>
      <p:sp>
        <p:nvSpPr>
          <p:cNvPr id="15366" name="Прямоугольник 16"/>
          <p:cNvSpPr>
            <a:spLocks noChangeArrowheads="1"/>
          </p:cNvSpPr>
          <p:nvPr/>
        </p:nvSpPr>
        <p:spPr bwMode="auto">
          <a:xfrm>
            <a:off x="1116013" y="2349500"/>
            <a:ext cx="1079500" cy="285750"/>
          </a:xfrm>
          <a:prstGeom prst="rect">
            <a:avLst/>
          </a:prstGeom>
          <a:solidFill>
            <a:schemeClr val="fol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Ученики</a:t>
            </a:r>
          </a:p>
        </p:txBody>
      </p:sp>
      <p:sp>
        <p:nvSpPr>
          <p:cNvPr id="15367" name="Прямоугольник 17"/>
          <p:cNvSpPr>
            <a:spLocks noChangeArrowheads="1"/>
          </p:cNvSpPr>
          <p:nvPr/>
        </p:nvSpPr>
        <p:spPr bwMode="auto">
          <a:xfrm>
            <a:off x="2268538" y="2997200"/>
            <a:ext cx="1150937" cy="285750"/>
          </a:xfrm>
          <a:prstGeom prst="rect">
            <a:avLst/>
          </a:prstGeom>
          <a:solidFill>
            <a:schemeClr val="fol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Родители</a:t>
            </a:r>
          </a:p>
        </p:txBody>
      </p:sp>
      <p:sp>
        <p:nvSpPr>
          <p:cNvPr id="15368" name="Прямоугольник 20"/>
          <p:cNvSpPr>
            <a:spLocks noChangeArrowheads="1"/>
          </p:cNvSpPr>
          <p:nvPr/>
        </p:nvSpPr>
        <p:spPr bwMode="auto">
          <a:xfrm>
            <a:off x="6443663" y="981075"/>
            <a:ext cx="2574925" cy="285750"/>
          </a:xfrm>
          <a:prstGeom prst="rect">
            <a:avLst/>
          </a:prstGeom>
          <a:solidFill>
            <a:srgbClr val="6600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Средства оценивания проекта</a:t>
            </a:r>
          </a:p>
        </p:txBody>
      </p:sp>
      <p:sp>
        <p:nvSpPr>
          <p:cNvPr id="15369" name="Прямоугольник 26"/>
          <p:cNvSpPr>
            <a:spLocks noChangeArrowheads="1"/>
          </p:cNvSpPr>
          <p:nvPr/>
        </p:nvSpPr>
        <p:spPr bwMode="auto">
          <a:xfrm>
            <a:off x="7740650" y="1916113"/>
            <a:ext cx="1287463" cy="288925"/>
          </a:xfrm>
          <a:prstGeom prst="rect">
            <a:avLst/>
          </a:prstGeom>
          <a:solidFill>
            <a:srgbClr val="6600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Инструменты </a:t>
            </a:r>
          </a:p>
        </p:txBody>
      </p:sp>
      <p:sp>
        <p:nvSpPr>
          <p:cNvPr id="15370" name="Прямоугольник 27"/>
          <p:cNvSpPr>
            <a:spLocks noChangeArrowheads="1"/>
          </p:cNvSpPr>
          <p:nvPr/>
        </p:nvSpPr>
        <p:spPr bwMode="auto">
          <a:xfrm>
            <a:off x="7740650" y="1412875"/>
            <a:ext cx="1217613" cy="285750"/>
          </a:xfrm>
          <a:prstGeom prst="rect">
            <a:avLst/>
          </a:prstGeom>
          <a:solidFill>
            <a:srgbClr val="6600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Критерии</a:t>
            </a:r>
            <a:r>
              <a:rPr lang="ru-RU" altLang="ru-RU" sz="1200">
                <a:latin typeface="Calibri" pitchFamily="34" charset="0"/>
              </a:rPr>
              <a:t> </a:t>
            </a:r>
          </a:p>
        </p:txBody>
      </p:sp>
      <p:sp>
        <p:nvSpPr>
          <p:cNvPr id="15371" name="Прямоугольник 28"/>
          <p:cNvSpPr>
            <a:spLocks noChangeArrowheads="1"/>
          </p:cNvSpPr>
          <p:nvPr/>
        </p:nvSpPr>
        <p:spPr bwMode="auto">
          <a:xfrm>
            <a:off x="3348038" y="908050"/>
            <a:ext cx="2433637" cy="428625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Calibri" pitchFamily="34" charset="0"/>
              </a:rPr>
              <a:t>  </a:t>
            </a: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Формирование экспертной компетенции</a:t>
            </a:r>
          </a:p>
        </p:txBody>
      </p:sp>
      <p:sp>
        <p:nvSpPr>
          <p:cNvPr id="15372" name="Прямоугольник 36"/>
          <p:cNvSpPr>
            <a:spLocks noChangeArrowheads="1"/>
          </p:cNvSpPr>
          <p:nvPr/>
        </p:nvSpPr>
        <p:spPr bwMode="auto">
          <a:xfrm>
            <a:off x="5795963" y="1700213"/>
            <a:ext cx="1714500" cy="649287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Практико-ориентированные формы</a:t>
            </a:r>
            <a:r>
              <a:rPr lang="ru-RU" altLang="ru-RU" sz="1200">
                <a:latin typeface="Calibri" pitchFamily="34" charset="0"/>
              </a:rPr>
              <a:t> </a:t>
            </a:r>
          </a:p>
        </p:txBody>
      </p:sp>
      <p:sp>
        <p:nvSpPr>
          <p:cNvPr id="15373" name="Прямоугольник 49"/>
          <p:cNvSpPr>
            <a:spLocks noChangeArrowheads="1"/>
          </p:cNvSpPr>
          <p:nvPr/>
        </p:nvSpPr>
        <p:spPr bwMode="auto">
          <a:xfrm>
            <a:off x="6227763" y="3213100"/>
            <a:ext cx="1357312" cy="285750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Коллективные</a:t>
            </a:r>
          </a:p>
        </p:txBody>
      </p:sp>
      <p:sp>
        <p:nvSpPr>
          <p:cNvPr id="15374" name="Прямоугольник 50"/>
          <p:cNvSpPr>
            <a:spLocks noChangeArrowheads="1"/>
          </p:cNvSpPr>
          <p:nvPr/>
        </p:nvSpPr>
        <p:spPr bwMode="auto">
          <a:xfrm>
            <a:off x="7524750" y="2565400"/>
            <a:ext cx="1223963" cy="285750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Групповые</a:t>
            </a:r>
            <a:r>
              <a:rPr lang="ru-RU" altLang="ru-RU" sz="1200">
                <a:latin typeface="Calibri" pitchFamily="34" charset="0"/>
              </a:rPr>
              <a:t> </a:t>
            </a:r>
          </a:p>
        </p:txBody>
      </p:sp>
      <p:sp>
        <p:nvSpPr>
          <p:cNvPr id="15375" name="Прямоугольник 51"/>
          <p:cNvSpPr>
            <a:spLocks noChangeArrowheads="1"/>
          </p:cNvSpPr>
          <p:nvPr/>
        </p:nvSpPr>
        <p:spPr bwMode="auto">
          <a:xfrm>
            <a:off x="7308850" y="3716338"/>
            <a:ext cx="1727200" cy="1368425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300" b="1">
                <a:solidFill>
                  <a:schemeClr val="bg1"/>
                </a:solidFill>
                <a:latin typeface="Calibri" pitchFamily="34" charset="0"/>
              </a:rPr>
              <a:t>- тренинги;</a:t>
            </a:r>
          </a:p>
          <a:p>
            <a:pPr eaLnBrk="1" hangingPunct="1"/>
            <a:r>
              <a:rPr lang="ru-RU" altLang="ru-RU" sz="1300" b="1">
                <a:solidFill>
                  <a:schemeClr val="bg1"/>
                </a:solidFill>
                <a:latin typeface="Calibri" pitchFamily="34" charset="0"/>
              </a:rPr>
              <a:t>- организационно - деятельностные игры;</a:t>
            </a:r>
          </a:p>
          <a:p>
            <a:pPr eaLnBrk="1" hangingPunct="1"/>
            <a:r>
              <a:rPr lang="ru-RU" altLang="ru-RU" sz="1300" b="1">
                <a:solidFill>
                  <a:schemeClr val="bg1"/>
                </a:solidFill>
                <a:latin typeface="Calibri" pitchFamily="34" charset="0"/>
              </a:rPr>
              <a:t>- «мозговые штурмы»</a:t>
            </a:r>
          </a:p>
          <a:p>
            <a:pPr eaLnBrk="1" hangingPunct="1"/>
            <a:endParaRPr lang="ru-RU" altLang="ru-RU" sz="13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76" name="Прямоугольник 52"/>
          <p:cNvSpPr>
            <a:spLocks noChangeArrowheads="1"/>
          </p:cNvSpPr>
          <p:nvPr/>
        </p:nvSpPr>
        <p:spPr bwMode="auto">
          <a:xfrm>
            <a:off x="4716463" y="3716338"/>
            <a:ext cx="1943100" cy="863600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Char char="–"/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работа в библиотеке и в Интернете</a:t>
            </a:r>
          </a:p>
          <a:p>
            <a:pPr eaLnBrk="1" hangingPunct="1">
              <a:buFont typeface="Calibri" pitchFamily="34" charset="0"/>
              <a:buChar char="–"/>
            </a:pP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  консультации</a:t>
            </a:r>
          </a:p>
        </p:txBody>
      </p:sp>
      <p:sp>
        <p:nvSpPr>
          <p:cNvPr id="15377" name="Прямоугольник 54"/>
          <p:cNvSpPr>
            <a:spLocks noChangeArrowheads="1"/>
          </p:cNvSpPr>
          <p:nvPr/>
        </p:nvSpPr>
        <p:spPr bwMode="auto">
          <a:xfrm>
            <a:off x="4572000" y="2636838"/>
            <a:ext cx="1787525" cy="285750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Индивидуальные </a:t>
            </a:r>
          </a:p>
        </p:txBody>
      </p:sp>
      <p:sp>
        <p:nvSpPr>
          <p:cNvPr id="15378" name="Прямоугольник 67"/>
          <p:cNvSpPr>
            <a:spLocks noChangeArrowheads="1"/>
          </p:cNvSpPr>
          <p:nvPr/>
        </p:nvSpPr>
        <p:spPr bwMode="auto">
          <a:xfrm>
            <a:off x="4932363" y="5300663"/>
            <a:ext cx="2952750" cy="1368425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- педсовет, медсовет, классные часы, родительские собрания;  </a:t>
            </a:r>
          </a:p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- научно – практические конференции,</a:t>
            </a:r>
          </a:p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- научно – педагогические фестивали</a:t>
            </a:r>
          </a:p>
        </p:txBody>
      </p:sp>
      <p:sp>
        <p:nvSpPr>
          <p:cNvPr id="15379" name="Прямоугольник 36"/>
          <p:cNvSpPr>
            <a:spLocks noChangeArrowheads="1"/>
          </p:cNvSpPr>
          <p:nvPr/>
        </p:nvSpPr>
        <p:spPr bwMode="auto">
          <a:xfrm>
            <a:off x="3492500" y="1700213"/>
            <a:ext cx="1714500" cy="647700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Теоретические формы</a:t>
            </a:r>
            <a:r>
              <a:rPr lang="ru-RU" altLang="ru-RU" sz="1200">
                <a:latin typeface="Calibri" pitchFamily="34" charset="0"/>
              </a:rPr>
              <a:t> </a:t>
            </a:r>
          </a:p>
        </p:txBody>
      </p:sp>
      <p:sp>
        <p:nvSpPr>
          <p:cNvPr id="15380" name="Прямоугольник 67"/>
          <p:cNvSpPr>
            <a:spLocks noChangeArrowheads="1"/>
          </p:cNvSpPr>
          <p:nvPr/>
        </p:nvSpPr>
        <p:spPr bwMode="auto">
          <a:xfrm>
            <a:off x="1979613" y="3644900"/>
            <a:ext cx="2303462" cy="1296988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семинары КНМЦ;</a:t>
            </a:r>
          </a:p>
          <a:p>
            <a:pPr eaLnBrk="1" hangingPunct="1">
              <a:buFontTx/>
              <a:buChar char="-"/>
            </a:pP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 дистанционные курсы;</a:t>
            </a:r>
          </a:p>
          <a:p>
            <a:pPr eaLnBrk="1" hangingPunct="1">
              <a:buFontTx/>
              <a:buChar char="-"/>
            </a:pP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 внутришкольные семинары;</a:t>
            </a:r>
          </a:p>
          <a:p>
            <a:pPr eaLnBrk="1" hangingPunct="1">
              <a:buFontTx/>
              <a:buChar char="-"/>
            </a:pP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самообразование</a:t>
            </a:r>
          </a:p>
          <a:p>
            <a:pPr eaLnBrk="1" hangingPunct="1">
              <a:buFontTx/>
              <a:buChar char="-"/>
            </a:pPr>
            <a:endParaRPr lang="ru-RU" alt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464343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1619250" y="692150"/>
            <a:ext cx="15128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5724525" y="692150"/>
            <a:ext cx="18716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1547813" y="12684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1547813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1547813" y="2060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>
            <a:off x="539750" y="2565400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195513" y="2492375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1187450" y="3141663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>
            <a:off x="4284663" y="1341438"/>
            <a:ext cx="2873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5651500" y="1341438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3779838" y="23495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508625" y="29241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>
            <a:off x="5651500" y="2349500"/>
            <a:ext cx="6492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6804025" y="23495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7235825" y="2349500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8243888" y="28527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6948488" y="35004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8532813" y="12684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8532813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5" y="1571611"/>
          <a:ext cx="7572431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851"/>
                <a:gridCol w="828256"/>
                <a:gridCol w="946554"/>
                <a:gridCol w="946554"/>
                <a:gridCol w="946554"/>
                <a:gridCol w="946554"/>
                <a:gridCol w="946554"/>
                <a:gridCol w="946554"/>
              </a:tblGrid>
              <a:tr h="23497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  /   УУД</a:t>
                      </a:r>
                      <a:endParaRPr lang="ru-RU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Формуоировка</a:t>
                      </a:r>
                      <a:r>
                        <a:rPr lang="ru-RU" b="1" dirty="0" smtClean="0"/>
                        <a:t> </a:t>
                      </a:r>
                    </a:p>
                    <a:p>
                      <a:r>
                        <a:rPr lang="ru-RU" b="1" dirty="0" smtClean="0"/>
                        <a:t>цели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Поиск </a:t>
                      </a:r>
                    </a:p>
                    <a:p>
                      <a:r>
                        <a:rPr lang="ru-RU" b="1" dirty="0" smtClean="0"/>
                        <a:t>информации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Структурирование знаний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Построение речевого высказывания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Выбор </a:t>
                      </a:r>
                      <a:r>
                        <a:rPr lang="ru-RU" dirty="0" err="1" smtClean="0"/>
                        <a:t>эффекетивных</a:t>
                      </a:r>
                      <a:r>
                        <a:rPr lang="ru-RU" dirty="0" smtClean="0"/>
                        <a:t> способов решения задач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Рефлексия, контроль и оценка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Моделирование</a:t>
                      </a:r>
                      <a:endParaRPr lang="ru-RU" dirty="0"/>
                    </a:p>
                  </a:txBody>
                  <a:tcPr vert="vert270"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87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Система оценивания </a:t>
            </a:r>
            <a:br>
              <a:rPr lang="ru-RU" altLang="ru-RU" sz="36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познавательных (общеучебных) УУД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5" y="1571611"/>
          <a:ext cx="7572432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5"/>
                <a:gridCol w="500066"/>
                <a:gridCol w="500066"/>
                <a:gridCol w="785818"/>
                <a:gridCol w="714380"/>
                <a:gridCol w="1071570"/>
                <a:gridCol w="785818"/>
                <a:gridCol w="500066"/>
                <a:gridCol w="766337"/>
                <a:gridCol w="688403"/>
                <a:gridCol w="688403"/>
              </a:tblGrid>
              <a:tr h="23497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  /   УУД</a:t>
                      </a:r>
                      <a:endParaRPr lang="ru-RU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Анализ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Синтез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Сравнение и классификация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Подведение под понятия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Установление причинно-следственных связей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Построение цепей рассуждений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Доказательство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Выдвижение гипотез и их обоснование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Формулирование проблемы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проблемы</a:t>
                      </a:r>
                      <a:endParaRPr lang="ru-RU" dirty="0"/>
                    </a:p>
                  </a:txBody>
                  <a:tcPr vert="vert270"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Система оценивания       </a:t>
            </a:r>
            <a:r>
              <a:rPr lang="ru-RU" sz="4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познавательных (логических) УУД</a:t>
            </a:r>
            <a:endParaRPr lang="ru-RU" sz="4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5" y="1571611"/>
          <a:ext cx="7572431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851"/>
                <a:gridCol w="828256"/>
                <a:gridCol w="946554"/>
                <a:gridCol w="946554"/>
                <a:gridCol w="946554"/>
                <a:gridCol w="946554"/>
                <a:gridCol w="946554"/>
                <a:gridCol w="946554"/>
              </a:tblGrid>
              <a:tr h="23497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  /   УУД</a:t>
                      </a:r>
                      <a:endParaRPr lang="ru-RU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Целеполагание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Планирование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Прогнозирование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Коррекция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Саморегуляция</a:t>
                      </a:r>
                      <a:endParaRPr lang="ru-RU" dirty="0"/>
                    </a:p>
                  </a:txBody>
                  <a:tcPr vert="vert270"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5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Система оценивания </a:t>
            </a:r>
            <a:r>
              <a:rPr lang="ru-RU" altLang="ru-RU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регулятивных УУД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500173"/>
          <a:ext cx="7500990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777"/>
                <a:gridCol w="1236864"/>
                <a:gridCol w="1057321"/>
                <a:gridCol w="1057321"/>
                <a:gridCol w="1666497"/>
                <a:gridCol w="1605210"/>
              </a:tblGrid>
              <a:tr h="2459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  /   УУД</a:t>
                      </a:r>
                      <a:endParaRPr lang="ru-RU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Планирование учебного сотрудничества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Постановка вопроса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Разрешение конфликтов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поведением партнера –контроль, коррекция, оценка действий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Владение монологической и диалогической формами речи</a:t>
                      </a:r>
                      <a:endParaRPr lang="ru-RU" dirty="0"/>
                    </a:p>
                  </a:txBody>
                  <a:tcPr vert="vert270"/>
                </a:tc>
              </a:tr>
              <a:tr h="4652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4652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4652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4652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4652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59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Система оценивания </a:t>
            </a:r>
            <a:r>
              <a:rPr lang="ru-RU" altLang="ru-RU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коммуникативных УУД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Инструменты оценивания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– Протокол оценки презентации индивидуального проекта по теме (___________________________________________________________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Уч-ка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цы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) __ класса «___» МОУ гимназии № 87_______________________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 проекта – учитель____________  ________________________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(предмет)                                   (Ф.И.О.)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1524000"/>
          <a:ext cx="8229600" cy="4192588"/>
        </p:xfrm>
        <a:graphic>
          <a:graphicData uri="http://schemas.openxmlformats.org/drawingml/2006/table">
            <a:tbl>
              <a:tblPr/>
              <a:tblGrid>
                <a:gridCol w="152400"/>
                <a:gridCol w="1524000"/>
                <a:gridCol w="2057400"/>
                <a:gridCol w="2057400"/>
                <a:gridCol w="1658938"/>
                <a:gridCol w="779462"/>
              </a:tblGrid>
              <a:tr h="203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Характеристика критерия и оценка в баллах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баллов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Цель(и)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четко обозначена и соответствует теме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указана не верно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четко прописаны и соответствуют целям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указаны не верно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описание хода работы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Поэтапное описание хода работы соответствует плану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хода работы не соответствует плану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исследования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работы получены в ходе выполнения поставленной цели 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отрывочны и не дают полного понимания того чего хотел добиться  автор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Дизайн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 собственный дизайн, презентация удобна для просмотра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перегружена анимацией, не удобна для просмотра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выполнена по шаблону, отсутствует творческий подход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Выводы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Выводы четкие, основанные на полученных результатах 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Выводы нуждаются в доработке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Выводы отсутствуют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Навыки публичных выступлений   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использовал эффективные навыки публичных выступлений, такие как зрительный контакт, положение тела, громкость.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Ученику не всегда удавалось использовать эффективные навыки публичных выступлений.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редко использовал эффективные навыки публичных выступлений.</a:t>
                      </a: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Суммарное количество баллов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3" marR="32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54" name="Rectangle 1"/>
          <p:cNvSpPr>
            <a:spLocks noChangeArrowheads="1"/>
          </p:cNvSpPr>
          <p:nvPr/>
        </p:nvSpPr>
        <p:spPr bwMode="auto">
          <a:xfrm>
            <a:off x="0" y="5749925"/>
            <a:ext cx="4619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88925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базового уровня:</a:t>
            </a: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отметка </a:t>
            </a:r>
            <a:r>
              <a:rPr lang="ru-RU" altLang="ru-RU" sz="11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«удовлетворительно»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соответствует получению </a:t>
            </a: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6-8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баллов. </a:t>
            </a:r>
          </a:p>
          <a:p>
            <a:pPr algn="just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повышенных уровней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отметка </a:t>
            </a:r>
            <a:r>
              <a:rPr lang="ru-RU" altLang="ru-RU" sz="11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«хорошо»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соответствует получению </a:t>
            </a: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9-11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баллов </a:t>
            </a:r>
          </a:p>
          <a:p>
            <a:pPr algn="just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отметка </a:t>
            </a:r>
            <a:r>
              <a:rPr lang="ru-RU" altLang="ru-RU" sz="11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«отлично»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соответствует получению </a:t>
            </a: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12-14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 баллов</a:t>
            </a:r>
          </a:p>
          <a:p>
            <a:pPr algn="just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Члены экспертной комиссии: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ru-RU" altLang="ru-RU" sz="1000" b="1" smtClean="0"/>
              <a:t/>
            </a:r>
            <a:br>
              <a:rPr lang="ru-RU" altLang="ru-RU" sz="1000" b="1" smtClean="0"/>
            </a:br>
            <a:r>
              <a:rPr lang="ru-RU" altLang="ru-RU" sz="1000" b="1" smtClean="0"/>
              <a:t/>
            </a:r>
            <a:br>
              <a:rPr lang="ru-RU" altLang="ru-RU" sz="1000" b="1" smtClean="0"/>
            </a:br>
            <a:r>
              <a:rPr lang="ru-RU" altLang="ru-RU" sz="1000" b="1" smtClean="0"/>
              <a:t/>
            </a:r>
            <a:br>
              <a:rPr lang="ru-RU" altLang="ru-RU" sz="1000" b="1" smtClean="0"/>
            </a:br>
            <a:r>
              <a:rPr lang="ru-RU" altLang="ru-RU" sz="16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Инструменты оценивания </a:t>
            </a:r>
            <a:r>
              <a:rPr lang="ru-RU" altLang="ru-RU" sz="1400" b="1" smtClean="0"/>
              <a:t>- Протокол  оценки индивидуального проекта </a:t>
            </a:r>
            <a:r>
              <a:rPr lang="ru-RU" altLang="ru-RU" sz="1400" u="sng" smtClean="0"/>
              <a:t/>
            </a:r>
            <a:br>
              <a:rPr lang="ru-RU" altLang="ru-RU" sz="1400" u="sng" smtClean="0"/>
            </a:br>
            <a:r>
              <a:rPr lang="ru-RU" altLang="ru-RU" sz="1400" u="sng" smtClean="0"/>
              <a:t/>
            </a:r>
            <a:br>
              <a:rPr lang="ru-RU" altLang="ru-RU" sz="1400" u="sng" smtClean="0"/>
            </a:br>
            <a:r>
              <a:rPr lang="ru-RU" altLang="ru-RU" sz="1400" b="1" smtClean="0"/>
              <a:t>по теме ___________________________________________________________ </a:t>
            </a:r>
            <a:r>
              <a:rPr lang="ru-RU" altLang="ru-RU" sz="1400" u="sng" smtClean="0"/>
              <a:t/>
            </a:r>
            <a:br>
              <a:rPr lang="ru-RU" altLang="ru-RU" sz="1400" u="sng" smtClean="0"/>
            </a:br>
            <a:r>
              <a:rPr lang="ru-RU" altLang="ru-RU" sz="1400" b="1" smtClean="0"/>
              <a:t>Уч-ка(цы) 5 класса «___» МОУ гимназии №87______________________ </a:t>
            </a:r>
            <a:r>
              <a:rPr lang="ru-RU" altLang="ru-RU" sz="1400" u="sng" smtClean="0"/>
              <a:t/>
            </a:r>
            <a:br>
              <a:rPr lang="ru-RU" altLang="ru-RU" sz="1400" u="sng" smtClean="0"/>
            </a:br>
            <a:r>
              <a:rPr lang="ru-RU" altLang="ru-RU" sz="1400" b="1" smtClean="0"/>
              <a:t>Руководитель проекта – учитель____________  ________________________</a:t>
            </a:r>
            <a:r>
              <a:rPr lang="ru-RU" altLang="ru-RU" sz="1000" u="sng" smtClean="0"/>
              <a:t/>
            </a:r>
            <a:br>
              <a:rPr lang="ru-RU" altLang="ru-RU" sz="1000" u="sng" smtClean="0"/>
            </a:br>
            <a:r>
              <a:rPr lang="ru-RU" altLang="ru-RU" sz="1000" smtClean="0"/>
              <a:t>                                                          (предмет)                                   (Ф.И.О.)</a:t>
            </a:r>
            <a:r>
              <a:rPr lang="ru-RU" altLang="ru-RU" sz="1000" u="sng" smtClean="0">
                <a:solidFill>
                  <a:srgbClr val="0000CC"/>
                </a:solidFill>
              </a:rPr>
              <a:t/>
            </a:r>
            <a:br>
              <a:rPr lang="ru-RU" altLang="ru-RU" sz="1000" u="sng" smtClean="0">
                <a:solidFill>
                  <a:srgbClr val="0000CC"/>
                </a:solidFill>
              </a:rPr>
            </a:br>
            <a:endParaRPr lang="ru-RU" altLang="ru-RU" sz="1000" smtClean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524000"/>
          <a:ext cx="8305800" cy="4198938"/>
        </p:xfrm>
        <a:graphic>
          <a:graphicData uri="http://schemas.openxmlformats.org/drawingml/2006/table">
            <a:tbl>
              <a:tblPr/>
              <a:tblGrid>
                <a:gridCol w="1812925"/>
                <a:gridCol w="5556250"/>
                <a:gridCol w="936625"/>
              </a:tblGrid>
              <a:tr h="517525">
                <a:tc>
                  <a:txBody>
                    <a:bodyPr/>
                    <a:lstStyle/>
                    <a:p>
                      <a:pPr marL="0" marR="0" lvl="0" indent="287338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87338" algn="just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Характеристика критерия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8733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   баллов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свидетельствует о способности самостоятельно с опорой на помощь руководителя ставить проблему и находить пути её решения; продемонстрировано свободное владение логическими операциями, навыками критического мышления, умение самостоятельно мыслить. (1-3 балла)</a:t>
                      </a: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287338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873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Продемонстрированы навыки определения темы, цели и планирования работы. Работа доведена до конца и представлена комиссии. При этом проявляются отдельные элементы самооценки и самоконтроля обучающегося. (1-3 балла)</a:t>
                      </a: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87338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Коммуникативные УУД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Продемонстрированы навыки оформления проектной работы и пояснительной записки.  Все мысли выражены ясно, логично, последовательно,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аргументированно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Работа вызывает интерес. (1-3 балла)</a:t>
                      </a: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УУД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Продемонстрировано свободное владение предметом проектной деятельности.  В содержании работы отсутствуют грубые ошибки. (1-3 балла)</a:t>
                      </a: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пояснительной записки (+/-)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отзыва руководителя (+/-)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09" marR="42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5" name="Rectangle 62"/>
          <p:cNvSpPr>
            <a:spLocks noChangeArrowheads="1"/>
          </p:cNvSpPr>
          <p:nvPr/>
        </p:nvSpPr>
        <p:spPr bwMode="auto">
          <a:xfrm>
            <a:off x="457200" y="5657850"/>
            <a:ext cx="4586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88925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базового уровня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соответствует получению </a:t>
            </a:r>
          </a:p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4-6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баллов (отметка </a:t>
            </a:r>
            <a:r>
              <a:rPr lang="ru-RU" altLang="ru-RU" sz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«удовлетворительно»).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повышенных уровней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соответствует получению</a:t>
            </a:r>
          </a:p>
          <a:p>
            <a:pPr algn="just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7-9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баллов (отметка </a:t>
            </a:r>
            <a:r>
              <a:rPr lang="ru-RU" altLang="ru-RU" sz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«хорошо»); </a:t>
            </a:r>
          </a:p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10-12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баллов (отметка </a:t>
            </a:r>
            <a:r>
              <a:rPr lang="ru-RU" altLang="ru-RU" sz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«отлично»).</a:t>
            </a:r>
          </a:p>
          <a:p>
            <a:pPr algn="just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Члены экспертной комиссии: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10668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Основная идея предлагаемого инновационного продукта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382000" cy="4724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Одним из сложных вопросов реализации стандарта  является разработка системы диагностики и мониторинга формирования </a:t>
            </a:r>
            <a:r>
              <a:rPr lang="ru-RU" altLang="ru-RU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УУД</a:t>
            </a:r>
            <a:r>
              <a:rPr lang="ru-RU" altLang="ru-RU" sz="20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altLang="ru-RU" sz="2000" i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познавательных,   регулятивных, коммуникативных</a:t>
            </a:r>
            <a:r>
              <a:rPr lang="ru-RU" altLang="ru-RU" sz="20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Основными критериями оценки 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метапредметных результатов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 способность и </a:t>
            </a:r>
            <a:r>
              <a:rPr lang="ru-RU" altLang="ru-RU" sz="20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готовность к освоению знаний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их самостоятельному пополнению, переносу и интеграции;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 способность к </a:t>
            </a:r>
            <a:r>
              <a:rPr lang="ru-RU" altLang="ru-RU" sz="20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сотрудничеству и коммуникации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 способность к </a:t>
            </a:r>
            <a:r>
              <a:rPr lang="ru-RU" altLang="ru-RU" sz="20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решению личностно и социально значимых проблем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 воплощению найденных решений в практику;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 способность и готовность к </a:t>
            </a:r>
            <a:r>
              <a:rPr lang="ru-RU" altLang="ru-RU" sz="20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использованию ИКТ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целях обучения и развития;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способность к </a:t>
            </a:r>
            <a:r>
              <a:rPr lang="ru-RU" altLang="ru-RU" sz="20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самоорганизации,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саморегуляции и рефлексии.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altLang="ru-RU" sz="200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Оценка достижения метапредметных результатов может проводиться в ходе различных процедур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altLang="ru-RU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процедурой</a:t>
            </a:r>
            <a:r>
              <a:rPr lang="ru-RU" altLang="ru-RU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оценки является защита итогового индивидуального проекта (ФГОС ООО)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2000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Инструменты оценивания</a:t>
            </a:r>
            <a:b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Ведомость</a:t>
            </a:r>
            <a:r>
              <a:rPr lang="ru-RU" sz="18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 индивидуальных проектов учащихся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__класса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«__» МОУ гимназии №87</a:t>
            </a:r>
            <a:r>
              <a:rPr lang="ru-RU" sz="18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201_-201_ учебный год.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руководитель___________________________________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3400" y="1905000"/>
          <a:ext cx="8001000" cy="4764088"/>
        </p:xfrm>
        <a:graphic>
          <a:graphicData uri="http://schemas.openxmlformats.org/drawingml/2006/table">
            <a:tbl>
              <a:tblPr/>
              <a:tblGrid>
                <a:gridCol w="423340"/>
                <a:gridCol w="1742825"/>
                <a:gridCol w="1481402"/>
                <a:gridCol w="1655684"/>
                <a:gridCol w="675345"/>
                <a:gridCol w="673530"/>
                <a:gridCol w="675345"/>
                <a:gridCol w="673528"/>
              </a:tblGrid>
              <a:tr h="651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 И  учащегося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 И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учителя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презентации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проек-та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Награждение 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учащихся </a:t>
            </a:r>
            <a:r>
              <a:rPr lang="ru-RU" alt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- мониторинг</a:t>
            </a:r>
            <a:br>
              <a:rPr lang="ru-RU" alt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уровня  </a:t>
            </a:r>
            <a:r>
              <a:rPr lang="ru-RU" altLang="ru-RU" sz="24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alt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УУД учащихся 5-7-х классов на основе защиты индивидуальных проектов.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676400"/>
          <a:ext cx="8001000" cy="4429125"/>
        </p:xfrm>
        <a:graphic>
          <a:graphicData uri="http://schemas.openxmlformats.org/drawingml/2006/table">
            <a:tbl>
              <a:tblPr/>
              <a:tblGrid>
                <a:gridCol w="666750"/>
                <a:gridCol w="665163"/>
                <a:gridCol w="666750"/>
                <a:gridCol w="592137"/>
                <a:gridCol w="741363"/>
                <a:gridCol w="666750"/>
                <a:gridCol w="666750"/>
                <a:gridCol w="666750"/>
                <a:gridCol w="666750"/>
                <a:gridCol w="668337"/>
                <a:gridCol w="666750"/>
                <a:gridCol w="666750"/>
              </a:tblGrid>
              <a:tr h="2460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достижения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достижения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достижения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6D6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6D6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6D6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6D6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6D6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6D6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6D6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6D6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6D6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6D6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8229600" cy="2971800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altLang="ru-RU" sz="2000" smtClean="0"/>
              <a:t>		</a:t>
            </a:r>
            <a:r>
              <a:rPr lang="ru-RU" altLang="ru-RU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учащихся </a:t>
            </a:r>
            <a:r>
              <a:rPr lang="ru-RU" altLang="ru-RU" sz="20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Сравнение результатов шестиклассников с их прошлогодними результатами позволяет сделать вывод о том, что % работ с низким уровнем метапредметных результатов значительно снизился, а  с высоким уровнем поднялся.</a:t>
            </a:r>
            <a:r>
              <a:rPr lang="ru-RU" altLang="ru-RU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Следовательно, мы стоим на правильном пути и будем продолжать работу в этом направлении в следующем учебном году.</a:t>
            </a:r>
          </a:p>
          <a:p>
            <a:pPr algn="just">
              <a:buFont typeface="Arial" pitchFamily="34" charset="0"/>
              <a:buNone/>
            </a:pPr>
            <a:endParaRPr lang="ru-RU" altLang="ru-RU" sz="2000" smtClean="0">
              <a:solidFill>
                <a:srgbClr val="993300"/>
              </a:solidFill>
            </a:endParaRPr>
          </a:p>
          <a:p>
            <a:pPr algn="just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</a:rPr>
              <a:t>		</a:t>
            </a:r>
            <a:endParaRPr lang="ru-RU" altLang="ru-RU" sz="2000" smtClean="0">
              <a:solidFill>
                <a:srgbClr val="7030A0"/>
              </a:solidFill>
            </a:endParaRPr>
          </a:p>
        </p:txBody>
      </p:sp>
      <p:pic>
        <p:nvPicPr>
          <p:cNvPr id="24579" name="Picture 4" descr="C:\Documents and Settings\Завуч\Рабочий стол\Копия Фото  индив. проекты 2013-14\DSCN0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:\Documents and Settings\Завуч\Рабочий стол\Копия Фото  индив. проекты 2013-14\DSCN03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/>
          <a:stretch>
            <a:fillRect/>
          </a:stretch>
        </p:blipFill>
        <p:spPr bwMode="auto">
          <a:xfrm>
            <a:off x="152400" y="2895600"/>
            <a:ext cx="447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762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учителей </a:t>
            </a:r>
            <a:r>
              <a:rPr lang="ru-RU" altLang="ru-RU" sz="20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altLang="ru-RU" sz="20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руководство научно-исследовательской деятельностью учащихся как ресурс повышения проектной и экспертной компетенций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668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rgbClr val="333399"/>
                </a:solidFill>
              </a:rPr>
              <a:t>	</a:t>
            </a:r>
            <a:r>
              <a:rPr lang="ru-RU" alt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Эффективность конкурса отмечается активным участием коллектива, </a:t>
            </a:r>
            <a:r>
              <a:rPr lang="ru-RU" alt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75% учителей основной школы </a:t>
            </a:r>
            <a:r>
              <a:rPr lang="ru-RU" alt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заняты руководством научно-исследовательской деятельностью учащихся, чем значительно повышают свои педагогические компетенции.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В этом году наибольшее число проектов подготовили следующие учителя.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3400" y="2514600"/>
          <a:ext cx="8229600" cy="4038600"/>
        </p:xfrm>
        <a:graphic>
          <a:graphicData uri="http://schemas.openxmlformats.org/drawingml/2006/table">
            <a:tbl>
              <a:tblPr/>
              <a:tblGrid>
                <a:gridCol w="2165350"/>
                <a:gridCol w="1763713"/>
                <a:gridCol w="836612"/>
                <a:gridCol w="904875"/>
                <a:gridCol w="838200"/>
                <a:gridCol w="908050"/>
                <a:gridCol w="812800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учителя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уч-ся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уч-ся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Верховецкая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 В.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обществозна-ние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Котляр С. Ю.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Шалимов И. В.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Технический труд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Сидоренко Н. А.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Маламуж Е. С.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Алексеев П. В.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Рунец Г. Ю.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Алмазян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 О.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и литература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Баевская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К. Ю.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и литература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ru-RU" altLang="ru-RU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Результаты-</a:t>
            </a:r>
            <a:r>
              <a:rPr lang="ru-RU" altLang="ru-RU" sz="32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родителей: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Эффективное включение ребенка в работу основной школы</a:t>
            </a:r>
          </a:p>
          <a:p>
            <a:pPr>
              <a:buFont typeface="Arial" pitchFamily="34" charset="0"/>
              <a:buNone/>
            </a:pPr>
            <a:r>
              <a:rPr lang="ru-RU" alt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Возможность открытого конструктивного диалога по вопросам введения новых государственных стандартов</a:t>
            </a:r>
          </a:p>
          <a:p>
            <a:pPr>
              <a:buFont typeface="Arial" pitchFamily="34" charset="0"/>
              <a:buNone/>
            </a:pPr>
            <a:r>
              <a:rPr lang="ru-RU" alt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Укрепление общности семьи посредством участия в совместных с детьми делах и образовательных событиях, развитие родительской компетенции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Сложности при использовании инновационного продукта</a:t>
            </a:r>
            <a:endParaRPr lang="ru-RU" altLang="ru-RU" sz="280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altLang="ru-RU" sz="1800" smtClean="0">
                <a:solidFill>
                  <a:srgbClr val="333399"/>
                </a:solidFill>
              </a:rPr>
              <a:t>		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Основной сложностью проведения конкурса является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массовое участие учащихся (около 450 человек) и учителей (42 педагога)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в подготовке и защите проектов.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  С одной стороны это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дополнительная нагрузка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 учителей (подготовка от 5 до 15 проектов), требующая много сил и времени и реализующаяся за счет работы секций научного общества учащихся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«ЛоМиВас»,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 занятий по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программе «Юный исследователь»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рамках платного дополнительного образования учащихся. 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   С другой стороны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очной защиты учащихся занимает много времени.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 защиту одного проекта выделяется 3 минуты, а в секции может быть от 10 до 25 проектов, </a:t>
            </a:r>
            <a:r>
              <a:rPr lang="ru-RU" altLang="ru-RU" sz="1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Т. Е.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среднем 2 - 2,5 часа. Это требует выделения кабинетов и  отвлечения учителя – членов экспертной группы от основного учебного процесса.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686800" cy="13716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Пути преодоления сложностей, возникающих при использовании инновационного продукта </a:t>
            </a:r>
            <a:endParaRPr lang="ru-RU" altLang="ru-RU" sz="280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</a:rPr>
              <a:t>		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2012-2013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учебном году в конкурсе принимали участие учащиеся пяти 5-х классов, и защита проектов проводилась в мае по классам.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2013-2014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учебном году в конкурсе принимали участие учащиеся пяти 5-х и пяти 6-х классов. Защита проектов проводилась в апреле-мае по предметным секциям по параллелям или разновозрастная (для малых групп). 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	       В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2014-2015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учебном году к участию в конкурсе добавляется еще шесть 5-х классов, что вызывает необходимость смещения времени защиты. Планируется защиту проектов учащихся 7 классов (как самых опытных) провести в начале третьей четверти, 6 классов - в  конце третьей, а 5 классов - в начале четвертой четверти.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5" y="1571611"/>
          <a:ext cx="7858182" cy="457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74"/>
                <a:gridCol w="752787"/>
                <a:gridCol w="785818"/>
                <a:gridCol w="785818"/>
                <a:gridCol w="714380"/>
                <a:gridCol w="785818"/>
                <a:gridCol w="738193"/>
                <a:gridCol w="844966"/>
                <a:gridCol w="929462"/>
                <a:gridCol w="844966"/>
              </a:tblGrid>
              <a:tr h="1174877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Класс  /  </a:t>
                      </a:r>
                    </a:p>
                    <a:p>
                      <a:r>
                        <a:rPr lang="ru-RU" sz="1800" dirty="0" smtClean="0"/>
                        <a:t> учебный период</a:t>
                      </a:r>
                      <a:endParaRPr lang="ru-RU" sz="1800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 </a:t>
                      </a:r>
                      <a:r>
                        <a:rPr lang="ru-RU" b="1" dirty="0" smtClean="0"/>
                        <a:t>четверть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четверть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четверть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IV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четверть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  <a:tr h="1174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сентябрь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октябрь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ноябрь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декабрь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январь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февраль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март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апрель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май</a:t>
                      </a:r>
                      <a:endParaRPr lang="ru-RU" b="1" dirty="0"/>
                    </a:p>
                  </a:txBody>
                  <a:tcPr vert="vert270"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9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Смещение сроков защиты проектов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3" y="1571611"/>
          <a:ext cx="8001058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780"/>
                <a:gridCol w="551057"/>
                <a:gridCol w="676554"/>
                <a:gridCol w="740449"/>
                <a:gridCol w="551057"/>
                <a:gridCol w="1102113"/>
                <a:gridCol w="551057"/>
                <a:gridCol w="1259558"/>
                <a:gridCol w="1102113"/>
                <a:gridCol w="837320"/>
              </a:tblGrid>
              <a:tr h="23497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  / Формы</a:t>
                      </a:r>
                      <a:endParaRPr lang="ru-RU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классам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предметным секциям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разновозрастных группах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Стендовые доклады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Литературно – музыкальные композиции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Вернисажи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Выставки прикладного творчества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Демонстрацию спортивных достижений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</a:t>
                      </a:r>
                      <a:r>
                        <a:rPr lang="ru-RU" baseline="0" dirty="0" smtClean="0"/>
                        <a:t> в НПК различного уровня</a:t>
                      </a:r>
                      <a:endParaRPr lang="ru-RU" dirty="0"/>
                    </a:p>
                  </a:txBody>
                  <a:tcPr vert="vert270"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444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23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Новые формы защиты проектов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Эффекты, достигаемые при использовани инновационного продукта-</a:t>
            </a:r>
            <a:b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возможность оценить</a:t>
            </a:r>
            <a:r>
              <a:rPr lang="ru-RU" altLang="ru-RU" sz="2800" b="1" i="1" smtClean="0">
                <a:solidFill>
                  <a:srgbClr val="0033CC"/>
                </a:solidFill>
              </a:rPr>
              <a:t>:</a:t>
            </a:r>
            <a:endParaRPr lang="ru-RU" altLang="ru-RU" sz="2800" i="1" smtClean="0">
              <a:solidFill>
                <a:srgbClr val="0033CC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z="2800" smtClean="0">
                <a:solidFill>
                  <a:srgbClr val="333399"/>
                </a:solidFill>
              </a:rPr>
              <a:t>   </a:t>
            </a:r>
            <a:r>
              <a:rPr lang="ru-RU" altLang="ru-RU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altLang="ru-RU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выполненного проекта; </a:t>
            </a:r>
          </a:p>
          <a:p>
            <a:pPr>
              <a:buFont typeface="Arial" pitchFamily="34" charset="0"/>
              <a:buNone/>
            </a:pPr>
            <a:r>
              <a:rPr lang="ru-RU" altLang="ru-RU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-способность учащихся производить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значимый для себя и других людей продукт;</a:t>
            </a:r>
          </a:p>
          <a:p>
            <a:pPr>
              <a:buFont typeface="Arial" pitchFamily="34" charset="0"/>
              <a:buNone/>
            </a:pPr>
            <a:r>
              <a:rPr lang="ru-RU" altLang="ru-RU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-наличие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творческого потенциала;</a:t>
            </a:r>
          </a:p>
          <a:p>
            <a:pPr>
              <a:buFont typeface="Arial" pitchFamily="34" charset="0"/>
              <a:buNone/>
            </a:pPr>
            <a:r>
              <a:rPr lang="ru-RU" altLang="ru-RU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-способность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довести дело до конца</a:t>
            </a:r>
            <a:r>
              <a:rPr lang="ru-RU" altLang="ru-RU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None/>
            </a:pPr>
            <a:r>
              <a:rPr lang="ru-RU" altLang="ru-RU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altLang="ru-RU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и другие качества, формируемые в школе.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ru-RU" altLang="ru-RU" sz="280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3716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Конкурс индивидуальных проектов учащихся 5-7 классов в рамках ФГОС ООО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1676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mtClean="0"/>
              <a:t>   	</a:t>
            </a:r>
            <a:endParaRPr lang="ru-RU" altLang="ru-RU" sz="2000" smtClean="0">
              <a:solidFill>
                <a:srgbClr val="993300"/>
              </a:solidFill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457200" y="2057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связи с этим в гимназии разработано </a:t>
            </a:r>
            <a:r>
              <a:rPr lang="ru-RU" alt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  третий год проводится </a:t>
            </a:r>
            <a:r>
              <a:rPr lang="ru-RU" altLang="ru-RU" sz="2400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Конкурс индивидуальных творческих проектов для всех учащихся 5-7 классов.</a:t>
            </a:r>
          </a:p>
        </p:txBody>
      </p:sp>
      <p:pic>
        <p:nvPicPr>
          <p:cNvPr id="5125" name="Picture 4" descr="C:\Documents and Settings\Завуч\Рабочий стол\Фото  индив. проекты 2013-14\DSCN0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/>
          <a:stretch>
            <a:fillRect/>
          </a:stretch>
        </p:blipFill>
        <p:spPr bwMode="auto">
          <a:xfrm>
            <a:off x="4648200" y="3810000"/>
            <a:ext cx="4216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:\Documents and Settings\Завуч\Рабочий стол\Фото  индив. проекты 2013-14\DSCN0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8"/>
          <a:stretch>
            <a:fillRect/>
          </a:stretch>
        </p:blipFill>
        <p:spPr bwMode="auto">
          <a:xfrm>
            <a:off x="304800" y="3886200"/>
            <a:ext cx="41338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9220200" cy="8382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Эффекты, достигаемые при использовании инновационного продукта</a:t>
            </a:r>
            <a:r>
              <a:rPr lang="ru-RU" altLang="ru-RU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возможность осознать</a:t>
            </a:r>
            <a:r>
              <a:rPr lang="ru-RU" altLang="ru-RU" sz="2800" b="1" smtClean="0">
                <a:solidFill>
                  <a:srgbClr val="0033CC"/>
                </a:solidFill>
              </a:rPr>
              <a:t/>
            </a:r>
            <a:br>
              <a:rPr lang="ru-RU" altLang="ru-RU" sz="2800" b="1" smtClean="0">
                <a:solidFill>
                  <a:srgbClr val="0033CC"/>
                </a:solidFill>
              </a:rPr>
            </a:br>
            <a:endParaRPr lang="ru-RU" altLang="ru-RU" sz="2000" b="1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153400" cy="3810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    что осваиваются не только предметы, а   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умение аргументировать, моделировать, работать в группе;</a:t>
            </a:r>
            <a:endParaRPr lang="ru-RU" altLang="ru-RU" sz="200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– что способность к проектированию не сформируется, пока ученики не создадут свои собственные проекты различного типа и уровня сложности, не обсудят их, не защитят, не увидят собственные ошибки в проектировании, не исправят их.</a:t>
            </a:r>
          </a:p>
        </p:txBody>
      </p:sp>
      <p:pic>
        <p:nvPicPr>
          <p:cNvPr id="32772" name="Picture 4" descr="C:\Documents and Settings\Завуч\Рабочий стол\Копия Фото  индив. проекты 2013-14\DSCN0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98621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:\Documents and Settings\Завуч\Рабочий стол\Копия Фото  индив. проекты 2013-14\DSCN03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318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29600" cy="13716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Эффекты, достигаемые при использовании инновационного продукта</a:t>
            </a:r>
            <a:endParaRPr lang="ru-RU" altLang="ru-RU" sz="280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4294967295"/>
          </p:nvPr>
        </p:nvSpPr>
        <p:spPr>
          <a:xfrm>
            <a:off x="457200" y="2362200"/>
            <a:ext cx="8229600" cy="3992563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Формирование </a:t>
            </a:r>
            <a:r>
              <a:rPr lang="ru-RU" alt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экспертного сообщества учителей-учащихся-родителей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, умеющего правильно </a:t>
            </a:r>
            <a:r>
              <a:rPr lang="ru-RU" altLang="ru-RU" sz="2800" smtClean="0">
                <a:solidFill>
                  <a:srgbClr val="8719FF"/>
                </a:solidFill>
                <a:latin typeface="Times New Roman" pitchFamily="18" charset="0"/>
                <a:cs typeface="Times New Roman" pitchFamily="18" charset="0"/>
              </a:rPr>
              <a:t>подбирать критерии и инструменты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для оценки метапредметных достижений учащихся, </a:t>
            </a:r>
            <a:r>
              <a:rPr lang="ru-RU" altLang="ru-RU" sz="2800" smtClean="0">
                <a:solidFill>
                  <a:srgbClr val="EF6D6D"/>
                </a:solidFill>
                <a:latin typeface="Times New Roman" pitchFamily="18" charset="0"/>
                <a:cs typeface="Times New Roman" pitchFamily="18" charset="0"/>
              </a:rPr>
              <a:t>договариваться, принимать правильные решения, брать ответственность.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13716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Объём выполненных работ по использованию инновационного продукта</a:t>
            </a:r>
            <a:endParaRPr lang="ru-RU" altLang="ru-RU" sz="280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8153400" cy="5105400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altLang="ru-RU" sz="2800" smtClean="0">
                <a:solidFill>
                  <a:srgbClr val="EF6D6D"/>
                </a:solidFill>
              </a:rPr>
              <a:t>         </a:t>
            </a: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Использование инновационного продукта в виде методических рекомендаций по теме </a:t>
            </a:r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«Конкурс  индивидуальных творческих проектов учащихся основной школы как процедура </a:t>
            </a:r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оценивания  уровня достижения метапредметных результатов</a:t>
            </a:r>
            <a:r>
              <a:rPr lang="ru-RU" altLang="ru-RU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освоения ООП ООО » </a:t>
            </a: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рассчитано на пять лет (5-9 классы).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Гимназия в рамках пилотной площадки над введением ФГОС ООО работает третий год из пяти, следовательно выполнено около 30% запланированного.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1371600"/>
          </a:xfrm>
        </p:spPr>
        <p:txBody>
          <a:bodyPr/>
          <a:lstStyle/>
          <a:p>
            <a:pPr algn="just"/>
            <a:r>
              <a:rPr lang="ru-RU" altLang="ru-RU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3058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altLang="ru-RU" sz="2800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конкурсе индивидуальных творческих проектов учащихся основной школы </a:t>
            </a: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 изменениями и дополнениями;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расширенный и модернизированный ряд инструментов оценивания </a:t>
            </a: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протоколы, ведомости, сводные таблицы и т.д.;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 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 написанию проекта и созданию презентации в рамках внеурочных занятий или платных дополнительных образовательных  услуг.</a:t>
            </a:r>
          </a:p>
          <a:p>
            <a:pPr algn="just">
              <a:buFont typeface="Arial" pitchFamily="34" charset="0"/>
              <a:buNone/>
            </a:pP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800" smtClean="0">
                <a:solidFill>
                  <a:srgbClr val="0033CC"/>
                </a:solidFill>
              </a:rPr>
              <a:t>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таблицы мониторинга </a:t>
            </a: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уровня сформированности метапредметных результатов по параллелям и годам обучения;</a:t>
            </a:r>
          </a:p>
          <a:p>
            <a:pPr algn="just">
              <a:buFont typeface="Arial" pitchFamily="34" charset="0"/>
              <a:buNone/>
            </a:pPr>
            <a:endParaRPr lang="ru-RU" altLang="ru-RU" sz="2800" smtClean="0">
              <a:solidFill>
                <a:srgbClr val="EF6D6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1371600"/>
          </a:xfrm>
        </p:spPr>
        <p:txBody>
          <a:bodyPr/>
          <a:lstStyle/>
          <a:p>
            <a:pPr algn="just"/>
            <a:endParaRPr lang="ru-RU" altLang="ru-RU" sz="32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4294967295"/>
          </p:nvPr>
        </p:nvSpPr>
        <p:spPr>
          <a:xfrm>
            <a:off x="838200" y="1676400"/>
            <a:ext cx="7467600" cy="44497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z="6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altLang="ru-RU" sz="6000" smtClean="0">
              <a:solidFill>
                <a:srgbClr val="EF6D6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800" smtClean="0"/>
              <a:t>   -   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метапредметных универсальных учебных действмй </a:t>
            </a:r>
            <a:r>
              <a:rPr lang="ru-RU" altLang="ru-RU" sz="2800" smtClean="0">
                <a:solidFill>
                  <a:srgbClr val="4D00A2"/>
                </a:solidFill>
                <a:latin typeface="Times New Roman" pitchFamily="18" charset="0"/>
                <a:cs typeface="Times New Roman" pitchFamily="18" charset="0"/>
              </a:rPr>
              <a:t>путем вовлечения школьников 5-7-х классов в проектную и учебно-исследовательскую деятельность </a:t>
            </a:r>
            <a:r>
              <a:rPr lang="ru-RU" altLang="ru-RU" sz="2800" smtClean="0">
                <a:solidFill>
                  <a:srgbClr val="5D5DA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800" smtClean="0">
                <a:solidFill>
                  <a:srgbClr val="4D00A2"/>
                </a:solidFill>
                <a:latin typeface="Times New Roman" pitchFamily="18" charset="0"/>
                <a:cs typeface="Times New Roman" pitchFamily="18" charset="0"/>
              </a:rPr>
              <a:t>различным учебным предметам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800" smtClean="0">
                <a:solidFill>
                  <a:srgbClr val="5D5D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уровня сформированности метапредметных результатов </a:t>
            </a:r>
            <a:r>
              <a:rPr lang="ru-RU" altLang="ru-RU" sz="2800" smtClean="0">
                <a:solidFill>
                  <a:srgbClr val="4D00A2"/>
                </a:solidFill>
                <a:latin typeface="Times New Roman" pitchFamily="18" charset="0"/>
                <a:cs typeface="Times New Roman" pitchFamily="18" charset="0"/>
              </a:rPr>
              <a:t>освоения образовательной программы через проведение конкурса индивидуальных творческих проектов учащихся основной школы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534400" cy="9906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Программа реализации инновационного проекта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6868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smtClean="0">
                <a:solidFill>
                  <a:srgbClr val="333399"/>
                </a:solidFill>
              </a:rPr>
              <a:t> </a:t>
            </a: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  разработать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информационно-методическую и </a:t>
            </a: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 правовую</a:t>
            </a:r>
            <a:r>
              <a:rPr lang="ru-RU" altLang="ru-RU" sz="24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базу</a:t>
            </a:r>
            <a:r>
              <a:rPr lang="ru-RU" alt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конкурса;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-   разработать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технологическую схему</a:t>
            </a: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конкурса;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- создать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временные творческие коллективы </a:t>
            </a: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из числа педагогов гимназии по технологии проектирования: </a:t>
            </a:r>
            <a:r>
              <a:rPr lang="ru-RU" altLang="ru-RU" sz="2400" smtClean="0">
                <a:solidFill>
                  <a:srgbClr val="4D00A2"/>
                </a:solidFill>
                <a:latin typeface="Times New Roman" pitchFamily="18" charset="0"/>
                <a:cs typeface="Times New Roman" pitchFamily="18" charset="0"/>
              </a:rPr>
              <a:t>оказанию школьникам организационно-методической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поддержки</a:t>
            </a:r>
            <a:r>
              <a:rPr lang="ru-RU" altLang="ru-RU" sz="2400" smtClean="0">
                <a:solidFill>
                  <a:srgbClr val="4D00A2"/>
                </a:solidFill>
                <a:latin typeface="Times New Roman" pitchFamily="18" charset="0"/>
                <a:cs typeface="Times New Roman" pitchFamily="18" charset="0"/>
              </a:rPr>
              <a:t> при написании  творческих работ и  представлению проектов ;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- подготовить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временные творческие коллективы по  технологии экспертирования (оценивания):</a:t>
            </a: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разработке критериев  и инструментов  оценивания уровня сформированности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метапредметных УУД как результатов</a:t>
            </a: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проектно-исследовательской деятельности </a:t>
            </a:r>
            <a:r>
              <a:rPr lang="ru-RU" altLang="ru-RU" sz="2400" smtClean="0">
                <a:solidFill>
                  <a:srgbClr val="5D5DAE"/>
                </a:solidFill>
                <a:latin typeface="Times New Roman" pitchFamily="18" charset="0"/>
                <a:cs typeface="Times New Roman" pitchFamily="18" charset="0"/>
              </a:rPr>
              <a:t>учащихся;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4D00A2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экспертное сообщество учителей, учеников и их родителей по оценке уровня достижения </a:t>
            </a:r>
            <a:r>
              <a:rPr lang="ru-RU" altLang="ru-RU" sz="2400" smtClean="0">
                <a:solidFill>
                  <a:srgbClr val="4D00A2"/>
                </a:solidFill>
                <a:latin typeface="Times New Roman" pitchFamily="18" charset="0"/>
                <a:cs typeface="Times New Roman" pitchFamily="18" charset="0"/>
              </a:rPr>
              <a:t>метапредметных результатов освоения ООП ООО;</a:t>
            </a:r>
            <a:endParaRPr lang="ru-RU" altLang="ru-RU" sz="240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smtClean="0">
                <a:solidFill>
                  <a:srgbClr val="5D5DAE"/>
                </a:solidFill>
                <a:latin typeface="Times New Roman" pitchFamily="18" charset="0"/>
                <a:cs typeface="Times New Roman" pitchFamily="18" charset="0"/>
              </a:rPr>
              <a:t>-   разработать систему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altLang="ru-RU" sz="2400" smtClean="0">
                <a:solidFill>
                  <a:srgbClr val="5D5DAE"/>
                </a:solidFill>
                <a:latin typeface="Times New Roman" pitchFamily="18" charset="0"/>
                <a:cs typeface="Times New Roman" pitchFamily="18" charset="0"/>
              </a:rPr>
              <a:t>уровня сформированности метапредметных УУД.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240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240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Технологическая схема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4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983163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09800" y="1524000"/>
            <a:ext cx="4429125" cy="71437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2286000" y="4857750"/>
            <a:ext cx="4357688" cy="7858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500438" y="2786063"/>
            <a:ext cx="1785937" cy="150018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9" idx="0"/>
          </p:cNvCxnSpPr>
          <p:nvPr/>
        </p:nvCxnSpPr>
        <p:spPr>
          <a:xfrm rot="16200000" flipH="1">
            <a:off x="4053681" y="3124995"/>
            <a:ext cx="714375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3714750" y="350043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29125" y="3500438"/>
            <a:ext cx="642938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19"/>
          <p:cNvSpPr txBox="1">
            <a:spLocks noChangeArrowheads="1"/>
          </p:cNvSpPr>
          <p:nvPr/>
        </p:nvSpPr>
        <p:spPr bwMode="auto">
          <a:xfrm>
            <a:off x="4429125" y="3214688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ПУУД</a:t>
            </a:r>
          </a:p>
        </p:txBody>
      </p:sp>
      <p:sp>
        <p:nvSpPr>
          <p:cNvPr id="8203" name="TextBox 20"/>
          <p:cNvSpPr txBox="1">
            <a:spLocks noChangeArrowheads="1"/>
          </p:cNvSpPr>
          <p:nvPr/>
        </p:nvSpPr>
        <p:spPr bwMode="auto">
          <a:xfrm>
            <a:off x="4000500" y="37338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КУУД</a:t>
            </a:r>
          </a:p>
        </p:txBody>
      </p:sp>
      <p:sp>
        <p:nvSpPr>
          <p:cNvPr id="8204" name="TextBox 21"/>
          <p:cNvSpPr txBox="1">
            <a:spLocks noChangeArrowheads="1"/>
          </p:cNvSpPr>
          <p:nvPr/>
        </p:nvSpPr>
        <p:spPr bwMode="auto">
          <a:xfrm>
            <a:off x="3505200" y="3200400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РУУД</a:t>
            </a:r>
          </a:p>
        </p:txBody>
      </p:sp>
      <p:sp>
        <p:nvSpPr>
          <p:cNvPr id="8205" name="TextBox 26"/>
          <p:cNvSpPr txBox="1">
            <a:spLocks noChangeArrowheads="1"/>
          </p:cNvSpPr>
          <p:nvPr/>
        </p:nvSpPr>
        <p:spPr bwMode="auto">
          <a:xfrm>
            <a:off x="0" y="1928813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Учитель-консультант</a:t>
            </a:r>
          </a:p>
        </p:txBody>
      </p:sp>
      <p:sp>
        <p:nvSpPr>
          <p:cNvPr id="8206" name="TextBox 27"/>
          <p:cNvSpPr txBox="1">
            <a:spLocks noChangeArrowheads="1"/>
          </p:cNvSpPr>
          <p:nvPr/>
        </p:nvSpPr>
        <p:spPr bwMode="auto">
          <a:xfrm>
            <a:off x="0" y="471487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Учитель-эксперт</a:t>
            </a:r>
          </a:p>
        </p:txBody>
      </p:sp>
      <p:sp>
        <p:nvSpPr>
          <p:cNvPr id="8207" name="TextBox 28"/>
          <p:cNvSpPr txBox="1">
            <a:spLocks noChangeArrowheads="1"/>
          </p:cNvSpPr>
          <p:nvPr/>
        </p:nvSpPr>
        <p:spPr bwMode="auto">
          <a:xfrm>
            <a:off x="2895600" y="1066800"/>
            <a:ext cx="341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Ученик-исследователь</a:t>
            </a:r>
          </a:p>
        </p:txBody>
      </p:sp>
      <p:sp>
        <p:nvSpPr>
          <p:cNvPr id="8208" name="TextBox 29"/>
          <p:cNvSpPr txBox="1">
            <a:spLocks noChangeArrowheads="1"/>
          </p:cNvSpPr>
          <p:nvPr/>
        </p:nvSpPr>
        <p:spPr bwMode="auto">
          <a:xfrm>
            <a:off x="3643313" y="571500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Ученик-эксперт</a:t>
            </a:r>
          </a:p>
        </p:txBody>
      </p:sp>
      <p:sp>
        <p:nvSpPr>
          <p:cNvPr id="8209" name="TextBox 30"/>
          <p:cNvSpPr txBox="1">
            <a:spLocks noChangeArrowheads="1"/>
          </p:cNvSpPr>
          <p:nvPr/>
        </p:nvSpPr>
        <p:spPr bwMode="auto">
          <a:xfrm>
            <a:off x="6643688" y="4714875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Родитель-эксперт</a:t>
            </a:r>
          </a:p>
        </p:txBody>
      </p:sp>
      <p:sp>
        <p:nvSpPr>
          <p:cNvPr id="8210" name="TextBox 31"/>
          <p:cNvSpPr txBox="1">
            <a:spLocks noChangeArrowheads="1"/>
          </p:cNvSpPr>
          <p:nvPr/>
        </p:nvSpPr>
        <p:spPr bwMode="auto">
          <a:xfrm>
            <a:off x="6553200" y="200025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Родитель-помощник</a:t>
            </a:r>
          </a:p>
        </p:txBody>
      </p:sp>
      <p:sp>
        <p:nvSpPr>
          <p:cNvPr id="8211" name="TextBox 37"/>
          <p:cNvSpPr txBox="1">
            <a:spLocks noChangeArrowheads="1"/>
          </p:cNvSpPr>
          <p:nvPr/>
        </p:nvSpPr>
        <p:spPr bwMode="auto">
          <a:xfrm>
            <a:off x="3214688" y="2214563"/>
            <a:ext cx="326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Процесс проектирования</a:t>
            </a:r>
          </a:p>
        </p:txBody>
      </p:sp>
      <p:sp>
        <p:nvSpPr>
          <p:cNvPr id="8212" name="TextBox 38"/>
          <p:cNvSpPr txBox="1">
            <a:spLocks noChangeArrowheads="1"/>
          </p:cNvSpPr>
          <p:nvPr/>
        </p:nvSpPr>
        <p:spPr bwMode="auto">
          <a:xfrm>
            <a:off x="3500438" y="4429125"/>
            <a:ext cx="2786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Процесс оценивания</a:t>
            </a:r>
          </a:p>
        </p:txBody>
      </p:sp>
      <p:cxnSp>
        <p:nvCxnSpPr>
          <p:cNvPr id="41" name="Прямая со стрелкой 40"/>
          <p:cNvCxnSpPr>
            <a:stCxn id="6" idx="4"/>
            <a:endCxn id="9" idx="7"/>
          </p:cNvCxnSpPr>
          <p:nvPr/>
        </p:nvCxnSpPr>
        <p:spPr>
          <a:xfrm rot="5400000">
            <a:off x="5448300" y="1814513"/>
            <a:ext cx="766763" cy="1614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2"/>
            <a:endCxn id="9" idx="1"/>
          </p:cNvCxnSpPr>
          <p:nvPr/>
        </p:nvCxnSpPr>
        <p:spPr>
          <a:xfrm rot="16200000" flipH="1">
            <a:off x="2602706" y="1845469"/>
            <a:ext cx="766763" cy="1552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8" idx="4"/>
          </p:cNvCxnSpPr>
          <p:nvPr/>
        </p:nvCxnSpPr>
        <p:spPr>
          <a:xfrm rot="5400000" flipH="1" flipV="1">
            <a:off x="2536032" y="3750468"/>
            <a:ext cx="857250" cy="135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8" idx="2"/>
          </p:cNvCxnSpPr>
          <p:nvPr/>
        </p:nvCxnSpPr>
        <p:spPr>
          <a:xfrm rot="16200000" flipV="1">
            <a:off x="5464969" y="3679031"/>
            <a:ext cx="857250" cy="150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" idx="2"/>
            <a:endCxn id="8" idx="4"/>
          </p:cNvCxnSpPr>
          <p:nvPr/>
        </p:nvCxnSpPr>
        <p:spPr>
          <a:xfrm rot="16200000" flipH="1">
            <a:off x="938212" y="3509963"/>
            <a:ext cx="2619375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6" idx="4"/>
          </p:cNvCxnSpPr>
          <p:nvPr/>
        </p:nvCxnSpPr>
        <p:spPr>
          <a:xfrm rot="5400000">
            <a:off x="5318125" y="3560763"/>
            <a:ext cx="2643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6" idx="2"/>
            <a:endCxn id="9" idx="1"/>
          </p:cNvCxnSpPr>
          <p:nvPr/>
        </p:nvCxnSpPr>
        <p:spPr>
          <a:xfrm rot="16200000" flipH="1">
            <a:off x="2602706" y="1845469"/>
            <a:ext cx="766763" cy="15525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6" idx="4"/>
            <a:endCxn id="9" idx="7"/>
          </p:cNvCxnSpPr>
          <p:nvPr/>
        </p:nvCxnSpPr>
        <p:spPr>
          <a:xfrm rot="5400000">
            <a:off x="5448300" y="1814513"/>
            <a:ext cx="766763" cy="16144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8" idx="4"/>
          </p:cNvCxnSpPr>
          <p:nvPr/>
        </p:nvCxnSpPr>
        <p:spPr>
          <a:xfrm rot="10800000" flipV="1">
            <a:off x="2286000" y="4000500"/>
            <a:ext cx="1357313" cy="857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8" idx="2"/>
          </p:cNvCxnSpPr>
          <p:nvPr/>
        </p:nvCxnSpPr>
        <p:spPr>
          <a:xfrm>
            <a:off x="5143500" y="4000500"/>
            <a:ext cx="1500188" cy="857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6" idx="2"/>
            <a:endCxn id="6" idx="0"/>
          </p:cNvCxnSpPr>
          <p:nvPr/>
        </p:nvCxnSpPr>
        <p:spPr>
          <a:xfrm rot="5400000" flipH="1" flipV="1">
            <a:off x="2959894" y="773906"/>
            <a:ext cx="714375" cy="2214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6" idx="0"/>
            <a:endCxn id="6" idx="4"/>
          </p:cNvCxnSpPr>
          <p:nvPr/>
        </p:nvCxnSpPr>
        <p:spPr>
          <a:xfrm rot="16200000" flipH="1">
            <a:off x="5174456" y="773907"/>
            <a:ext cx="714375" cy="22145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8" idx="4"/>
          </p:cNvCxnSpPr>
          <p:nvPr/>
        </p:nvCxnSpPr>
        <p:spPr>
          <a:xfrm rot="5400000" flipH="1" flipV="1">
            <a:off x="2536032" y="3750468"/>
            <a:ext cx="857250" cy="1357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143500" y="4000500"/>
            <a:ext cx="1500188" cy="857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8" idx="4"/>
            <a:endCxn id="8" idx="2"/>
          </p:cNvCxnSpPr>
          <p:nvPr/>
        </p:nvCxnSpPr>
        <p:spPr>
          <a:xfrm rot="5400000" flipH="1" flipV="1">
            <a:off x="4464844" y="2678906"/>
            <a:ext cx="1588" cy="43592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8" idx="4"/>
            <a:endCxn id="8" idx="0"/>
          </p:cNvCxnSpPr>
          <p:nvPr/>
        </p:nvCxnSpPr>
        <p:spPr>
          <a:xfrm rot="16200000" flipH="1">
            <a:off x="2982118" y="4161632"/>
            <a:ext cx="785813" cy="2178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8" idx="2"/>
            <a:endCxn id="8" idx="0"/>
          </p:cNvCxnSpPr>
          <p:nvPr/>
        </p:nvCxnSpPr>
        <p:spPr>
          <a:xfrm rot="16200000" flipH="1" flipV="1">
            <a:off x="5160962" y="4160838"/>
            <a:ext cx="785813" cy="2179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6" idx="4"/>
            <a:endCxn id="8" idx="2"/>
          </p:cNvCxnSpPr>
          <p:nvPr/>
        </p:nvCxnSpPr>
        <p:spPr>
          <a:xfrm rot="16200000" flipH="1">
            <a:off x="5331619" y="3545681"/>
            <a:ext cx="2619375" cy="47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6" idx="2"/>
            <a:endCxn id="8" idx="4"/>
          </p:cNvCxnSpPr>
          <p:nvPr/>
        </p:nvCxnSpPr>
        <p:spPr>
          <a:xfrm rot="16200000" flipH="1">
            <a:off x="938212" y="3509963"/>
            <a:ext cx="2619375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571750" y="188913"/>
            <a:ext cx="2714625" cy="454025"/>
          </a:xfrm>
          <a:prstGeom prst="rect">
            <a:avLst/>
          </a:prstGeom>
          <a:solidFill>
            <a:srgbClr val="00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Технология проектирования</a:t>
            </a: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323850" y="908050"/>
            <a:ext cx="1785938" cy="428625"/>
          </a:xfrm>
          <a:prstGeom prst="rect">
            <a:avLst/>
          </a:prstGeom>
          <a:solidFill>
            <a:srgbClr val="6600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395288" y="1628775"/>
            <a:ext cx="1643062" cy="357188"/>
          </a:xfrm>
          <a:prstGeom prst="rect">
            <a:avLst/>
          </a:prstGeom>
          <a:solidFill>
            <a:srgbClr val="6600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6372225" y="908050"/>
            <a:ext cx="1785938" cy="428625"/>
          </a:xfrm>
          <a:prstGeom prst="rect">
            <a:avLst/>
          </a:prstGeom>
          <a:solidFill>
            <a:srgbClr val="9900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диагностики текущего состояния</a:t>
            </a: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3132138" y="836613"/>
            <a:ext cx="1785937" cy="428625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Модели  процесса  проектирования</a:t>
            </a: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5148263" y="3500438"/>
            <a:ext cx="1000125" cy="285750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Приемы</a:t>
            </a:r>
          </a:p>
        </p:txBody>
      </p:sp>
      <p:sp>
        <p:nvSpPr>
          <p:cNvPr id="9224" name="Прямоугольник 9"/>
          <p:cNvSpPr>
            <a:spLocks noChangeArrowheads="1"/>
          </p:cNvSpPr>
          <p:nvPr/>
        </p:nvSpPr>
        <p:spPr bwMode="auto">
          <a:xfrm>
            <a:off x="2339975" y="2565400"/>
            <a:ext cx="1428750" cy="357188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Дидактическая основа</a:t>
            </a:r>
          </a:p>
        </p:txBody>
      </p:sp>
      <p:sp>
        <p:nvSpPr>
          <p:cNvPr id="9225" name="Прямоугольник 10"/>
          <p:cNvSpPr>
            <a:spLocks noChangeArrowheads="1"/>
          </p:cNvSpPr>
          <p:nvPr/>
        </p:nvSpPr>
        <p:spPr bwMode="auto">
          <a:xfrm>
            <a:off x="468313" y="4581525"/>
            <a:ext cx="1716087" cy="1439863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-объяснительно-иллюстративный</a:t>
            </a:r>
          </a:p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-программированный</a:t>
            </a:r>
          </a:p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-эвристический</a:t>
            </a:r>
          </a:p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-проблемный</a:t>
            </a:r>
          </a:p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-модельный</a:t>
            </a:r>
          </a:p>
        </p:txBody>
      </p:sp>
      <p:sp>
        <p:nvSpPr>
          <p:cNvPr id="9226" name="Прямоугольник 11"/>
          <p:cNvSpPr>
            <a:spLocks noChangeArrowheads="1"/>
          </p:cNvSpPr>
          <p:nvPr/>
        </p:nvSpPr>
        <p:spPr bwMode="auto">
          <a:xfrm>
            <a:off x="4859338" y="2565400"/>
            <a:ext cx="1503362" cy="358775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Педагогическая техника</a:t>
            </a:r>
          </a:p>
        </p:txBody>
      </p:sp>
      <p:sp>
        <p:nvSpPr>
          <p:cNvPr id="9227" name="Прямоугольник 12"/>
          <p:cNvSpPr>
            <a:spLocks noChangeArrowheads="1"/>
          </p:cNvSpPr>
          <p:nvPr/>
        </p:nvSpPr>
        <p:spPr bwMode="auto">
          <a:xfrm>
            <a:off x="2555875" y="3500438"/>
            <a:ext cx="1511300" cy="285750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обучения</a:t>
            </a:r>
          </a:p>
        </p:txBody>
      </p:sp>
      <p:sp>
        <p:nvSpPr>
          <p:cNvPr id="9228" name="Прямоугольник 13"/>
          <p:cNvSpPr>
            <a:spLocks noChangeArrowheads="1"/>
          </p:cNvSpPr>
          <p:nvPr/>
        </p:nvSpPr>
        <p:spPr bwMode="auto">
          <a:xfrm>
            <a:off x="395288" y="3429000"/>
            <a:ext cx="1646237" cy="500063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обучения проектированию</a:t>
            </a: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7380288" y="3573463"/>
            <a:ext cx="1214437" cy="285750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9230" name="Прямоугольник 15"/>
          <p:cNvSpPr>
            <a:spLocks noChangeArrowheads="1"/>
          </p:cNvSpPr>
          <p:nvPr/>
        </p:nvSpPr>
        <p:spPr bwMode="auto">
          <a:xfrm>
            <a:off x="2555875" y="4581525"/>
            <a:ext cx="1785938" cy="1152525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-НОУ «ЛоМиВас»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-ПДОУ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-индивидуальные занятия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-помощь родителей</a:t>
            </a:r>
          </a:p>
        </p:txBody>
      </p:sp>
      <p:sp>
        <p:nvSpPr>
          <p:cNvPr id="9231" name="Прямоугольник 16"/>
          <p:cNvSpPr>
            <a:spLocks noChangeArrowheads="1"/>
          </p:cNvSpPr>
          <p:nvPr/>
        </p:nvSpPr>
        <p:spPr bwMode="auto">
          <a:xfrm>
            <a:off x="4859338" y="4508500"/>
            <a:ext cx="1785937" cy="1800225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-элементы алгоритмизации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-проблемные ситуации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-поисковые задачи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-использование ТСО</a:t>
            </a:r>
          </a:p>
        </p:txBody>
      </p:sp>
      <p:sp>
        <p:nvSpPr>
          <p:cNvPr id="9232" name="Прямоугольник 17"/>
          <p:cNvSpPr>
            <a:spLocks noChangeArrowheads="1"/>
          </p:cNvSpPr>
          <p:nvPr/>
        </p:nvSpPr>
        <p:spPr bwMode="auto">
          <a:xfrm>
            <a:off x="7286625" y="1643063"/>
            <a:ext cx="1714500" cy="417512"/>
          </a:xfrm>
          <a:prstGeom prst="rect">
            <a:avLst/>
          </a:prstGeom>
          <a:solidFill>
            <a:srgbClr val="9900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</p:txBody>
      </p:sp>
      <p:sp>
        <p:nvSpPr>
          <p:cNvPr id="9233" name="Прямоугольник 18"/>
          <p:cNvSpPr>
            <a:spLocks noChangeArrowheads="1"/>
          </p:cNvSpPr>
          <p:nvPr/>
        </p:nvSpPr>
        <p:spPr bwMode="auto">
          <a:xfrm>
            <a:off x="5357813" y="1643063"/>
            <a:ext cx="1643062" cy="417512"/>
          </a:xfrm>
          <a:prstGeom prst="rect">
            <a:avLst/>
          </a:prstGeom>
          <a:solidFill>
            <a:srgbClr val="9900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Отзыв руководителя</a:t>
            </a:r>
          </a:p>
        </p:txBody>
      </p:sp>
      <p:sp>
        <p:nvSpPr>
          <p:cNvPr id="9234" name="Прямоугольник 20"/>
          <p:cNvSpPr>
            <a:spLocks noChangeArrowheads="1"/>
          </p:cNvSpPr>
          <p:nvPr/>
        </p:nvSpPr>
        <p:spPr bwMode="auto">
          <a:xfrm>
            <a:off x="6715125" y="2143125"/>
            <a:ext cx="1428750" cy="565150"/>
          </a:xfrm>
          <a:prstGeom prst="rect">
            <a:avLst/>
          </a:prstGeom>
          <a:solidFill>
            <a:srgbClr val="9900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Промежуточное анкетирование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019925" y="2924175"/>
            <a:ext cx="131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6" name="Прямоугольник 16"/>
          <p:cNvSpPr>
            <a:spLocks noChangeArrowheads="1"/>
          </p:cNvSpPr>
          <p:nvPr/>
        </p:nvSpPr>
        <p:spPr bwMode="auto">
          <a:xfrm>
            <a:off x="7019925" y="4508500"/>
            <a:ext cx="1785938" cy="1728788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объекты окружающей среды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-действующие модели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-макеты и муляжи</a:t>
            </a:r>
          </a:p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-графические средства обучения</a:t>
            </a:r>
          </a:p>
          <a:p>
            <a:pPr eaLnBrk="1" hangingPunct="1">
              <a:buFontTx/>
              <a:buChar char="-"/>
            </a:pPr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ТСО</a:t>
            </a:r>
          </a:p>
          <a:p>
            <a:pPr eaLnBrk="1" hangingPunct="1">
              <a:buFontTx/>
              <a:buChar char="-"/>
            </a:pPr>
            <a:r>
              <a:rPr lang="ru-RU" alt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учебные пособия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331913" y="39338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3203575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>
            <a:off x="1116013" y="620713"/>
            <a:ext cx="14398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1187450" y="13414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4067175" y="6207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5292725" y="620713"/>
            <a:ext cx="19431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6443663" y="1341438"/>
            <a:ext cx="7921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3059113" y="1268413"/>
            <a:ext cx="1008062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4067175" y="1268413"/>
            <a:ext cx="122555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H="1">
            <a:off x="1403350" y="2924175"/>
            <a:ext cx="15843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2987675" y="2924175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5867400" y="2924175"/>
            <a:ext cx="216058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5580063" y="2924175"/>
            <a:ext cx="2873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558006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027988" y="38608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7235825" y="1341438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 flipH="1">
            <a:off x="7164388" y="1341438"/>
            <a:ext cx="714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3400"/>
            <a:ext cx="8229600" cy="5334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solidFill>
                  <a:srgbClr val="333399"/>
                </a:solidFill>
              </a:rPr>
              <a:t>	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altLang="ru-RU" sz="28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– формирование ряда метапредметных образовательных результатов </a:t>
            </a:r>
            <a:r>
              <a:rPr lang="ru-RU" altLang="ru-RU" sz="24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(познавательных, регулятивных, коммуникативных)</a:t>
            </a:r>
            <a:r>
              <a:rPr lang="ru-RU" altLang="ru-RU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000" i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наиболее важных  </a:t>
            </a:r>
            <a:r>
              <a:rPr lang="ru-RU" altLang="ru-RU" sz="2000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для обучения  в основной школе: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работа с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инструкциями по инструкциям;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работа с знаково-символическими средствами (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моделями);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работа с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таблицами, графиками и диаграммами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выдвижение гипотез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 их опытная проверка;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работа с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разными точками зрения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их сопоставление и выдвижение   собственных;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необходимой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информации;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контрольно-оценочные действия </a:t>
            </a: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сравнение, классификация, анализ и 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обобщение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371600"/>
          </a:xfrm>
        </p:spPr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Проектирование –  </a:t>
            </a:r>
            <a:r>
              <a:rPr lang="ru-RU" altLang="ru-RU" sz="30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требования к</a:t>
            </a:r>
            <a:r>
              <a:rPr lang="ru-RU" altLang="ru-RU" sz="30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содержанию и направленности проекта</a:t>
            </a:r>
            <a:br>
              <a:rPr lang="ru-RU" altLang="ru-RU" sz="30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000" b="1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42973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1800" b="1" smtClean="0">
                <a:solidFill>
                  <a:srgbClr val="993300"/>
                </a:solidFill>
              </a:rPr>
              <a:t>		</a:t>
            </a:r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проектной деятельности</a:t>
            </a:r>
            <a:r>
              <a:rPr lang="ru-RU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должен иметь </a:t>
            </a:r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практическую направленность.</a:t>
            </a:r>
            <a:r>
              <a:rPr lang="ru-RU" altLang="ru-RU" sz="1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Результатом (продуктом) проектной деятельности</a:t>
            </a:r>
            <a:r>
              <a:rPr lang="ru-RU" altLang="ru-RU" sz="1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может быть любая из следующих работ: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180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 </a:t>
            </a:r>
            <a:r>
              <a:rPr lang="ru-RU" altLang="ru-RU" sz="1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письменная работа</a:t>
            </a:r>
            <a:r>
              <a:rPr lang="ru-RU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(эссе, реферат, аналитические материалы, обзорные материалы, отчёты о проведённых исследованиях, стендовый доклад и др.);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  </a:t>
            </a:r>
            <a:r>
              <a:rPr lang="ru-RU" altLang="ru-RU" sz="1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художественная творческая работа </a:t>
            </a:r>
            <a:r>
              <a:rPr lang="ru-RU" altLang="ru-RU" sz="1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(в области литературы, музыки, изобразительного искусства, экранных искусств), представленная в виде прозаического или стихотворного произведения, инсценировки, художественной декламации, исполнения музыкального произведения, компьютерной анимации и др.;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  </a:t>
            </a:r>
            <a:r>
              <a:rPr lang="ru-RU" altLang="ru-RU" sz="1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материальный объект, макет</a:t>
            </a:r>
            <a:r>
              <a:rPr lang="ru-RU" altLang="ru-RU" sz="1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иное конструкторское изделие;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18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altLang="ru-RU" sz="1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отчётные материалы по социальному проекту</a:t>
            </a:r>
            <a:r>
              <a:rPr lang="ru-RU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которые могут включать как тексты, так и мультимедийные продукты.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2067</Words>
  <Application>Microsoft Office PowerPoint</Application>
  <PresentationFormat>Экран (4:3)</PresentationFormat>
  <Paragraphs>811</Paragraphs>
  <Slides>34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+mj-lt</vt:lpstr>
      <vt:lpstr>Wingdings</vt:lpstr>
      <vt:lpstr>Тема Office</vt:lpstr>
      <vt:lpstr>1_Тема Office</vt:lpstr>
      <vt:lpstr>Презентация PowerPoint</vt:lpstr>
      <vt:lpstr>Основная идея предлагаемого инновационного продукта</vt:lpstr>
      <vt:lpstr>Конкурс индивидуальных проектов учащихся 5-7 классов в рамках ФГОС ООО </vt:lpstr>
      <vt:lpstr>Цели:</vt:lpstr>
      <vt:lpstr>Программа реализации инновационного проекта</vt:lpstr>
      <vt:lpstr>Технологическая схема</vt:lpstr>
      <vt:lpstr>Презентация PowerPoint</vt:lpstr>
      <vt:lpstr>Презентация PowerPoint</vt:lpstr>
      <vt:lpstr>Проектирование –  требования к содержанию и направленности проекта </vt:lpstr>
      <vt:lpstr>Проектирование - распределение  проектов учащихся 5-х классов  по английскому языку среди учителей.</vt:lpstr>
      <vt:lpstr>Проектирование - распределение проектов в 5 «А» классе по предметам  </vt:lpstr>
      <vt:lpstr>Проектирование – состав материалов, выносимых на защиту</vt:lpstr>
      <vt:lpstr>Презентация PowerPoint</vt:lpstr>
      <vt:lpstr>Система оценивания  познавательных (общеучебных) УУД</vt:lpstr>
      <vt:lpstr>Система оценивания       познавательных (логических) УУД</vt:lpstr>
      <vt:lpstr>Система оценивания  регулятивных УУД</vt:lpstr>
      <vt:lpstr>Система оценивания коммуникативных УУД</vt:lpstr>
      <vt:lpstr> Инструменты оценивания – Протокол оценки презентации индивидуального проекта по теме (___________________________________________________________ Уч-ка(цы) __ класса «___» МОУ гимназии № 87_______________________ Руководитель проекта – учитель____________  ________________________                                                                                    (предмет)                                   (Ф.И.О.)</vt:lpstr>
      <vt:lpstr>    Инструменты оценивания - Протокол  оценки индивидуального проекта   по теме ___________________________________________________________  Уч-ка(цы) 5 класса «___» МОУ гимназии №87______________________  Руководитель проекта – учитель____________  ________________________                                                           (предмет)                                   (Ф.И.О.) </vt:lpstr>
      <vt:lpstr>Инструменты оценивания  - Ведомость оценки индивидуальных проектов учащихся __класса «__» МОУ гимназии №87 за 201_-201_ учебный год. Классный руководитель___________________________________</vt:lpstr>
      <vt:lpstr>Результаты учащихся - мониторинг уровня  сформированности  метапредметных УУД учащихся 5-7-х классов на основе защиты индивидуальных проектов.</vt:lpstr>
      <vt:lpstr>Презентация PowerPoint</vt:lpstr>
      <vt:lpstr>Результаты учителей –  руководство научно-исследовательской деятельностью учащихся как ресурс повышения проектной и экспертной компетенций</vt:lpstr>
      <vt:lpstr>Результаты- родителей:</vt:lpstr>
      <vt:lpstr>Сложности при использовании инновационного продукта</vt:lpstr>
      <vt:lpstr>Пути преодоления сложностей, возникающих при использовании инновационного продукта </vt:lpstr>
      <vt:lpstr>Смещение сроков защиты проектов</vt:lpstr>
      <vt:lpstr>Новые формы защиты проектов</vt:lpstr>
      <vt:lpstr>Эффекты, достигаемые при использовани инновационного продукта- возможность оценить:</vt:lpstr>
      <vt:lpstr>Эффекты, достигаемые при использовании инновационного продукта–возможность осознать </vt:lpstr>
      <vt:lpstr>Эффекты, достигаемые при использовании инновационного продукта</vt:lpstr>
      <vt:lpstr>Объём выполненных работ по использованию инновационного продукта</vt:lpstr>
      <vt:lpstr>Планируемые результаты: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258</cp:revision>
  <cp:lastPrinted>1601-01-01T00:00:00Z</cp:lastPrinted>
  <dcterms:created xsi:type="dcterms:W3CDTF">1601-01-01T00:00:00Z</dcterms:created>
  <dcterms:modified xsi:type="dcterms:W3CDTF">2015-03-22T17:55:26Z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