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9\&#1087;&#1086;&#1095;&#1090;&#1072;%20&#1082;&#1072;&#1092;&#1077;&#1076;&#1088;%20&#1080;%20&#1086;&#1090;&#1076;&#1077;&#1083;&#1086;&#1074;\!%20&#1054;&#1073;&#1097;&#1072;&#1103;%20&#1087;&#1072;&#1087;&#1082;&#1072;%20&#1076;&#1083;&#1103;%20&#1087;&#1077;&#1088;&#1077;&#1085;&#1086;&#1089;&#1072;%20&#1076;&#1072;&#1085;&#1085;&#1099;&#1093;\&#1054;&#1090;&#1076;&#1077;&#1083;%20&#1085;&#1072;&#1091;&#1095;&#1085;&#1099;&#1093;%20&#1080;%20&#1084;&#1086;&#1085;&#1080;&#1090;&#1086;&#1088;&#1080;&#1085;&#1075;&#1086;&#1074;&#1099;&#1093;%20&#1080;&#1089;&#1089;&#1083;&#1077;&#1076;&#1086;&#1074;&#1072;&#1085;&#1080;&#1081;\&#1044;&#1083;&#1103;%20&#1040;&#1085;&#1080;&#1082;&#1080;&#1077;&#1074;&#1072;%20&#1040;.&#1053;\&#1057;&#1077;&#1084;&#1080;&#1085;&#1072;&#1088;\&#1054;&#1087;&#1088;&#1086;&#1089;&#1085;&#1080;&#108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9\&#1087;&#1086;&#1095;&#1090;&#1072;%20&#1082;&#1072;&#1092;&#1077;&#1076;&#1088;%20&#1080;%20&#1086;&#1090;&#1076;&#1077;&#1083;&#1086;&#1074;\!%20&#1054;&#1073;&#1097;&#1072;&#1103;%20&#1087;&#1072;&#1087;&#1082;&#1072;%20&#1076;&#1083;&#1103;%20&#1087;&#1077;&#1088;&#1077;&#1085;&#1086;&#1089;&#1072;%20&#1076;&#1072;&#1085;&#1085;&#1099;&#1093;\&#1054;&#1090;&#1076;&#1077;&#1083;%20&#1085;&#1072;&#1091;&#1095;&#1085;&#1099;&#1093;%20&#1080;%20&#1084;&#1086;&#1085;&#1080;&#1090;&#1086;&#1088;&#1080;&#1085;&#1075;&#1086;&#1074;&#1099;&#1093;%20&#1080;&#1089;&#1089;&#1083;&#1077;&#1076;&#1086;&#1074;&#1072;&#1085;&#1080;&#1081;\&#1044;&#1083;&#1103;%20&#1040;&#1085;&#1080;&#1082;&#1080;&#1077;&#1074;&#1072;%20&#1040;.&#1053;\&#1057;&#1077;&#1084;&#1080;&#1085;&#1072;&#1088;\&#1054;&#1087;&#1088;&#1086;&#1089;&#1085;&#1080;&#108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9\&#1087;&#1086;&#1095;&#1090;&#1072;%20&#1082;&#1072;&#1092;&#1077;&#1076;&#1088;%20&#1080;%20&#1086;&#1090;&#1076;&#1077;&#1083;&#1086;&#1074;\!%20&#1054;&#1073;&#1097;&#1072;&#1103;%20&#1087;&#1072;&#1087;&#1082;&#1072;%20&#1076;&#1083;&#1103;%20&#1087;&#1077;&#1088;&#1077;&#1085;&#1086;&#1089;&#1072;%20&#1076;&#1072;&#1085;&#1085;&#1099;&#1093;\&#1054;&#1090;&#1076;&#1077;&#1083;%20&#1085;&#1072;&#1091;&#1095;&#1085;&#1099;&#1093;%20&#1080;%20&#1084;&#1086;&#1085;&#1080;&#1090;&#1086;&#1088;&#1080;&#1085;&#1075;&#1086;&#1074;&#1099;&#1093;%20&#1080;&#1089;&#1089;&#1083;&#1077;&#1076;&#1086;&#1074;&#1072;&#1085;&#1080;&#1081;\&#1044;&#1083;&#1103;%20&#1040;&#1085;&#1080;&#1082;&#1080;&#1077;&#1074;&#1072;%20&#1040;.&#1053;\&#1057;&#1077;&#1084;&#1080;&#1085;&#1072;&#1088;\&#1054;&#1087;&#1088;&#1086;&#1089;&#1085;&#1080;&#108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3"/>
          <c:order val="0"/>
          <c:tx>
            <c:strRef>
              <c:f>Лист1!$B$3</c:f>
              <c:strCache>
                <c:ptCount val="1"/>
                <c:pt idx="0">
                  <c:v>Недостаточный уровень инновационного потенциала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Лист1!$F$3</c:f>
              <c:numCache>
                <c:formatCode>0%</c:formatCode>
                <c:ptCount val="1"/>
                <c:pt idx="0">
                  <c:v>0.37777777777777788</c:v>
                </c:pt>
              </c:numCache>
            </c:numRef>
          </c:val>
        </c:ser>
        <c:ser>
          <c:idx val="0"/>
          <c:order val="1"/>
          <c:tx>
            <c:strRef>
              <c:f>Лист1!$B$5</c:f>
              <c:strCache>
                <c:ptCount val="1"/>
                <c:pt idx="0">
                  <c:v>Отсутствие мотивационной готовности к освоению педагогических  инноваций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Лист1!$F$5</c:f>
              <c:numCache>
                <c:formatCode>0%</c:formatCode>
                <c:ptCount val="1"/>
                <c:pt idx="0">
                  <c:v>0.42222222222222228</c:v>
                </c:pt>
              </c:numCache>
            </c:numRef>
          </c:val>
        </c:ser>
        <c:ser>
          <c:idx val="1"/>
          <c:order val="2"/>
          <c:tx>
            <c:strRef>
              <c:f>Лист1!$B$7</c:f>
              <c:strCache>
                <c:ptCount val="1"/>
                <c:pt idx="0">
                  <c:v>Недостаточная  творческая активность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Лист1!$F$7</c:f>
              <c:numCache>
                <c:formatCode>0%</c:formatCode>
                <c:ptCount val="1"/>
                <c:pt idx="0">
                  <c:v>0.37777777777777788</c:v>
                </c:pt>
              </c:numCache>
            </c:numRef>
          </c:val>
        </c:ser>
        <c:ser>
          <c:idx val="2"/>
          <c:order val="3"/>
          <c:tx>
            <c:strRef>
              <c:f>Лист1!$B$8</c:f>
              <c:strCache>
                <c:ptCount val="1"/>
                <c:pt idx="0">
                  <c:v>Недостаточная методологическая и технологическая готовность к новшествам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Лист1!$F$8</c:f>
              <c:numCache>
                <c:formatCode>0%</c:formatCode>
                <c:ptCount val="1"/>
                <c:pt idx="0">
                  <c:v>0.57777777777777772</c:v>
                </c:pt>
              </c:numCache>
            </c:numRef>
          </c:val>
        </c:ser>
        <c:axId val="61914112"/>
        <c:axId val="61920000"/>
      </c:barChart>
      <c:catAx>
        <c:axId val="61914112"/>
        <c:scaling>
          <c:orientation val="minMax"/>
        </c:scaling>
        <c:delete val="1"/>
        <c:axPos val="b"/>
        <c:tickLblPos val="none"/>
        <c:crossAx val="61920000"/>
        <c:crosses val="autoZero"/>
        <c:auto val="1"/>
        <c:lblAlgn val="ctr"/>
        <c:lblOffset val="100"/>
      </c:catAx>
      <c:valAx>
        <c:axId val="61920000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61914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67431767107711"/>
          <c:y val="3.0104257801108196E-2"/>
          <c:w val="0.31225378690408823"/>
          <c:h val="0.8471988918051918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644423523146565"/>
          <c:y val="1.7811073283665855E-2"/>
          <c:w val="0.56692590056677705"/>
          <c:h val="0.93519142847556325"/>
        </c:manualLayout>
      </c:layout>
      <c:barChart>
        <c:barDir val="col"/>
        <c:grouping val="clustered"/>
        <c:ser>
          <c:idx val="3"/>
          <c:order val="0"/>
          <c:tx>
            <c:strRef>
              <c:f>Лист1!$B$4</c:f>
              <c:strCache>
                <c:ptCount val="1"/>
                <c:pt idx="0">
                  <c:v>Недостаточный уровень инновационного потенциала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Лист1!$F$4</c:f>
              <c:numCache>
                <c:formatCode>0%</c:formatCode>
                <c:ptCount val="1"/>
                <c:pt idx="0">
                  <c:v>0.13333333333333336</c:v>
                </c:pt>
              </c:numCache>
            </c:numRef>
          </c:val>
        </c:ser>
        <c:ser>
          <c:idx val="0"/>
          <c:order val="1"/>
          <c:tx>
            <c:strRef>
              <c:f>Лист1!$B$6</c:f>
              <c:strCache>
                <c:ptCount val="1"/>
                <c:pt idx="0">
                  <c:v>Отсутствие целенаправленного управления  развитием инновационных процессов в организации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Лист1!$F$6</c:f>
              <c:numCache>
                <c:formatCode>0%</c:formatCode>
                <c:ptCount val="1"/>
                <c:pt idx="0">
                  <c:v>0.33333333333333331</c:v>
                </c:pt>
              </c:numCache>
            </c:numRef>
          </c:val>
        </c:ser>
        <c:axId val="62467072"/>
        <c:axId val="62493440"/>
      </c:barChart>
      <c:catAx>
        <c:axId val="62467072"/>
        <c:scaling>
          <c:orientation val="minMax"/>
        </c:scaling>
        <c:delete val="1"/>
        <c:axPos val="b"/>
        <c:tickLblPos val="none"/>
        <c:crossAx val="62493440"/>
        <c:crosses val="autoZero"/>
        <c:auto val="1"/>
        <c:lblAlgn val="ctr"/>
        <c:lblOffset val="100"/>
      </c:catAx>
      <c:valAx>
        <c:axId val="62493440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62467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67431767107777"/>
          <c:y val="0.28936351706036773"/>
          <c:w val="0.31225378690408839"/>
          <c:h val="0.58793963254593173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3"/>
          <c:order val="0"/>
          <c:tx>
            <c:strRef>
              <c:f>Лист1!$B$9</c:f>
              <c:strCache>
                <c:ptCount val="1"/>
                <c:pt idx="0">
                  <c:v>Отсутствие научного руководства и консультирования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Лист1!$F$9</c:f>
              <c:numCache>
                <c:formatCode>0%</c:formatCode>
                <c:ptCount val="1"/>
                <c:pt idx="0">
                  <c:v>0.64444444444444471</c:v>
                </c:pt>
              </c:numCache>
            </c:numRef>
          </c:val>
        </c:ser>
        <c:ser>
          <c:idx val="0"/>
          <c:order val="1"/>
          <c:tx>
            <c:strRef>
              <c:f>Лист1!$B$10</c:f>
              <c:strCache>
                <c:ptCount val="1"/>
                <c:pt idx="0">
                  <c:v>Недостаточное стимулирование органами УО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Лист1!$F$10</c:f>
              <c:numCache>
                <c:formatCode>0%</c:formatCode>
                <c:ptCount val="1"/>
                <c:pt idx="0">
                  <c:v>0.60000000000000009</c:v>
                </c:pt>
              </c:numCache>
            </c:numRef>
          </c:val>
        </c:ser>
        <c:ser>
          <c:idx val="1"/>
          <c:order val="2"/>
          <c:tx>
            <c:strRef>
              <c:f>Лист1!$B$11</c:f>
              <c:strCache>
                <c:ptCount val="1"/>
                <c:pt idx="0">
                  <c:v>Недостаточное методическое сопровождение ТМС развития инновационных процессов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Лист1!$F$11</c:f>
              <c:numCache>
                <c:formatCode>0%</c:formatCode>
                <c:ptCount val="1"/>
                <c:pt idx="0">
                  <c:v>0.68888888888888899</c:v>
                </c:pt>
              </c:numCache>
            </c:numRef>
          </c:val>
        </c:ser>
        <c:ser>
          <c:idx val="2"/>
          <c:order val="3"/>
          <c:tx>
            <c:strRef>
              <c:f>Лист1!$B$12</c:f>
              <c:strCache>
                <c:ptCount val="1"/>
                <c:pt idx="0">
                  <c:v>Отсутствие временных резервов для  освоения и развития инноваций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Лист1!$F$12</c:f>
              <c:numCache>
                <c:formatCode>0%</c:formatCode>
                <c:ptCount val="1"/>
                <c:pt idx="0">
                  <c:v>0.64444444444444471</c:v>
                </c:pt>
              </c:numCache>
            </c:numRef>
          </c:val>
        </c:ser>
        <c:ser>
          <c:idx val="4"/>
          <c:order val="4"/>
          <c:tx>
            <c:strRef>
              <c:f>Лист1!$B$13</c:f>
              <c:strCache>
                <c:ptCount val="1"/>
                <c:pt idx="0">
                  <c:v>Отсутствие материальных резервов для  освоения и развития инноваций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Лист1!$F$13</c:f>
              <c:numCache>
                <c:formatCode>0%</c:formatCode>
                <c:ptCount val="1"/>
                <c:pt idx="0">
                  <c:v>0.64444444444444471</c:v>
                </c:pt>
              </c:numCache>
            </c:numRef>
          </c:val>
        </c:ser>
        <c:axId val="62725504"/>
        <c:axId val="62751872"/>
      </c:barChart>
      <c:catAx>
        <c:axId val="62725504"/>
        <c:scaling>
          <c:orientation val="minMax"/>
        </c:scaling>
        <c:delete val="1"/>
        <c:axPos val="b"/>
        <c:tickLblPos val="none"/>
        <c:crossAx val="62751872"/>
        <c:crosses val="autoZero"/>
        <c:auto val="1"/>
        <c:lblAlgn val="ctr"/>
        <c:lblOffset val="100"/>
      </c:catAx>
      <c:valAx>
        <c:axId val="62751872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62725504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644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320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097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082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765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131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383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606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3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00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147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68DCF-BAA4-42CD-8273-1C77A998BC8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876B8-B317-40F4-9AC2-3FAAFA097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555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Результаты анкетирования по проблемам инновационной деятельности в образовательных организациях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Отдел научных и мониторинговых исследований ККИДППО</a:t>
            </a:r>
          </a:p>
          <a:p>
            <a:endParaRPr lang="ru-RU" dirty="0"/>
          </a:p>
          <a:p>
            <a:r>
              <a:rPr lang="ru-RU" dirty="0"/>
              <a:t>Количество респондентов</a:t>
            </a:r>
            <a:r>
              <a:rPr lang="ru-RU" dirty="0" smtClean="0"/>
              <a:t>: 45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07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Субъективные </a:t>
            </a:r>
            <a:r>
              <a:rPr lang="ru-RU" dirty="0" smtClean="0"/>
              <a:t>проблемы </a:t>
            </a:r>
            <a:r>
              <a:rPr lang="ru-RU" dirty="0"/>
              <a:t>в организации инновационной деятельности (педагогический коллектив)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838200" y="1825624"/>
          <a:ext cx="10515600" cy="4681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047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Субъективные </a:t>
            </a:r>
            <a:r>
              <a:rPr lang="ru-RU" dirty="0" smtClean="0"/>
              <a:t>проблемы </a:t>
            </a:r>
            <a:r>
              <a:rPr lang="ru-RU" dirty="0"/>
              <a:t>в организации инновационной деятельности </a:t>
            </a:r>
            <a:r>
              <a:rPr lang="ru-RU" dirty="0" smtClean="0"/>
              <a:t>(администрация)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396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</a:t>
            </a:r>
            <a:r>
              <a:rPr lang="ru-RU" dirty="0" smtClean="0"/>
              <a:t>бъективные проблемы </a:t>
            </a:r>
            <a:r>
              <a:rPr lang="ru-RU" dirty="0"/>
              <a:t>в организации инновационной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600" y="1825624"/>
          <a:ext cx="10515600" cy="480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395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44</Words>
  <Application>Microsoft Office PowerPoint</Application>
  <PresentationFormat>Произвольный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Результаты анкетирования по проблемам инновационной деятельности в образовательных организациях</vt:lpstr>
      <vt:lpstr>Субъективные проблемы в организации инновационной деятельности (педагогический коллектив)</vt:lpstr>
      <vt:lpstr>Субъективные проблемы в организации инновационной деятельности (администрация)</vt:lpstr>
      <vt:lpstr>Объективные проблемы в организации инновационной деятельности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по проблемам инновационной деятельности в образовательных организациях</dc:title>
  <dc:creator>Владимир Н. Савин</dc:creator>
  <cp:lastModifiedBy>anikiev_a_n</cp:lastModifiedBy>
  <cp:revision>8</cp:revision>
  <dcterms:created xsi:type="dcterms:W3CDTF">2015-03-13T08:45:20Z</dcterms:created>
  <dcterms:modified xsi:type="dcterms:W3CDTF">2015-04-03T06:40:00Z</dcterms:modified>
</cp:coreProperties>
</file>