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36" autoAdjust="0"/>
  </p:normalViewPr>
  <p:slideViewPr>
    <p:cSldViewPr>
      <p:cViewPr>
        <p:scale>
          <a:sx n="160" d="100"/>
          <a:sy n="160" d="100"/>
        </p:scale>
        <p:origin x="-168" y="3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EF55B-100F-440E-8B0A-912B5E31CDA4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9645F-F7CE-4FE1-B670-F8CFA9C9A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51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9645F-F7CE-4FE1-B670-F8CFA9C9AA9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921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mdou8len.ucoz.ru/index/kulturnyj_klub/0-112" TargetMode="External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hyperlink" Target="http://mdou8len.ucoz.ru/index/setevoe_vzaimodejstvie/0-111" TargetMode="Externa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5.png"/><Relationship Id="rId5" Type="http://schemas.openxmlformats.org/officeDocument/2006/relationships/image" Target="../media/image3.png"/><Relationship Id="rId10" Type="http://schemas.openxmlformats.org/officeDocument/2006/relationships/hyperlink" Target="http://mdou8len.ucoz.ru/index/novaja_stranica/0-114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mdou8len.ucoz.ru/index/kultpokhod/0-113" TargetMode="External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39" y="133971"/>
            <a:ext cx="7704857" cy="421555"/>
          </a:xfrm>
        </p:spPr>
        <p:txBody>
          <a:bodyPr>
            <a:noAutofit/>
          </a:bodyPr>
          <a:lstStyle/>
          <a:p>
            <a:r>
              <a:rPr lang="ru-RU" sz="1000" b="1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ФОРМИРОВАНИЕ КУЛЬТУРНЫХ ПОТРЕБНОСТЕЙ РЕБЕНКА ДОШКОЛЬНОГО ВОЗРАСТА  В СИСТЕМЕ: ДОШКОЛЬНАЯ ОРГАНИЗАЦИЯ – СЕМЬЯ – УЧРЕЖДЕНИЯ КУЛЬТУРЫ</a:t>
            </a:r>
            <a:endParaRPr lang="ru-RU" sz="1000" b="1" dirty="0">
              <a:solidFill>
                <a:schemeClr val="bg2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39" y="555526"/>
            <a:ext cx="7682165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МБДОУ </a:t>
            </a:r>
            <a:r>
              <a:rPr lang="ru-RU" sz="600" dirty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«ДЕТСКИЙ САД ОБЩЕРАЗВИВАЮЩЕГО ВИДА № 8» </a:t>
            </a:r>
            <a:r>
              <a:rPr lang="ru-RU" sz="600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СТ.ЛЕНИНГРАДСКОЙ  МО </a:t>
            </a:r>
            <a:r>
              <a:rPr lang="ru-RU" sz="600" dirty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ЛЕНИНГРАДСКИЙ </a:t>
            </a:r>
            <a:r>
              <a:rPr lang="ru-RU" sz="600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РАЙОН</a:t>
            </a:r>
          </a:p>
          <a:p>
            <a:pPr algn="ctr"/>
            <a:endParaRPr lang="ru-RU" sz="100" dirty="0" smtClean="0">
              <a:solidFill>
                <a:schemeClr val="bg2">
                  <a:lumMod val="50000"/>
                </a:schemeClr>
              </a:solidFill>
              <a:latin typeface="Century Schoolbook" panose="02040604050505020304" pitchFamily="18" charset="0"/>
            </a:endParaRPr>
          </a:p>
          <a:p>
            <a:pPr algn="ctr"/>
            <a:r>
              <a:rPr lang="ru-RU" sz="600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Авторы: Л.Г. Масич – заведующий; Е.Г</a:t>
            </a:r>
            <a:r>
              <a:rPr lang="ru-RU" sz="600" dirty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. </a:t>
            </a:r>
            <a:r>
              <a:rPr lang="ru-RU" sz="600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Иващенко</a:t>
            </a:r>
            <a:r>
              <a:rPr lang="ru-RU" sz="600" dirty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 –</a:t>
            </a:r>
            <a:r>
              <a:rPr lang="ru-RU" sz="600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 </a:t>
            </a:r>
            <a:r>
              <a:rPr lang="ru-RU" sz="600" dirty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старший </a:t>
            </a:r>
            <a:r>
              <a:rPr lang="ru-RU" sz="600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воспитатель, </a:t>
            </a:r>
            <a:r>
              <a:rPr lang="ru-RU" sz="600" dirty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И.Н.  </a:t>
            </a:r>
            <a:r>
              <a:rPr lang="ru-RU" sz="600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Михайличенко</a:t>
            </a:r>
            <a:r>
              <a:rPr lang="ru-RU" sz="600" dirty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 – </a:t>
            </a:r>
            <a:r>
              <a:rPr lang="ru-RU" sz="600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 воспитатель, </a:t>
            </a:r>
            <a:r>
              <a:rPr lang="ru-RU" sz="600" dirty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Н.В. </a:t>
            </a:r>
            <a:r>
              <a:rPr lang="ru-RU" sz="600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Филоненко</a:t>
            </a:r>
            <a:r>
              <a:rPr lang="ru-RU" sz="600" dirty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 </a:t>
            </a:r>
            <a:r>
              <a:rPr lang="ru-RU" sz="600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– учитель-логопед, </a:t>
            </a:r>
          </a:p>
          <a:p>
            <a:pPr algn="ctr"/>
            <a:r>
              <a:rPr lang="ru-RU" sz="600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Э.Я</a:t>
            </a:r>
            <a:r>
              <a:rPr lang="ru-RU" sz="600" dirty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. </a:t>
            </a:r>
            <a:r>
              <a:rPr lang="ru-RU" sz="600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Глянц – </a:t>
            </a:r>
            <a:r>
              <a:rPr lang="ru-RU" sz="600" dirty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преподаватель МБОУ ДО </a:t>
            </a:r>
            <a:r>
              <a:rPr lang="ru-RU" sz="600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ДМШ, Е.Н. Азлецкая – научный </a:t>
            </a:r>
            <a:r>
              <a:rPr lang="ru-RU" sz="600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руководитель. ФГБОУ ВО «КубГУ»</a:t>
            </a:r>
            <a:endParaRPr lang="ru-RU" sz="600" dirty="0">
              <a:latin typeface="Century Schoolbook" panose="020406040505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3633041" y="961491"/>
            <a:ext cx="5246249" cy="131112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1000" b="1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ЦЕЛЬ ПРОЕКТА</a:t>
            </a:r>
            <a:r>
              <a:rPr lang="ru-RU" sz="900" b="1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 </a:t>
            </a:r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– 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формирование культурных потребностей ребенка </a:t>
            </a:r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дошкольного возраста.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000" b="1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ЗАДАЧИ:</a:t>
            </a:r>
          </a:p>
          <a:p>
            <a:pPr marL="182563" indent="-182563" algn="just">
              <a:lnSpc>
                <a:spcPct val="120000"/>
              </a:lnSpc>
              <a:buFont typeface="+mj-lt"/>
              <a:buAutoNum type="arabicParenR"/>
            </a:pPr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создать 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условия для вовлечения детей и их семей в культурную </a:t>
            </a:r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жизнь; 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привлечь внимание к культуре России, Краснодарского края, станицы</a:t>
            </a:r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;</a:t>
            </a:r>
          </a:p>
          <a:p>
            <a:pPr marL="182563" indent="-182563" algn="just">
              <a:lnSpc>
                <a:spcPct val="120000"/>
              </a:lnSpc>
              <a:buFont typeface="+mj-lt"/>
              <a:buAutoNum type="arabicParenR"/>
            </a:pP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сформировать эмоционально-ценностное и эстетическое восприятие культуры, навыки и умения отражать собственное мнение о культурном </a:t>
            </a:r>
            <a:r>
              <a:rPr lang="ru-RU" sz="1000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событии;</a:t>
            </a:r>
          </a:p>
          <a:p>
            <a:pPr marL="182563" indent="-182563" algn="just">
              <a:lnSpc>
                <a:spcPct val="120000"/>
              </a:lnSpc>
              <a:buFont typeface="+mj-lt"/>
              <a:buAutoNum type="arabicParenR"/>
            </a:pP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повысить компетенции участников образовательного процесса по формированию культурных потребностей ребенка дошкольного возраста на основе его собственных интересов.</a:t>
            </a:r>
            <a:endParaRPr lang="ru-RU" sz="1000" dirty="0" smtClean="0">
              <a:solidFill>
                <a:schemeClr val="bg2">
                  <a:lumMod val="50000"/>
                </a:schemeClr>
              </a:solidFill>
              <a:latin typeface="Century Schoolbook" panose="02040604050505020304" pitchFamily="18" charset="0"/>
            </a:endParaRPr>
          </a:p>
          <a:p>
            <a:pPr marL="182563" indent="-182563">
              <a:buFont typeface="+mj-lt"/>
              <a:buAutoNum type="arabicParenR"/>
              <a:tabLst>
                <a:tab pos="182563" algn="l"/>
              </a:tabLst>
            </a:pPr>
            <a:endParaRPr lang="ru-RU" sz="800" dirty="0" smtClean="0">
              <a:solidFill>
                <a:schemeClr val="bg2">
                  <a:lumMod val="50000"/>
                </a:schemeClr>
              </a:solidFill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ru-RU" sz="800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 </a:t>
            </a:r>
            <a:endParaRPr lang="ru-RU" sz="800" dirty="0">
              <a:solidFill>
                <a:schemeClr val="bg2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30" name="Picture 2" descr="C:\Users\User\Desktop\ДОУ 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2966"/>
            <a:ext cx="1080119" cy="381218"/>
          </a:xfrm>
          <a:prstGeom prst="rect">
            <a:avLst/>
          </a:prstGeom>
          <a:ln/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1040" name="Picture 16" descr="C:\Users\User\Desktop\Монит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111203"/>
            <a:ext cx="3638944" cy="2045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Заголовок 1"/>
          <p:cNvSpPr txBox="1">
            <a:spLocks/>
          </p:cNvSpPr>
          <p:nvPr/>
        </p:nvSpPr>
        <p:spPr>
          <a:xfrm>
            <a:off x="5148064" y="4319241"/>
            <a:ext cx="993751" cy="124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" b="1" dirty="0" smtClean="0">
                <a:solidFill>
                  <a:schemeClr val="bg2">
                    <a:lumMod val="50000"/>
                  </a:schemeClr>
                </a:solidFill>
                <a:latin typeface="Century Schoolbook" panose="02040604050505020304" pitchFamily="18" charset="0"/>
              </a:rPr>
              <a:t>ПРОДУКТЫ</a:t>
            </a:r>
            <a:endParaRPr lang="ru-RU" sz="800" b="1" dirty="0">
              <a:solidFill>
                <a:schemeClr val="bg2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1046" name="Picture 22" descr="C:\Users\User\Desktop\Система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7" y="961491"/>
            <a:ext cx="3391163" cy="181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:\Users\User\Desktop\ФА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15" y="2937306"/>
            <a:ext cx="3699165" cy="189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060" y="2752640"/>
            <a:ext cx="341987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" dirty="0" smtClean="0">
                <a:solidFill>
                  <a:srgbClr val="C00000"/>
                </a:solidFill>
                <a:latin typeface="Century Schoolbook" panose="02040604050505020304" pitchFamily="18" charset="0"/>
                <a:hlinkClick r:id="rId7"/>
              </a:rPr>
              <a:t>URL</a:t>
            </a:r>
            <a:r>
              <a:rPr lang="ru-RU" sz="600" dirty="0" smtClean="0">
                <a:solidFill>
                  <a:srgbClr val="C00000"/>
                </a:solidFill>
                <a:latin typeface="Century Schoolbook" panose="02040604050505020304" pitchFamily="18" charset="0"/>
                <a:hlinkClick r:id="rId7"/>
              </a:rPr>
              <a:t>:</a:t>
            </a:r>
            <a:r>
              <a:rPr lang="en-US" sz="600" dirty="0" smtClean="0">
                <a:solidFill>
                  <a:srgbClr val="C00000"/>
                </a:solidFill>
                <a:latin typeface="Century Schoolbook" panose="02040604050505020304" pitchFamily="18" charset="0"/>
                <a:hlinkClick r:id="rId7"/>
              </a:rPr>
              <a:t>http</a:t>
            </a:r>
            <a:r>
              <a:rPr lang="en-US" sz="600" dirty="0">
                <a:solidFill>
                  <a:srgbClr val="C00000"/>
                </a:solidFill>
                <a:latin typeface="Century Schoolbook" panose="02040604050505020304" pitchFamily="18" charset="0"/>
                <a:hlinkClick r:id="rId7"/>
              </a:rPr>
              <a:t>://</a:t>
            </a:r>
            <a:r>
              <a:rPr lang="en-US" sz="600" dirty="0" smtClean="0">
                <a:solidFill>
                  <a:srgbClr val="C00000"/>
                </a:solidFill>
                <a:latin typeface="Century Schoolbook" panose="02040604050505020304" pitchFamily="18" charset="0"/>
                <a:hlinkClick r:id="rId7"/>
              </a:rPr>
              <a:t>mdou8len.ucoz.ru/index/setevoe_vzaimodejstvie/0-111</a:t>
            </a:r>
            <a:r>
              <a:rPr lang="ru-RU" sz="600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  </a:t>
            </a:r>
            <a:endParaRPr lang="ru-RU" sz="600" dirty="0">
              <a:solidFill>
                <a:srgbClr val="C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060" y="4862484"/>
            <a:ext cx="398087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" dirty="0" smtClean="0">
                <a:solidFill>
                  <a:srgbClr val="C00000"/>
                </a:solidFill>
                <a:latin typeface="Century Schoolbook" panose="02040604050505020304" pitchFamily="18" charset="0"/>
                <a:hlinkClick r:id="rId8"/>
              </a:rPr>
              <a:t>URL</a:t>
            </a:r>
            <a:r>
              <a:rPr lang="ru-RU" sz="600" dirty="0" smtClean="0">
                <a:solidFill>
                  <a:srgbClr val="C00000"/>
                </a:solidFill>
                <a:latin typeface="Century Schoolbook" panose="02040604050505020304" pitchFamily="18" charset="0"/>
                <a:hlinkClick r:id="rId8"/>
              </a:rPr>
              <a:t>:</a:t>
            </a:r>
            <a:r>
              <a:rPr lang="en-US" sz="600" dirty="0">
                <a:solidFill>
                  <a:srgbClr val="C00000"/>
                </a:solidFill>
                <a:latin typeface="Century Schoolbook" panose="02040604050505020304" pitchFamily="18" charset="0"/>
                <a:hlinkClick r:id="rId8"/>
              </a:rPr>
              <a:t>http://</a:t>
            </a:r>
            <a:r>
              <a:rPr lang="en-US" sz="600" dirty="0" smtClean="0">
                <a:solidFill>
                  <a:srgbClr val="C00000"/>
                </a:solidFill>
                <a:latin typeface="Century Schoolbook" panose="02040604050505020304" pitchFamily="18" charset="0"/>
                <a:hlinkClick r:id="rId8"/>
              </a:rPr>
              <a:t>mdou8len.ucoz.ru/index/kulturnyj_klub/0-112</a:t>
            </a:r>
            <a:r>
              <a:rPr lang="ru-RU" sz="600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; </a:t>
            </a:r>
            <a:r>
              <a:rPr lang="en-US" sz="600" dirty="0">
                <a:solidFill>
                  <a:srgbClr val="C00000"/>
                </a:solidFill>
                <a:latin typeface="Century Schoolbook" panose="02040604050505020304" pitchFamily="18" charset="0"/>
                <a:hlinkClick r:id="rId9"/>
              </a:rPr>
              <a:t>http://</a:t>
            </a:r>
            <a:r>
              <a:rPr lang="en-US" sz="600" dirty="0" smtClean="0">
                <a:solidFill>
                  <a:srgbClr val="C00000"/>
                </a:solidFill>
                <a:latin typeface="Century Schoolbook" panose="02040604050505020304" pitchFamily="18" charset="0"/>
                <a:hlinkClick r:id="rId9"/>
              </a:rPr>
              <a:t>mdou8len.ucoz.ru/index/kultpokhod/0-113</a:t>
            </a:r>
            <a:r>
              <a:rPr lang="ru-RU" sz="600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 </a:t>
            </a:r>
            <a:endParaRPr lang="ru-RU" sz="600" dirty="0">
              <a:solidFill>
                <a:srgbClr val="C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452320" y="4677818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" dirty="0" smtClean="0">
                <a:solidFill>
                  <a:srgbClr val="C00000"/>
                </a:solidFill>
                <a:latin typeface="Century Schoolbook" panose="02040604050505020304" pitchFamily="18" charset="0"/>
                <a:hlinkClick r:id="rId7"/>
              </a:rPr>
              <a:t>URL</a:t>
            </a:r>
            <a:r>
              <a:rPr lang="ru-RU" sz="600" dirty="0" smtClean="0">
                <a:solidFill>
                  <a:srgbClr val="C00000"/>
                </a:solidFill>
                <a:latin typeface="Century Schoolbook" panose="02040604050505020304" pitchFamily="18" charset="0"/>
                <a:hlinkClick r:id="rId7"/>
              </a:rPr>
              <a:t>:</a:t>
            </a:r>
            <a:r>
              <a:rPr lang="ru-RU" sz="600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 </a:t>
            </a:r>
            <a:r>
              <a:rPr lang="en-US" sz="600" dirty="0">
                <a:solidFill>
                  <a:srgbClr val="C00000"/>
                </a:solidFill>
                <a:latin typeface="Century Schoolbook" panose="02040604050505020304" pitchFamily="18" charset="0"/>
                <a:hlinkClick r:id="rId10"/>
              </a:rPr>
              <a:t>http://</a:t>
            </a:r>
            <a:r>
              <a:rPr lang="en-US" sz="600" dirty="0" smtClean="0">
                <a:solidFill>
                  <a:srgbClr val="C00000"/>
                </a:solidFill>
                <a:latin typeface="Century Schoolbook" panose="02040604050505020304" pitchFamily="18" charset="0"/>
                <a:hlinkClick r:id="rId10"/>
              </a:rPr>
              <a:t>mdou8len.ucoz.ru/index/novaja_stranica/0-114</a:t>
            </a:r>
            <a:r>
              <a:rPr lang="ru-RU" sz="600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 </a:t>
            </a:r>
            <a:endParaRPr lang="ru-RU" sz="600" dirty="0">
              <a:solidFill>
                <a:srgbClr val="C00000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1028" name="Picture 4" descr="C:\Users\User\Desktop\QRcode.by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554524" y="4565900"/>
            <a:ext cx="437034" cy="43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QRcode.by (1)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188" y="4576029"/>
            <a:ext cx="437034" cy="43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QRcode.by (2)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799" y="4565900"/>
            <a:ext cx="437561" cy="437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Безымянный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095" y="2098669"/>
            <a:ext cx="1376900" cy="2609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72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C3D69B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618</TotalTime>
  <Words>131</Words>
  <Application>Microsoft Office PowerPoint</Application>
  <PresentationFormat>Экран (16:9)</PresentationFormat>
  <Paragraphs>17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Тема1</vt:lpstr>
      <vt:lpstr>ФОРМИРОВАНИЕ КУЛЬТУРНЫХ ПОТРЕБНОСТЕЙ РЕБЕНКА ДОШКОЛЬНОГО ВОЗРАСТА  В СИСТЕМЕ: ДОШКОЛЬНАЯ ОРГАНИЗАЦИЯ – СЕМЬЯ – УЧРЕЖДЕНИЯ КУЛЬТУРЫ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культурных потребностей ребенка дошкольного возраста в системе: дошкольная организация – семья – учреждения культуры</dc:title>
  <dc:creator>User</dc:creator>
  <cp:lastModifiedBy>Пользователь Windows</cp:lastModifiedBy>
  <cp:revision>47</cp:revision>
  <dcterms:created xsi:type="dcterms:W3CDTF">2023-08-21T09:09:17Z</dcterms:created>
  <dcterms:modified xsi:type="dcterms:W3CDTF">2023-08-24T11:17:33Z</dcterms:modified>
</cp:coreProperties>
</file>