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9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904363-0883-434D-BFB7-BA28B495E78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F0D9-0AF8-4566-9795-DE7E2E1E6EED}" type="datetimeFigureOut">
              <a:rPr lang="ru-RU" smtClean="0"/>
              <a:pPr/>
              <a:t>13.08.2014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1E93-1E19-4EDA-9D69-7FAA476B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&#1057;&#1077;&#1084;&#1080;&#1085;&#1072;&#1088;_&#1072;&#1074;&#1075;&#1091;&#1089;&#1090;2014\&#1057;&#1086;&#1088;&#1077;&#1074;&#1085;&#1086;&#1074;&#1072;&#1085;&#1080;&#1103;\&#1056;&#1086;&#1073;&#1086;&#1092;&#1077;&#1089;&#1090;%202013%20Hello,%20Robot!%20&#1055;&#1086;&#1073;&#1077;&#1076;&#1085;&#1099;&#1081;%20&#1079;&#1072;&#1077;&#1079;&#1076;%20&#1058;&#1088;&#1072;&#1077;&#1082;&#1090;&#1086;&#1088;&#1080;&#1103;_WMV%20V9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itchFamily="34" charset="0"/>
              </a:rPr>
              <a:t>Скоростные гонки по линии </a:t>
            </a:r>
            <a:br>
              <a:rPr lang="ru-RU" sz="4000" b="1" dirty="0" smtClean="0">
                <a:latin typeface="Calibri" pitchFamily="34" charset="0"/>
              </a:rPr>
            </a:br>
            <a:r>
              <a:rPr lang="ru-RU" sz="4000" b="1" dirty="0" smtClean="0">
                <a:latin typeface="Calibri" pitchFamily="34" charset="0"/>
              </a:rPr>
              <a:t>(</a:t>
            </a:r>
            <a:r>
              <a:rPr lang="ru-RU" sz="4000" b="1" dirty="0" smtClean="0"/>
              <a:t>Траектория)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891242"/>
            <a:ext cx="8643998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/>
              <a:t>Презентация составлена по материалам ФУТС-2013, </a:t>
            </a:r>
            <a:endParaRPr lang="ru-RU" sz="2000" b="1" dirty="0" smtClean="0"/>
          </a:p>
          <a:p>
            <a:pPr>
              <a:spcBef>
                <a:spcPts val="0"/>
              </a:spcBef>
            </a:pPr>
            <a:r>
              <a:rPr lang="ru-RU" sz="2000" b="1" dirty="0" smtClean="0"/>
              <a:t>правил </a:t>
            </a:r>
            <a:r>
              <a:rPr lang="ru-RU" sz="2000" b="1" dirty="0"/>
              <a:t>Всероссийского робототехнического фестиваля – «РобоФест2014» </a:t>
            </a:r>
            <a:r>
              <a:rPr lang="ru-RU" sz="2000" b="1" dirty="0" smtClean="0"/>
              <a:t> направления </a:t>
            </a:r>
            <a:r>
              <a:rPr lang="en-US" sz="2000" b="1" dirty="0"/>
              <a:t>«Hello, Robot!»</a:t>
            </a:r>
            <a:endParaRPr lang="ru-RU" sz="2000" b="1" dirty="0"/>
          </a:p>
        </p:txBody>
      </p:sp>
      <p:pic>
        <p:nvPicPr>
          <p:cNvPr id="4" name="Picture 2" descr="http://www.russianrobotics.ru/netcat_files/userfiles/HR/Hello_Rob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304293" cy="863805"/>
          </a:xfrm>
          <a:prstGeom prst="rect">
            <a:avLst/>
          </a:prstGeom>
          <a:noFill/>
        </p:spPr>
      </p:pic>
      <p:pic>
        <p:nvPicPr>
          <p:cNvPr id="5" name="Picture 4" descr="http://www.russianrobotics.ru/netcat_files/userfiles/HR/liniya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367598"/>
            <a:ext cx="6215106" cy="34188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itchFamily="34" charset="0"/>
              </a:rPr>
              <a:t>Скоростные гонки по линии </a:t>
            </a:r>
            <a:br>
              <a:rPr lang="ru-RU" sz="4000" b="1" dirty="0" smtClean="0">
                <a:latin typeface="Calibri" pitchFamily="34" charset="0"/>
              </a:rPr>
            </a:br>
            <a:r>
              <a:rPr lang="ru-RU" sz="4000" b="1" dirty="0" smtClean="0">
                <a:latin typeface="Calibri" pitchFamily="34" charset="0"/>
              </a:rPr>
              <a:t>(</a:t>
            </a:r>
            <a:r>
              <a:rPr lang="ru-RU" sz="4000" b="1" dirty="0" smtClean="0"/>
              <a:t>Траектория)</a:t>
            </a:r>
            <a:endParaRPr lang="ru-RU" sz="4000" b="1" dirty="0"/>
          </a:p>
        </p:txBody>
      </p:sp>
      <p:pic>
        <p:nvPicPr>
          <p:cNvPr id="4" name="Picture 2" descr="http://www.russianrobotics.ru/netcat_files/userfiles/HR/Hello_Robo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304293" cy="863805"/>
          </a:xfrm>
          <a:prstGeom prst="rect">
            <a:avLst/>
          </a:prstGeom>
          <a:noFill/>
        </p:spPr>
      </p:pic>
      <p:pic>
        <p:nvPicPr>
          <p:cNvPr id="5" name="Робофест 2013 Hello, Robot! Победный заезд Траектория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6723" y="2428868"/>
            <a:ext cx="762005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107" y="285728"/>
            <a:ext cx="8964487" cy="3108543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/>
              <a:t>За наиболее короткое время робот должен, двигаясь по черной линии траектории добраться от места старта до места финиша. </a:t>
            </a:r>
            <a:r>
              <a:rPr lang="ru-RU" sz="2800" b="1" dirty="0"/>
              <a:t>Порядок прохождения траектории будет определен главным судьей соревнований в момент старта тренировок команд (не менее чем за час до состязания).</a:t>
            </a:r>
            <a:r>
              <a:rPr lang="ru-RU" sz="2800" b="1" i="1" dirty="0"/>
              <a:t> </a:t>
            </a:r>
            <a:endParaRPr lang="ru-RU" sz="2800" b="1" dirty="0"/>
          </a:p>
          <a:p>
            <a:r>
              <a:rPr lang="ru-RU" sz="2800" dirty="0"/>
              <a:t>На прохождение дистанции дается </a:t>
            </a:r>
            <a:r>
              <a:rPr lang="ru-RU" sz="2800" b="1" dirty="0"/>
              <a:t>максимум 2 минуты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 descr="G:\Программа Робототехника\promo\поля HR\поле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643314"/>
            <a:ext cx="5619029" cy="30146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5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70" y="285728"/>
            <a:ext cx="9001124" cy="6524863"/>
          </a:xfrm>
          <a:prstGeom prst="rect">
            <a:avLst/>
          </a:prstGeom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/>
              <a:t>В категории «Траектория» </a:t>
            </a:r>
            <a:r>
              <a:rPr lang="ru-RU" sz="2200" b="1" dirty="0"/>
              <a:t>(участникам до 11 лет)</a:t>
            </a:r>
            <a:r>
              <a:rPr lang="ru-RU" sz="2200" dirty="0"/>
              <a:t>, участникам не нужно будет преодолевать препятствия, кроме </a:t>
            </a:r>
            <a:r>
              <a:rPr lang="ru-RU" sz="2200" b="1" dirty="0"/>
              <a:t>преодоления перекрестков </a:t>
            </a:r>
            <a:r>
              <a:rPr lang="ru-RU" sz="2200" dirty="0"/>
              <a:t>и </a:t>
            </a:r>
            <a:r>
              <a:rPr lang="ru-RU" sz="2200" b="1" dirty="0"/>
              <a:t>поворота</a:t>
            </a:r>
            <a:r>
              <a:rPr lang="ru-RU" sz="2200" dirty="0"/>
              <a:t> на определенном судьями перекрестке.</a:t>
            </a:r>
          </a:p>
          <a:p>
            <a:r>
              <a:rPr lang="ru-RU" sz="2200" dirty="0"/>
              <a:t>Возможные препятствия на пути для старшей категории </a:t>
            </a:r>
            <a:r>
              <a:rPr lang="ru-RU" sz="2200" b="1" dirty="0"/>
              <a:t>(с 12 </a:t>
            </a:r>
            <a:r>
              <a:rPr lang="ru-RU" sz="2200" b="1" dirty="0" smtClean="0"/>
              <a:t>до 15 лет</a:t>
            </a:r>
            <a:r>
              <a:rPr lang="ru-RU" sz="2200" b="1" dirty="0"/>
              <a:t>):</a:t>
            </a:r>
            <a:endParaRPr lang="ru-RU" sz="2200" dirty="0"/>
          </a:p>
          <a:p>
            <a:pPr lvl="0"/>
            <a:r>
              <a:rPr lang="ru-RU" sz="2200" i="1" dirty="0"/>
              <a:t>Черный квадрат с белой линией на нем – </a:t>
            </a:r>
            <a:r>
              <a:rPr lang="ru-RU" sz="2200" i="1" dirty="0" smtClean="0"/>
              <a:t>40 </a:t>
            </a:r>
            <a:r>
              <a:rPr lang="ru-RU" sz="2200" i="1" dirty="0"/>
              <a:t>баллов; </a:t>
            </a:r>
            <a:endParaRPr lang="ru-RU" sz="2200" dirty="0"/>
          </a:p>
          <a:p>
            <a:pPr lvl="0"/>
            <a:r>
              <a:rPr lang="ru-RU" sz="2200" i="1" dirty="0"/>
              <a:t>Черный квадрат с белым перекрестком – </a:t>
            </a:r>
            <a:r>
              <a:rPr lang="ru-RU" sz="2200" i="1" dirty="0" smtClean="0"/>
              <a:t>50 </a:t>
            </a:r>
            <a:r>
              <a:rPr lang="ru-RU" sz="2200" i="1" dirty="0"/>
              <a:t>баллов; </a:t>
            </a:r>
            <a:endParaRPr lang="ru-RU" sz="2200" dirty="0"/>
          </a:p>
          <a:p>
            <a:pPr lvl="0"/>
            <a:r>
              <a:rPr lang="ru-RU" sz="2200" i="1" dirty="0"/>
              <a:t>Прерывистая линия из кружков – 50 баллов.</a:t>
            </a:r>
            <a:endParaRPr lang="ru-RU" sz="2200" dirty="0"/>
          </a:p>
          <a:p>
            <a:pPr algn="just"/>
            <a:r>
              <a:rPr lang="ru-RU" sz="2200" dirty="0"/>
              <a:t>Для обеих категорий, </a:t>
            </a:r>
            <a:r>
              <a:rPr lang="ru-RU" sz="2200" b="1" dirty="0"/>
              <a:t>если робот не преодолеет всю траекторию</a:t>
            </a:r>
            <a:r>
              <a:rPr lang="ru-RU" sz="2200" dirty="0"/>
              <a:t>, то ему за прохождение  каждого </a:t>
            </a:r>
            <a:r>
              <a:rPr lang="ru-RU" sz="2200" b="1" dirty="0"/>
              <a:t>перекрестка</a:t>
            </a:r>
            <a:r>
              <a:rPr lang="ru-RU" sz="2200" dirty="0"/>
              <a:t> и </a:t>
            </a:r>
            <a:r>
              <a:rPr lang="ru-RU" sz="2200" b="1" dirty="0"/>
              <a:t>поворота 90 градусов </a:t>
            </a:r>
            <a:r>
              <a:rPr lang="ru-RU" sz="2200" dirty="0"/>
              <a:t>будет присуждаться по </a:t>
            </a:r>
            <a:r>
              <a:rPr lang="ru-RU" sz="2200" b="1" dirty="0"/>
              <a:t>10 баллов</a:t>
            </a:r>
            <a:r>
              <a:rPr lang="ru-RU" sz="2200" dirty="0" smtClean="0"/>
              <a:t>.</a:t>
            </a:r>
          </a:p>
          <a:p>
            <a:r>
              <a:rPr lang="ru-RU" sz="2200" b="1" i="1" dirty="0"/>
              <a:t>Правила отбора победителя</a:t>
            </a:r>
          </a:p>
          <a:p>
            <a:pPr lvl="0" algn="just"/>
            <a:r>
              <a:rPr lang="ru-RU" sz="2200" dirty="0"/>
              <a:t>В зачет принимается </a:t>
            </a:r>
            <a:r>
              <a:rPr lang="ru-RU" sz="2200" b="1" dirty="0" smtClean="0">
                <a:solidFill>
                  <a:srgbClr val="FF0000"/>
                </a:solidFill>
              </a:rPr>
              <a:t>лучший (суммарный) </a:t>
            </a:r>
            <a:r>
              <a:rPr lang="ru-RU" sz="2200" dirty="0" smtClean="0"/>
              <a:t>результат </a:t>
            </a:r>
            <a:r>
              <a:rPr lang="ru-RU" sz="2200" dirty="0"/>
              <a:t>(время или очки) из двух попыток.</a:t>
            </a:r>
          </a:p>
          <a:p>
            <a:pPr lvl="0" algn="just"/>
            <a:r>
              <a:rPr lang="ru-RU" sz="2200" dirty="0"/>
              <a:t>Если во время попытки робот съедет с черной линии, т.е. окажется всеми колесами (или другими деталями, соприкасающимися с полем) с одной стороны линии, то робот будет </a:t>
            </a:r>
            <a:r>
              <a:rPr lang="ru-RU" sz="2200" b="1" dirty="0" smtClean="0">
                <a:solidFill>
                  <a:srgbClr val="FF0000"/>
                </a:solidFill>
              </a:rPr>
              <a:t>снят с попытки</a:t>
            </a:r>
            <a:r>
              <a:rPr lang="ru-RU" sz="2200" dirty="0" smtClean="0"/>
              <a:t>.</a:t>
            </a:r>
            <a:endParaRPr lang="ru-RU" sz="2200" dirty="0"/>
          </a:p>
          <a:p>
            <a:pPr lvl="0" algn="just"/>
            <a:r>
              <a:rPr lang="ru-RU" sz="2200" b="1" dirty="0"/>
              <a:t>Победителем</a:t>
            </a:r>
            <a:r>
              <a:rPr lang="ru-RU" sz="2200" dirty="0"/>
              <a:t> будет объявлена команда, потратившая на преодоление дистанции </a:t>
            </a:r>
            <a:r>
              <a:rPr lang="ru-RU" sz="2200" b="1" dirty="0"/>
              <a:t>наименьшее время</a:t>
            </a:r>
            <a:r>
              <a:rPr lang="ru-RU" sz="2200" dirty="0"/>
              <a:t>. </a:t>
            </a:r>
            <a:r>
              <a:rPr lang="ru-RU" sz="2200" dirty="0" smtClean="0"/>
              <a:t> Если </a:t>
            </a:r>
            <a:r>
              <a:rPr lang="ru-RU" sz="2200" dirty="0"/>
              <a:t>такие команды не определяться, то победителем будет выбрана команда, получившая максимум очков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238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ШРУ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01127"/>
            <a:ext cx="8358246" cy="4556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066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Условные </a:t>
            </a:r>
            <a:r>
              <a:rPr lang="ru-RU" sz="2800" b="1" dirty="0" smtClean="0"/>
              <a:t>обозначения:</a:t>
            </a:r>
          </a:p>
          <a:p>
            <a:pPr algn="ctr"/>
            <a:r>
              <a:rPr lang="ru-RU" sz="2800" b="1" dirty="0" smtClean="0"/>
              <a:t>1</a:t>
            </a:r>
            <a:r>
              <a:rPr lang="ru-RU" sz="2800" b="1" dirty="0"/>
              <a:t>, 2 </a:t>
            </a:r>
            <a:r>
              <a:rPr lang="ru-RU" sz="2800" dirty="0"/>
              <a:t>…</a:t>
            </a:r>
            <a:r>
              <a:rPr lang="ru-RU" sz="2800" dirty="0" smtClean="0"/>
              <a:t> Перекресток	</a:t>
            </a:r>
            <a:r>
              <a:rPr lang="ru-RU" sz="2800" b="1" dirty="0" smtClean="0"/>
              <a:t>A</a:t>
            </a:r>
            <a:r>
              <a:rPr lang="ru-RU" sz="2800" b="1" dirty="0"/>
              <a:t>, B </a:t>
            </a:r>
            <a:r>
              <a:rPr lang="ru-RU" sz="2800" dirty="0"/>
              <a:t>…</a:t>
            </a:r>
            <a:r>
              <a:rPr lang="ru-RU" sz="2800" dirty="0" smtClean="0"/>
              <a:t> </a:t>
            </a:r>
            <a:r>
              <a:rPr lang="ru-RU" sz="2800" dirty="0"/>
              <a:t>Поворот на 90 гр.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Красная </a:t>
            </a:r>
            <a:r>
              <a:rPr lang="ru-RU" sz="2400" b="1" u="sng" dirty="0">
                <a:solidFill>
                  <a:srgbClr val="FF0000"/>
                </a:solidFill>
              </a:rPr>
              <a:t>линия</a:t>
            </a:r>
            <a:r>
              <a:rPr lang="ru-RU" sz="2400" b="1" u="sng" dirty="0" smtClean="0">
                <a:solidFill>
                  <a:srgbClr val="FF0000"/>
                </a:solidFill>
              </a:rPr>
              <a:t> - </a:t>
            </a:r>
            <a:r>
              <a:rPr lang="ru-RU" sz="2800" dirty="0" smtClean="0"/>
              <a:t>Основной </a:t>
            </a:r>
            <a:r>
              <a:rPr lang="ru-RU" sz="2800" dirty="0"/>
              <a:t>маршрут</a:t>
            </a:r>
            <a:r>
              <a:rPr lang="ru-RU" sz="2800" dirty="0" smtClean="0"/>
              <a:t> 	</a:t>
            </a:r>
          </a:p>
          <a:p>
            <a:pPr algn="ctr"/>
            <a:r>
              <a:rPr lang="ru-RU" sz="2400" b="1" u="dashLongHeavy" dirty="0" smtClean="0">
                <a:solidFill>
                  <a:srgbClr val="FF0000"/>
                </a:solidFill>
              </a:rPr>
              <a:t>Красный </a:t>
            </a:r>
            <a:r>
              <a:rPr lang="ru-RU" sz="2400" b="1" u="dashLongHeavy" dirty="0">
                <a:solidFill>
                  <a:srgbClr val="FF0000"/>
                </a:solidFill>
              </a:rPr>
              <a:t>пунктир </a:t>
            </a:r>
            <a:r>
              <a:rPr lang="ru-RU" sz="2400" b="1" u="dashLongHeavy" dirty="0" smtClean="0">
                <a:solidFill>
                  <a:srgbClr val="FF0000"/>
                </a:solidFill>
              </a:rPr>
              <a:t>- </a:t>
            </a:r>
            <a:r>
              <a:rPr lang="ru-RU" sz="2800" dirty="0" smtClean="0"/>
              <a:t>Запасной </a:t>
            </a:r>
            <a:r>
              <a:rPr lang="ru-RU" sz="2800" dirty="0"/>
              <a:t>(легкий</a:t>
            </a:r>
            <a:r>
              <a:rPr lang="ru-RU" sz="2800" dirty="0" smtClean="0"/>
              <a:t>)  </a:t>
            </a:r>
          </a:p>
          <a:p>
            <a:pPr algn="ctr"/>
            <a:r>
              <a:rPr lang="ru-RU" sz="2800" b="1" dirty="0" smtClean="0"/>
              <a:t>I</a:t>
            </a:r>
            <a:r>
              <a:rPr lang="ru-RU" sz="2800" b="1" dirty="0"/>
              <a:t>, II, III</a:t>
            </a:r>
            <a:r>
              <a:rPr lang="ru-RU" sz="2800" b="1" dirty="0" smtClean="0"/>
              <a:t> </a:t>
            </a:r>
            <a:r>
              <a:rPr lang="ru-RU" sz="2800" dirty="0"/>
              <a:t>Бонусные препятствия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88583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АРШРУ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8358246" cy="455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142852"/>
            <a:ext cx="8858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АРШРУ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8358246" cy="455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4" y="857232"/>
            <a:ext cx="895327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139</Words>
  <Application>Microsoft Office PowerPoint</Application>
  <PresentationFormat>Экран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Скоростные гонки по линии  (Траектория)</vt:lpstr>
      <vt:lpstr>Скоростные гонки по линии  (Траектория)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"Гимназия №6"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Скоростные гонки по линии  (Траектория)</dc:title>
  <dc:creator>Бекар</dc:creator>
  <cp:lastModifiedBy>RePack by Diakov</cp:lastModifiedBy>
  <cp:revision>6</cp:revision>
  <dcterms:created xsi:type="dcterms:W3CDTF">2014-08-09T08:31:04Z</dcterms:created>
  <dcterms:modified xsi:type="dcterms:W3CDTF">2014-08-13T09:12:16Z</dcterms:modified>
</cp:coreProperties>
</file>