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290" r:id="rId3"/>
    <p:sldId id="294" r:id="rId4"/>
    <p:sldId id="307" r:id="rId5"/>
    <p:sldId id="296" r:id="rId6"/>
    <p:sldId id="309" r:id="rId7"/>
    <p:sldId id="297" r:id="rId8"/>
    <p:sldId id="300" r:id="rId9"/>
    <p:sldId id="321" r:id="rId10"/>
    <p:sldId id="323" r:id="rId11"/>
    <p:sldId id="324" r:id="rId12"/>
    <p:sldId id="325" r:id="rId13"/>
    <p:sldId id="320" r:id="rId14"/>
    <p:sldId id="312" r:id="rId15"/>
    <p:sldId id="328" r:id="rId16"/>
    <p:sldId id="326" r:id="rId17"/>
    <p:sldId id="327" r:id="rId18"/>
    <p:sldId id="329" r:id="rId19"/>
    <p:sldId id="310" r:id="rId20"/>
    <p:sldId id="314" r:id="rId21"/>
    <p:sldId id="315" r:id="rId22"/>
    <p:sldId id="31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47D"/>
    <a:srgbClr val="F616A6"/>
    <a:srgbClr val="B1DC12"/>
    <a:srgbClr val="9969A3"/>
    <a:srgbClr val="FF9933"/>
    <a:srgbClr val="C1D933"/>
    <a:srgbClr val="F71525"/>
    <a:srgbClr val="EC7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99" d="100"/>
          <a:sy n="99" d="100"/>
        </p:scale>
        <p:origin x="7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D7A2FE3-2306-4B8D-A813-32D9C69D515F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4ED05C-C6DB-46A9-AA7F-A86FC93CD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864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E59A-4FA3-4DFB-8D9A-52CB8973D3F7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B39B6-D3B1-4085-B765-018BEF1A29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026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5B38-CB39-43DF-BE3E-66B51964FFC4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3C6B-458D-4A55-B0CB-F9A9A59FCB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70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5233-5F9E-4EBD-9489-287B8EFDFBDC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F652-9620-440E-BF82-06EF22611C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9979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CBB7-58AA-41CD-A1CC-58B35D2BD251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EE99-4042-4A5B-8260-99CE80228AD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260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97C6-A7F2-4DEA-9A77-F0B53BED9EA3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8247-B5FA-46E6-BFDD-7F23FA6D21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02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0045-1743-4326-9F74-E8FA7F04DFA2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8BEE-8573-48B8-A879-B69EE98114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264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7307-E637-488C-8B82-6B8DBEC92958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6710-34DA-44B2-BC6F-920EDB663A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23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89DC-A241-4223-B152-F202621B88FB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E233-2EBE-4F88-818D-E3A8C4C5EC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998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8B76-89B2-4669-88C9-02B8C72FDF05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5318-0488-47E8-B626-19A8B8FDC8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433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62E3-8A6A-4F51-84CD-551AC2FDBC68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9590-F48B-4C9A-9E11-DF364EC14F3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242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A502-89B0-42C0-81C6-B5F0F3B81B2D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D825-ADAA-48AC-B0F8-FF11F84F6DC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826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C090"/>
            </a:gs>
            <a:gs pos="50000">
              <a:srgbClr val="C2D1ED"/>
            </a:gs>
            <a:gs pos="100000">
              <a:srgbClr val="E1E8F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0D87A8-28AA-4C87-B705-F50A0A0C41A1}" type="datetime1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B12CEA-4297-445B-99A4-E191B0986E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______Microsoft_PowerPoint1.sld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hool-collection.edu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cior.edu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33400" y="115888"/>
            <a:ext cx="838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56" tIns="304704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 ЭОР и педтехнологии использования их на уроках информатики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65513"/>
            <a:ext cx="6096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u="sng" smtClean="0">
                <a:solidFill>
                  <a:srgbClr val="0070C0"/>
                </a:solidFill>
              </a:rPr>
              <a:t>Практическая значимость.</a:t>
            </a:r>
            <a:r>
              <a:rPr lang="ru-RU" altLang="ru-RU" sz="3600" smtClean="0">
                <a:solidFill>
                  <a:srgbClr val="0070C0"/>
                </a:solidFill>
              </a:rPr>
              <a:t/>
            </a:r>
            <a:br>
              <a:rPr lang="ru-RU" altLang="ru-RU" sz="3600" smtClean="0">
                <a:solidFill>
                  <a:srgbClr val="0070C0"/>
                </a:solidFill>
              </a:rPr>
            </a:br>
            <a:endParaRPr lang="ru-RU" altLang="ru-RU" sz="3600" smtClean="0">
              <a:solidFill>
                <a:srgbClr val="0070C0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данной проблемы заключается в том, чтобы ученики могли самостоятельно приобретать знания, мыслить, уметь ориентироваться на рынке труда, быть успешным и востребованными.  Электронные образовательные ресурсы могут применяться для объяснения нового материала через различные презентации, схемы и иные средства наглядности. Кроме того, с их помощью можно применять совершенно новые методы обучения, такие как создание собственных мини-проектов. Деятельность с помощью электронных устройств позволяет повысить ИКТ - компетенции учащихся.</a:t>
            </a:r>
          </a:p>
          <a:p>
            <a:pPr algn="just"/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7AB97A-DC26-4CE2-A7D9-DA478DF870D6}" type="slidenum">
              <a:rPr lang="en-US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vyatsu.ru/uploads/2012/02/06/large/bib_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"/>
          <a:stretch>
            <a:fillRect/>
          </a:stretch>
        </p:blipFill>
        <p:spPr bwMode="auto">
          <a:xfrm>
            <a:off x="5580112" y="3975735"/>
            <a:ext cx="3424569" cy="2676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 smtClean="0">
                <a:solidFill>
                  <a:srgbClr val="0070C0"/>
                </a:solidFill>
              </a:rPr>
              <a:t>Теоретическая база</a:t>
            </a:r>
            <a:endParaRPr lang="ru-RU" altLang="ru-RU" smtClean="0">
              <a:solidFill>
                <a:srgbClr val="0070C0"/>
              </a:solidFill>
            </a:endParaRPr>
          </a:p>
        </p:txBody>
      </p:sp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4525962"/>
          </a:xfrm>
        </p:spPr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 - с их помощью можно её систематизировать и облегчить восприятие;     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позволяют тонко настроить уровень сложности, чтобы образовательный процесс соответствовал возможностям учеников;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возможность максимально индивидуализировать обучение;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мотивацию учеников, сделать уроки более разнообразными и интересными для них.</a:t>
            </a: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D8317E-75C2-4BEE-AAF5-917C2ADAB6F5}" type="slidenum">
              <a:rPr lang="en-US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 smtClean="0">
                <a:solidFill>
                  <a:srgbClr val="0070C0"/>
                </a:solidFill>
              </a:rPr>
              <a:t>Ведущая педагогическая идея.</a:t>
            </a:r>
            <a:r>
              <a:rPr lang="ru-RU" altLang="ru-RU" smtClean="0">
                <a:solidFill>
                  <a:srgbClr val="0070C0"/>
                </a:solidFill>
              </a:rPr>
              <a:t/>
            </a:r>
            <a:br>
              <a:rPr lang="ru-RU" altLang="ru-RU" smtClean="0">
                <a:solidFill>
                  <a:srgbClr val="0070C0"/>
                </a:solidFill>
              </a:rPr>
            </a:br>
            <a:endParaRPr lang="ru-RU" altLang="ru-RU" smtClean="0">
              <a:solidFill>
                <a:srgbClr val="0070C0"/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педагогические технологии широко применяются в учебном процессе, особенно с использованием компьютерной техники. Информатика – это учебный предмет, применение ЭОР в котором не просто желательно, но фактически обязательно. Работа с информацией при проведении таких уроков требует определенных знаний и навыков, которые обязан дать преподаватель. С помощью электронных образовательных ресурсов сделать это намного проще и быстрее, чем раньше.</a:t>
            </a: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A20216-8BA9-4D3B-9450-798EFFD9A1C6}" type="slidenum">
              <a:rPr lang="en-US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9285" r="9615" b="12379"/>
          <a:stretch>
            <a:fillRect/>
          </a:stretch>
        </p:blipFill>
        <p:spPr bwMode="auto">
          <a:xfrm>
            <a:off x="381000" y="127000"/>
            <a:ext cx="8382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B6ADB2-A390-4E97-9119-BCF3C74E6AC3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>
          <a:xfrm>
            <a:off x="228600" y="685800"/>
            <a:ext cx="4038600" cy="472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387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851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http://gousgi.ucoz.ru/risunki/best_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219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Кольцо 6"/>
          <p:cNvSpPr/>
          <p:nvPr/>
        </p:nvSpPr>
        <p:spPr>
          <a:xfrm>
            <a:off x="4419600" y="457200"/>
            <a:ext cx="4495800" cy="50292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5562600"/>
            <a:ext cx="35021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10200" y="5553670"/>
            <a:ext cx="27286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Учение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Применение ЭОР на различных этапах урока информатики: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000" dirty="0"/>
              <a:t>1</a:t>
            </a:r>
            <a:r>
              <a:rPr lang="ru-RU" sz="2000" dirty="0" smtClean="0"/>
              <a:t>.	ЭОР на этапе актуализации знаний:</a:t>
            </a:r>
          </a:p>
          <a:p>
            <a:pPr marL="400050" lvl="1" indent="0" algn="just"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•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тесты </a:t>
            </a:r>
          </a:p>
          <a:p>
            <a:pPr marL="400050" lvl="1" indent="0" algn="just"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ЭОР, в том числе собственных разработок. 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2"/>
              <a:defRPr/>
            </a:pPr>
            <a:r>
              <a:rPr lang="ru-RU" sz="2000" dirty="0" smtClean="0"/>
              <a:t>ЭОР на этапе объяснения нового материала. 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2"/>
              <a:defRPr/>
            </a:pPr>
            <a:r>
              <a:rPr lang="ru-RU" sz="2000" dirty="0"/>
              <a:t>ЭОР на этапе закрепления и совершенствования знаний, умений и навыков. </a:t>
            </a:r>
            <a:endParaRPr lang="ru-RU" sz="2000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4.	Контроль и оценка знаний, умений и навыков:</a:t>
            </a:r>
          </a:p>
          <a:p>
            <a:pPr marL="400050" lvl="1" indent="0" algn="just"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•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учебные курсы на электронных носителях имеют контрольный и тестовый режимы, ведут статистику по ходу обучения. </a:t>
            </a:r>
          </a:p>
          <a:p>
            <a:pPr marL="400050" lvl="1" indent="0" algn="just"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Проектная деятельность Проекты – работы, связанные разными видами моделей, достижением определенного результата, имеющие структуру, приближенную или полностью совпадающую с научным исследованием. </a:t>
            </a:r>
          </a:p>
          <a:p>
            <a:pPr marL="400050" lvl="1" indent="0" algn="just"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Программы тренажёры. 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2"/>
              <a:defRPr/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70C0"/>
                </a:solidFill>
              </a:rPr>
              <a:t>Примеры применения ЭОР на уроках.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843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7AE297-39ED-44A7-A7F3-B8787ED044D1}" type="slidenum">
              <a:rPr lang="en-US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 flipV="1">
            <a:off x="-957263" y="2451100"/>
            <a:ext cx="13449301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8437" name="Объект 7"/>
          <p:cNvGraphicFramePr>
            <a:graphicFrameLocks noChangeAspect="1"/>
          </p:cNvGraphicFramePr>
          <p:nvPr/>
        </p:nvGraphicFramePr>
        <p:xfrm>
          <a:off x="747713" y="846138"/>
          <a:ext cx="7648575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Слайд" r:id="rId4" imgW="4570610" imgH="3427477" progId="PowerPoint.Slide.12">
                  <p:embed/>
                </p:oleObj>
              </mc:Choice>
              <mc:Fallback>
                <p:oleObj name="Слайд" r:id="rId4" imgW="4570610" imgH="3427477" progId="PowerPoint.Slide.12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846138"/>
                        <a:ext cx="7648575" cy="574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</a:rPr>
              <a:t>Практические занятия.</a:t>
            </a:r>
            <a:br>
              <a:rPr lang="ru-RU" altLang="ru-RU" smtClean="0">
                <a:solidFill>
                  <a:srgbClr val="0070C0"/>
                </a:solidFill>
              </a:rPr>
            </a:br>
            <a:endParaRPr lang="ru-RU" altLang="ru-RU" smtClean="0">
              <a:solidFill>
                <a:srgbClr val="0070C0"/>
              </a:solidFill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974F75-3771-4C0D-9E95-43D3A82640AD}" type="slidenum">
              <a:rPr lang="en-US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016000"/>
            <a:ext cx="894715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Использование ЭОР для подготовки домашнего задания</a:t>
            </a:r>
          </a:p>
        </p:txBody>
      </p:sp>
      <p:sp>
        <p:nvSpPr>
          <p:cNvPr id="20483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ru-RU" altLang="ru-RU" smtClean="0"/>
              <a:t>Новый материал начинается еще дома в качестве домашнего задания, используя очередной учебный блок ЭОР. А в начале урока достаточно просмотреть результаты домашней самопроверки учеников и организовать ответы на вопросы, возникшие при выполнении домашнего задания, сформулировать общие выводы. Тем самым время на проверку домашнего задания и знакомство с новым материалом намного сокращается.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5400000">
            <a:off x="1066800" y="381000"/>
            <a:ext cx="2057400" cy="3886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учителя и ученика по постановке учебной задачи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4000500" y="1790700"/>
            <a:ext cx="2286000" cy="4038600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учеников с различными источниками информации и выполнение различных заданий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5943600" y="3733800"/>
            <a:ext cx="2209800" cy="3733800"/>
          </a:xfrm>
          <a:prstGeom prst="roundRect">
            <a:avLst/>
          </a:prstGeom>
          <a:gradFill flip="none" rotWithShape="1">
            <a:gsLst>
              <a:gs pos="0">
                <a:srgbClr val="FF993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полученного результата и его коррекция</a:t>
            </a:r>
          </a:p>
        </p:txBody>
      </p:sp>
      <p:sp>
        <p:nvSpPr>
          <p:cNvPr id="21509" name="Прямоугольник 33"/>
          <p:cNvSpPr>
            <a:spLocks noChangeArrowheads="1"/>
          </p:cNvSpPr>
          <p:nvPr/>
        </p:nvSpPr>
        <p:spPr bwMode="auto">
          <a:xfrm>
            <a:off x="228600" y="2286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взаимодействия учителя и ученика на уроках с использованием ЭОР</a:t>
            </a:r>
          </a:p>
        </p:txBody>
      </p:sp>
      <p:sp>
        <p:nvSpPr>
          <p:cNvPr id="10" name="Стрелка углом 9"/>
          <p:cNvSpPr/>
          <p:nvPr/>
        </p:nvSpPr>
        <p:spPr>
          <a:xfrm flipV="1">
            <a:off x="1524000" y="3429000"/>
            <a:ext cx="1600200" cy="685800"/>
          </a:xfrm>
          <a:prstGeom prst="bentArrow">
            <a:avLst>
              <a:gd name="adj1" fmla="val 51291"/>
              <a:gd name="adj2" fmla="val 41901"/>
              <a:gd name="adj3" fmla="val 50000"/>
              <a:gd name="adj4" fmla="val 568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V="1">
            <a:off x="3505200" y="5105400"/>
            <a:ext cx="1600200" cy="685800"/>
          </a:xfrm>
          <a:prstGeom prst="bentArrow">
            <a:avLst>
              <a:gd name="adj1" fmla="val 51291"/>
              <a:gd name="adj2" fmla="val 41901"/>
              <a:gd name="adj3" fmla="val 50000"/>
              <a:gd name="adj4" fmla="val 568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http://4.bp.blogspot.com/-LOjh3avW0ro/UNCdfSnszkI/AAAAAAAAAj0/vlJCOWcgYbg/s1600/F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0"/>
            <a:ext cx="6435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standart.edu.ru/attachment.aspx?id=4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8543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http://t0.gstatic.com/images?q=tbn:ANd9GcRAC5XJY4iF1_yKY1nR63y9gZQEX0Z4x6HpmBrB_KfMT66ZiJR5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2193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http://www.sosh26balakovo.edusite.ru/fgos/fgos_sh_no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3" r="1231"/>
          <a:stretch>
            <a:fillRect/>
          </a:stretch>
        </p:blipFill>
        <p:spPr bwMode="auto">
          <a:xfrm>
            <a:off x="4038600" y="4572000"/>
            <a:ext cx="3657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duvluki.ru/data/person/259/publ/34994/3499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7638"/>
            <a:ext cx="799147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Элементы педтехнологии использования ЭОР на уроках информатики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836613"/>
            <a:ext cx="9167813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81000" y="44450"/>
            <a:ext cx="876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Федеральный центр информационно-образовательных ресурсов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latin typeface="Arial" panose="020B0604020202020204" pitchFamily="34" charset="0"/>
              </a:rPr>
              <a:t>(ФЦИОР)</a:t>
            </a:r>
            <a:r>
              <a:rPr lang="ru-RU" altLang="ru-RU" sz="2400" b="1" u="sng">
                <a:latin typeface="Arial" panose="020B0604020202020204" pitchFamily="34" charset="0"/>
              </a:rPr>
              <a:t>http://fcior.edu.ru</a:t>
            </a:r>
            <a:r>
              <a:rPr lang="ru-RU" altLang="ru-RU" sz="24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75F59F-8F6A-4303-B6D1-4BEEA71C4BB2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6781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28600" y="188913"/>
            <a:ext cx="8807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Единая коллекция цифровых образовательных ресурсов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>
                <a:latin typeface="Arial" panose="020B0604020202020204" pitchFamily="34" charset="0"/>
              </a:rPr>
              <a:t>http://school-collection.edu.ru/about/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zdnet.com/blogs/apple-ipad-official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t="4469" r="14751" b="12103"/>
          <a:stretch>
            <a:fillRect/>
          </a:stretch>
        </p:blipFill>
        <p:spPr bwMode="auto">
          <a:xfrm>
            <a:off x="169863" y="2057400"/>
            <a:ext cx="46307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 – это средства программного, информационного, технического и организационного обеспечения учебного процесса. </a:t>
            </a:r>
          </a:p>
        </p:txBody>
      </p:sp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1143000" y="5562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 издания</a:t>
            </a:r>
          </a:p>
        </p:txBody>
      </p: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6019800" y="6096000"/>
            <a:ext cx="2103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сеть</a:t>
            </a:r>
          </a:p>
        </p:txBody>
      </p:sp>
      <p:pic>
        <p:nvPicPr>
          <p:cNvPr id="5126" name="Picture 2" descr="http://www.superomsk.ru/upload/iblock/c7d/c7d1c9972847943fcd92bfb18c488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124200"/>
            <a:ext cx="41624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ильный пятиугольник 2"/>
          <p:cNvSpPr/>
          <p:nvPr/>
        </p:nvSpPr>
        <p:spPr>
          <a:xfrm>
            <a:off x="2635110" y="2107832"/>
            <a:ext cx="3505200" cy="3276600"/>
          </a:xfrm>
          <a:prstGeom prst="pentagon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perspectiveRelaxed"/>
            <a:lightRig rig="threePt" dir="t">
              <a:rot lat="0" lon="0" rev="0"/>
            </a:lightRig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ЭОР</a:t>
            </a:r>
          </a:p>
        </p:txBody>
      </p:sp>
      <p:sp>
        <p:nvSpPr>
          <p:cNvPr id="5" name="Стрелка вверх 4"/>
          <p:cNvSpPr/>
          <p:nvPr/>
        </p:nvSpPr>
        <p:spPr>
          <a:xfrm rot="8643866">
            <a:off x="1962226" y="479718"/>
            <a:ext cx="1508437" cy="2883542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flat"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официальные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3779912" y="4941168"/>
            <a:ext cx="1214321" cy="191574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flat"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научные</a:t>
            </a:r>
          </a:p>
        </p:txBody>
      </p:sp>
      <p:sp>
        <p:nvSpPr>
          <p:cNvPr id="7" name="Стрелка вверх 6"/>
          <p:cNvSpPr/>
          <p:nvPr/>
        </p:nvSpPr>
        <p:spPr>
          <a:xfrm rot="12519563">
            <a:off x="5478040" y="552739"/>
            <a:ext cx="1324540" cy="2737498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flat"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</a:t>
            </a:r>
            <a:r>
              <a:rPr lang="ru-RU" sz="2800" dirty="0"/>
              <a:t>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 rot="3392319">
            <a:off x="1000070" y="3740450"/>
            <a:ext cx="1469038" cy="275713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flat"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учебно-методические</a:t>
            </a:r>
            <a:r>
              <a:rPr lang="ru-RU" sz="2800" dirty="0"/>
              <a:t>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7959384">
            <a:off x="6620632" y="3507963"/>
            <a:ext cx="1514532" cy="31242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flat"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справочные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http://historic.ru/news/item/f00/s13/n0001366/pic/0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25913"/>
            <a:ext cx="27559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webclassroom2001.com/truman%202/graphics/enol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3688"/>
            <a:ext cx="27432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184150"/>
            <a:ext cx="914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ЦОР – это представленные в цифровой форме фото, видеофрагменты и видеоруководства, статические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динамические модели, объекты виртуальной реальности и интерактивного моделирования, графические и картографические  материалы, звукозаписи, аудиокниги, различные символьные объекты и деловая графика нужные для организации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</a:t>
            </a:r>
            <a:r>
              <a:rPr lang="ru-RU" altLang="ru-RU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3" name="Picture 7" descr="http://www.promtehsnab-chel.ru/files/images/static_ligh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3"/>
          <a:stretch>
            <a:fillRect/>
          </a:stretch>
        </p:blipFill>
        <p:spPr bwMode="auto">
          <a:xfrm>
            <a:off x="4572000" y="3048000"/>
            <a:ext cx="311467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http://economic.ispu.ru/history/part1/03tema3/karti3/08razdroblenn_files/image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43400"/>
            <a:ext cx="16891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C40EF-C53A-4E83-8417-77BEB35B1C0B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21"/>
          <p:cNvGrpSpPr>
            <a:grpSpLocks/>
          </p:cNvGrpSpPr>
          <p:nvPr/>
        </p:nvGrpSpPr>
        <p:grpSpPr bwMode="auto">
          <a:xfrm>
            <a:off x="604838" y="2060575"/>
            <a:ext cx="8081962" cy="4902200"/>
            <a:chOff x="1371601" y="381000"/>
            <a:chExt cx="6705600" cy="6191251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5045403" y="381000"/>
              <a:ext cx="1561468" cy="154731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Графические</a:t>
              </a: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748770" y="381000"/>
              <a:ext cx="1561468" cy="154731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Звуковые</a:t>
              </a: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684948" y="4296440"/>
              <a:ext cx="1614691" cy="154731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Демонстрационные</a:t>
              </a: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6240300" y="4569376"/>
              <a:ext cx="1561468" cy="154731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Шрифтовые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850506" y="5024939"/>
              <a:ext cx="1561468" cy="154731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Гипертекстовые</a:t>
              </a: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575072" y="2293565"/>
              <a:ext cx="2389794" cy="227581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ЭОР</a:t>
              </a: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371601" y="2383875"/>
              <a:ext cx="1561468" cy="154731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Текстовые</a:t>
              </a: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6515733" y="2383875"/>
              <a:ext cx="1561468" cy="154731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Числовые</a:t>
              </a:r>
            </a:p>
          </p:txBody>
        </p:sp>
      </p:grp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604838" y="274638"/>
            <a:ext cx="8081962" cy="1138237"/>
          </a:xfrm>
        </p:spPr>
        <p:txBody>
          <a:bodyPr/>
          <a:lstStyle/>
          <a:p>
            <a:r>
              <a:rPr lang="ru-RU" altLang="ru-RU" smtClean="0"/>
              <a:t>ЭОР используется для работы с различными видами информации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ebit2012.modern-expo.ru/data/ru/projs/2001/2001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65400"/>
            <a:ext cx="531495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28600" y="228600"/>
            <a:ext cx="8686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0070C0"/>
                </a:solidFill>
              </a:rPr>
              <a:t>Научный и технологический прогресс не стоит на месте, и он постоянно влияет на все сферы деятельности общества. Образование, разумеется, не могло стоять в стороне от развития науки и техники, поэтому в последнее время начался процесс его информатизации. Современные педагогические технологии предусматривают использование информационных и коммуникационных методов для совершенствования методологической базы и практики преподавания.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04800" y="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 позволяет проводить более полноценные занятия, например, посещать виртуальные музейные экспозиции или анализировать трехмерные реконструкции архитектурных памятников, проводя одновременно контроль полученных знаний, умений и навыков учащихся. </a:t>
            </a:r>
          </a:p>
        </p:txBody>
      </p:sp>
      <p:pic>
        <p:nvPicPr>
          <p:cNvPr id="10243" name="Picture 8" descr="http://virtualrm.spb.ru/files/images/%20%D0%92%20%D0%A0%D1%83%D1%81%D1%81%D0%BA%D0%BE%D0%BC%20%D0%BC%D1%83%D0%B7%D0%B5%D0%B5%20%D0%B2%D0%BD%D1%83%D1%82%D1%80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8875"/>
            <a:ext cx="44958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http://photogrammetria.ru/uploads/posts/2010-12/1292588422_monument_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3" r="15742" b="5051"/>
          <a:stretch>
            <a:fillRect/>
          </a:stretch>
        </p:blipFill>
        <p:spPr bwMode="auto">
          <a:xfrm>
            <a:off x="5105400" y="3429000"/>
            <a:ext cx="3670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u="sng" smtClean="0">
                <a:solidFill>
                  <a:srgbClr val="0070C0"/>
                </a:solidFill>
              </a:rPr>
              <a:t>Концептуальность.</a:t>
            </a:r>
            <a:r>
              <a:rPr lang="ru-RU" altLang="ru-RU" sz="3200" smtClean="0">
                <a:solidFill>
                  <a:srgbClr val="0070C0"/>
                </a:solidFill>
              </a:rPr>
              <a:t/>
            </a:r>
            <a:br>
              <a:rPr lang="ru-RU" altLang="ru-RU" sz="3200" smtClean="0">
                <a:solidFill>
                  <a:srgbClr val="0070C0"/>
                </a:solidFill>
              </a:rPr>
            </a:br>
            <a:endParaRPr lang="ru-RU" altLang="ru-RU" sz="3200" smtClean="0">
              <a:solidFill>
                <a:srgbClr val="0070C0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все компоненты образовательной деятельности новыми методами и приемами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интерактивность процесса обучения, что позволяет упростить самостоятельную работу учеников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 заниматься вне аудитории дома, так как работа с информацией – главное в процессе обучения.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 разнообразие творческой деятельности учащихся,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исследовательскую деятельность в учебном процессе.</a:t>
            </a: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C14FD-5596-450D-B813-BF9B8AA785ED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595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Слайд Microsoft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ЭОР используется для работы с различными видами информации</vt:lpstr>
      <vt:lpstr>Презентация PowerPoint</vt:lpstr>
      <vt:lpstr>Презентация PowerPoint</vt:lpstr>
      <vt:lpstr>Концептуальность. </vt:lpstr>
      <vt:lpstr>Практическая значимость. </vt:lpstr>
      <vt:lpstr>Теоретическая база</vt:lpstr>
      <vt:lpstr>Ведущая педагогическая идея. </vt:lpstr>
      <vt:lpstr>Презентация PowerPoint</vt:lpstr>
      <vt:lpstr>Презентация PowerPoint</vt:lpstr>
      <vt:lpstr>Применение ЭОР на различных этапах урока информатики: </vt:lpstr>
      <vt:lpstr>Примеры применения ЭОР на уроках. </vt:lpstr>
      <vt:lpstr>Практические занятия. </vt:lpstr>
      <vt:lpstr>Использование ЭОР для подготовки домашнего задания</vt:lpstr>
      <vt:lpstr>Презентация PowerPoint</vt:lpstr>
      <vt:lpstr>Элементы педтехнологии использования ЭОР на уроках информатики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Слушатель</dc:creator>
  <cp:lastModifiedBy>Слушатель</cp:lastModifiedBy>
  <cp:revision>152</cp:revision>
  <dcterms:modified xsi:type="dcterms:W3CDTF">2016-10-18T12:31:17Z</dcterms:modified>
</cp:coreProperties>
</file>