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72" r:id="rId4"/>
    <p:sldId id="295" r:id="rId5"/>
    <p:sldId id="290" r:id="rId6"/>
    <p:sldId id="291" r:id="rId7"/>
    <p:sldId id="269" r:id="rId8"/>
    <p:sldId id="276" r:id="rId9"/>
    <p:sldId id="279" r:id="rId10"/>
    <p:sldId id="292" r:id="rId11"/>
    <p:sldId id="293" r:id="rId12"/>
    <p:sldId id="301" r:id="rId13"/>
    <p:sldId id="294" r:id="rId14"/>
    <p:sldId id="296" r:id="rId15"/>
    <p:sldId id="297" r:id="rId16"/>
    <p:sldId id="300" r:id="rId17"/>
    <p:sldId id="281" r:id="rId18"/>
    <p:sldId id="282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8172" autoAdjust="0"/>
  </p:normalViewPr>
  <p:slideViewPr>
    <p:cSldViewPr>
      <p:cViewPr varScale="1">
        <p:scale>
          <a:sx n="70" d="100"/>
          <a:sy n="70" d="100"/>
        </p:scale>
        <p:origin x="101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536F-CFD6-442C-B381-72B540E382A9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5D88-6DC3-445B-B636-C3C8526DD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4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5D88-6DC3-445B-B636-C3C8526DD10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2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5D88-6DC3-445B-B636-C3C8526DD10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3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660"/>
            <a:ext cx="9144000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33265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КОМБИНИРОВАННОГО ВИДА№ 20 СТАНИЦЫ КРЫЛОВСКОЙ МУНИЦИПАЛЬНОГО ОБРАЗОВАНИЯ КРЫЛОВСКИЙ РАЙОН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0340" y="1859989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ОТЧЁТ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РЕЗУЛЬТАТАМ РАБОТЫ КИП в 2021 году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проектирования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в ДОО в работе с детьми с тяжелыми нарушениями речи»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50131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заведующего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/>
              </a:rPr>
              <a:t>Арнавутова</a:t>
            </a:r>
            <a:r>
              <a:rPr lang="ru-RU" i="1" dirty="0" smtClean="0">
                <a:latin typeface="Times New Roman"/>
              </a:rPr>
              <a:t> А.В.</a:t>
            </a:r>
            <a:endParaRPr lang="ru-RU" i="1" dirty="0" smtClean="0"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332656"/>
            <a:ext cx="662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 за отчётный период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38761"/>
              </p:ext>
            </p:extLst>
          </p:nvPr>
        </p:nvGraphicFramePr>
        <p:xfrm>
          <a:off x="539552" y="788561"/>
          <a:ext cx="8496944" cy="5931885"/>
        </p:xfrm>
        <a:graphic>
          <a:graphicData uri="http://schemas.openxmlformats.org/drawingml/2006/table">
            <a:tbl>
              <a:tblPr/>
              <a:tblGrid>
                <a:gridCol w="2308125"/>
                <a:gridCol w="596813"/>
                <a:gridCol w="178445"/>
                <a:gridCol w="2585709"/>
                <a:gridCol w="286031"/>
                <a:gridCol w="145247"/>
                <a:gridCol w="344890"/>
                <a:gridCol w="2051684"/>
              </a:tblGrid>
              <a:tr h="20869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198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ПОДСИСТЕМЫ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15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«Логопед – Ребенок – Родитель»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15" dirty="0" smtClean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«Инструктор по ФК, Музыкальный руководитель, Педагог-психолог– </a:t>
                      </a:r>
                      <a:r>
                        <a:rPr lang="ru-RU" sz="1200" b="1" spc="15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Ребенок – Родитель</a:t>
                      </a:r>
                      <a:r>
                        <a:rPr lang="ru-RU" sz="1200" b="1" spc="15" dirty="0" smtClean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15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</a:rPr>
                        <a:t>«Воспитатель – Ребенок – Родитель»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4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39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1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Логопеда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98480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15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Инструктора по ФК, музыкального руководителя, педагога психолога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98480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1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Воспитателей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375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Изучение уровня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mbria"/>
                        </a:rPr>
                        <a:t>речевого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Cambria"/>
                        </a:rPr>
                        <a:t> и физического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mbria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развития детей, определение основных направлений и содержание работы 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Систематическое проведение коррекционной работы с детьми 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Оценка результатов и определение степени их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mbria"/>
                        </a:rPr>
                        <a:t>физического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Cambria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mbria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готовности к школьному обучению 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Формирование у педагогического коллектива ДОО и родителей информационной готовности к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mbria"/>
                        </a:rPr>
                        <a:t>коррекционной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работе, оказание им помощи в организации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mbria"/>
                        </a:rPr>
                        <a:t>предметно-пространственной среды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. 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Координация усилий педагогов и родителей, контроль за качеством проведения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mbria"/>
                        </a:rPr>
                        <a:t>ими коррекционной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работы с детьми.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Развитие двигательных умений и навыков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Формирование психомоторных функций: моторной памяти, способности к восприятию и передаче движений по пространственно-временным характеристикам, совершенствование ориентировки в пространстве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MS Minngs"/>
                          <a:cs typeface="Cambria"/>
                        </a:rPr>
                        <a:t>Закрепление лексико-грамматических средств языка путём специально подобранных творческих заданий, разработанных с учётом изучаемой лексической темой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MS Minngs"/>
                          <a:cs typeface="Cambria"/>
                        </a:rPr>
                        <a:t>Художественно-эстетическое и творческое развитие </a:t>
                      </a:r>
                      <a:endParaRPr lang="ru-RU" sz="1200" dirty="0" smtClean="0">
                        <a:latin typeface="Times New Roman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1778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MS Minngs"/>
                          <a:cs typeface="Cambria"/>
                        </a:rPr>
                        <a:t>Комфортные психолого-педагогические условия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381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Закрепляют приобретённые знания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381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Отрабатывают умения до автоматизации навыков, интегрируя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mbria"/>
                        </a:rPr>
                        <a:t>цели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mbria"/>
                        </a:rPr>
                        <a:t>, содержание, технологии в повседневную жизнь детей (в игровую, познавательную, в содержание других видов деятельности, а также в режимные моменты)</a:t>
                      </a: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38125" algn="l"/>
                        </a:tabLst>
                      </a:pPr>
                      <a:endParaRPr lang="ru-RU" sz="12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9" y="770146"/>
            <a:ext cx="2835162" cy="2033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5" y="3100734"/>
            <a:ext cx="2883910" cy="1955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78" y="2786361"/>
            <a:ext cx="2835163" cy="2001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3" y="484373"/>
            <a:ext cx="2924815" cy="2038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94" y="187673"/>
            <a:ext cx="2792482" cy="2025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37" y="2456043"/>
            <a:ext cx="2799182" cy="2016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91" y="4716080"/>
            <a:ext cx="2791525" cy="195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4" y="44624"/>
            <a:ext cx="888743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КРАТКОЕ ОПИСАНИЕ ИЗДАННЫХ ИННОВАЦИОННЫХ ПРОДУКТОВ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Методическое пособие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работы с детьми с тяжёлыми нарушениями речи в дошкольного образовательной организации»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852936"/>
            <a:ext cx="2702088" cy="3825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75608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дошкольной организации путем проектирования созданы оптимальные условия сопровождения детей с ТНР в коррекционно-образовательном процессе с использованием комплекса здоровье сберегающих технологий. Применение данных образовательных технологий позволяют обеспечить ребенку в условиях комплексной информатизации образования возможность сохранения здоровья, сформировать необходимые знания, умения и навыки не только образовательного характера, но и здорового образа жизни, научить использовать полученные знания в повседневной жизни, помогают воспитать всесторонне развитого, инициативного и раскрепощенного, с развитым чувством собственного достоинства ребенка, испытать радость от познания нового, от осознания собственных возможностей и выявления личностных ресурсов.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3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865089" y="935552"/>
            <a:ext cx="16590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22158" y="123592"/>
            <a:ext cx="171101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Центры-уединения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933172" y="104088"/>
            <a:ext cx="16928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(ЭБРУ)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22158" y="4580766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1829" y="4619180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Скрапбуккинг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3086" y="3849493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</a:p>
          <a:p>
            <a:pPr algn="ctr"/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6508013" y="2425162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ЛЕГО конструирование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260086" y="1013256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Тревелбук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835103" y="3802827"/>
            <a:ext cx="1708892" cy="1587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03815" y="2345508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63888" y="2060848"/>
            <a:ext cx="2448271" cy="237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9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" y="313569"/>
            <a:ext cx="8445512" cy="64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187624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4644008" y="3068960"/>
            <a:ext cx="1440160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МАДОУ№20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2728" y="850506"/>
            <a:ext cx="1850885" cy="16376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АГПУ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социальной специальной педагогики и психологии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172807" y="654872"/>
            <a:ext cx="1870992" cy="16265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Крыловский район</a:t>
            </a:r>
          </a:p>
        </p:txBody>
      </p:sp>
      <p:sp>
        <p:nvSpPr>
          <p:cNvPr id="8" name="Овал 7"/>
          <p:cNvSpPr/>
          <p:nvPr/>
        </p:nvSpPr>
        <p:spPr>
          <a:xfrm>
            <a:off x="5853971" y="820363"/>
            <a:ext cx="1872208" cy="15787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Детский дом творчества </a:t>
            </a:r>
          </a:p>
        </p:txBody>
      </p:sp>
      <p:sp>
        <p:nvSpPr>
          <p:cNvPr id="9" name="Овал 8"/>
          <p:cNvSpPr/>
          <p:nvPr/>
        </p:nvSpPr>
        <p:spPr>
          <a:xfrm>
            <a:off x="1907703" y="3392996"/>
            <a:ext cx="1933807" cy="1692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ГКУСО КК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«Крыловский реабилитационный центр» </a:t>
            </a:r>
          </a:p>
        </p:txBody>
      </p:sp>
      <p:sp>
        <p:nvSpPr>
          <p:cNvPr id="10" name="Овал 9"/>
          <p:cNvSpPr/>
          <p:nvPr/>
        </p:nvSpPr>
        <p:spPr>
          <a:xfrm flipH="1">
            <a:off x="4427983" y="4869160"/>
            <a:ext cx="1864677" cy="165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7110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670640" y="3304640"/>
            <a:ext cx="1841444" cy="16614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2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17984" y="2363799"/>
            <a:ext cx="1188777" cy="66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92080" y="2276872"/>
            <a:ext cx="2145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939676" y="2433613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789043" y="3740737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6086181" y="3782677"/>
            <a:ext cx="584459" cy="136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356881" y="407707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6810162" y="1999402"/>
            <a:ext cx="1800200" cy="1537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дом культуры </a:t>
            </a:r>
          </a:p>
        </p:txBody>
      </p:sp>
      <p:sp>
        <p:nvSpPr>
          <p:cNvPr id="48" name="Овал 47"/>
          <p:cNvSpPr/>
          <p:nvPr/>
        </p:nvSpPr>
        <p:spPr>
          <a:xfrm>
            <a:off x="1876732" y="2079029"/>
            <a:ext cx="1832643" cy="1534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ДЮСШ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228184" y="4581128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Районное Общество инвалидов </a:t>
            </a:r>
          </a:p>
        </p:txBody>
      </p:sp>
      <p:sp>
        <p:nvSpPr>
          <p:cNvPr id="50" name="Овал 49"/>
          <p:cNvSpPr/>
          <p:nvPr/>
        </p:nvSpPr>
        <p:spPr>
          <a:xfrm>
            <a:off x="2699792" y="4725144"/>
            <a:ext cx="19442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ГКОУ КК специальная (коррекционная) школа-интернат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3524689" y="3273578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079348" y="3248980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4139952" y="4005064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49" idx="1"/>
          </p:cNvCxnSpPr>
          <p:nvPr/>
        </p:nvCxnSpPr>
        <p:spPr>
          <a:xfrm flipH="1" flipV="1">
            <a:off x="5957766" y="4052173"/>
            <a:ext cx="544597" cy="771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38345"/>
            <a:ext cx="8352928" cy="627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26369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19675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ОТЧЁТНОГО ПЕРИОДА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916832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модели сопровождения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 детей с тяжелыми нарушениями речи в ДОО по средствам  проектной деятельности  в коррекционно-образовательном процессе.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75656" y="548680"/>
            <a:ext cx="7452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844824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184482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47664" y="1019125"/>
            <a:ext cx="75963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пространство  в ДОО, обеспечивающее комфортные психолого-педагогические условия для детей с ТНР через реализацию комплекса  современных  технологий в коррекционно-образовательном процессе;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единое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-образовательное пространство на основе доверительных партнерских отношений сотрудников ДОО с родителями.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профессиональную компетентность педагогического коллектива по реализации инновационных методик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Обеспечить трансляцию опыта работы творческой группы  через организацию открытых методических мероприятий, издательскую деятельность, сетевое сообщество.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08720"/>
            <a:ext cx="7344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рациональная организация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коррекционно-образовательного процесса в ДОО, с помощью современных методик и технологий обучения, способствующих развитию индивидуальных возможностей детей с ТНР, социальной адаптации.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7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470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90488" fontAlgn="base">
              <a:spcBef>
                <a:spcPct val="0"/>
              </a:spcBef>
              <a:spcAft>
                <a:spcPct val="0"/>
              </a:spcAft>
              <a:tabLst>
                <a:tab pos="150813" algn="l"/>
              </a:tabLs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1 – Критерии и показатели эффективности инновационной деятельности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129871"/>
              </p:ext>
            </p:extLst>
          </p:nvPr>
        </p:nvGraphicFramePr>
        <p:xfrm>
          <a:off x="1524000" y="1628799"/>
          <a:ext cx="7368480" cy="5133929"/>
        </p:xfrm>
        <a:graphic>
          <a:graphicData uri="http://schemas.openxmlformats.org/drawingml/2006/table">
            <a:tbl>
              <a:tblPr/>
              <a:tblGrid>
                <a:gridCol w="3120008"/>
                <a:gridCol w="1728192"/>
                <a:gridCol w="25202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Критерии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Методы оценки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Уровень педагогической компетентности педагогов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5215"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Уровень мотивации педагогов к инновационной деятельности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NewRoman"/>
                        </a:rPr>
                        <a:t>Компетентность педагога в области динамики развития ребенка с </a:t>
                      </a:r>
                      <a:r>
                        <a:rPr lang="ru-RU" sz="1400" dirty="0" smtClean="0">
                          <a:latin typeface="Times New Roman"/>
                          <a:ea typeface="TimesNewRoman"/>
                        </a:rPr>
                        <a:t>ТНР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эмпатии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во взаимодействии с родителями как участниками образовательного процесса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Уровень толерантности в отношениях с родителями воспитанников с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ТНР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Уровень проявления конфликтности в отношениях с родителями воспитанников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ТНР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Удовлетворенность родителей организацией и содержанием образовательного процесса организованного ДОО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Повышение профессиональной компетентности педагогов в вопросах взаимодействия с семьями воспитанников;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Повышение авторитета педагогов среди родителей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Повышение уровня доверия родителей к ДОО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Анкета «Мотивационная готовность педагогического коллектива к освоению новшеств»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Таблица оценки </a:t>
                      </a:r>
                      <a:r>
                        <a:rPr lang="ru-RU" sz="1400" dirty="0">
                          <a:latin typeface="Times New Roman"/>
                          <a:ea typeface="TimesNewRoman"/>
                          <a:cs typeface="Cambria"/>
                        </a:rPr>
                        <a:t>компетентности педагога в области развития ребенка с </a:t>
                      </a:r>
                      <a:r>
                        <a:rPr lang="ru-RU" sz="1400" dirty="0" smtClean="0">
                          <a:latin typeface="Times New Roman"/>
                          <a:ea typeface="TimesNewRoman"/>
                          <a:cs typeface="Cambria"/>
                        </a:rPr>
                        <a:t>ТНР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  <a:tab pos="20447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Уровень компонентов </a:t>
                      </a:r>
                      <a:r>
                        <a:rPr lang="ru-RU" sz="1400" dirty="0" err="1">
                          <a:latin typeface="Times New Roman"/>
                          <a:cs typeface="Cambria"/>
                        </a:rPr>
                        <a:t>субъектности</a:t>
                      </a:r>
                      <a:r>
                        <a:rPr lang="ru-RU" sz="1400" dirty="0">
                          <a:latin typeface="Times New Roman"/>
                          <a:cs typeface="Cambria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Cambria"/>
                        </a:rPr>
                        <a:t>А.К. Маркова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kern="1800" dirty="0" err="1">
                          <a:latin typeface="Times New Roman"/>
                          <a:cs typeface="Cambria"/>
                        </a:rPr>
                        <a:t>Опросник</a:t>
                      </a:r>
                      <a:r>
                        <a:rPr lang="ru-RU" sz="1400" kern="1800" dirty="0">
                          <a:latin typeface="Times New Roman"/>
                          <a:cs typeface="Cambria"/>
                        </a:rPr>
                        <a:t> эмоциональной </a:t>
                      </a:r>
                      <a:r>
                        <a:rPr lang="ru-RU" sz="1400" kern="1800" dirty="0" err="1">
                          <a:latin typeface="Times New Roman"/>
                          <a:cs typeface="Cambria"/>
                        </a:rPr>
                        <a:t>эмпатии</a:t>
                      </a:r>
                      <a:r>
                        <a:rPr lang="ru-RU" sz="1400" kern="1800" dirty="0">
                          <a:latin typeface="Times New Roman"/>
                          <a:cs typeface="Cambria"/>
                        </a:rPr>
                        <a:t> </a:t>
                      </a:r>
                      <a:r>
                        <a:rPr lang="ru-RU" sz="1400" kern="1800" dirty="0" err="1">
                          <a:latin typeface="Times New Roman"/>
                          <a:cs typeface="Cambria"/>
                        </a:rPr>
                        <a:t>Мехрабиана</a:t>
                      </a:r>
                      <a:r>
                        <a:rPr lang="ru-RU" sz="1400" kern="1800" dirty="0">
                          <a:latin typeface="Times New Roman"/>
                          <a:cs typeface="Cambria"/>
                        </a:rPr>
                        <a:t> и </a:t>
                      </a:r>
                      <a:r>
                        <a:rPr lang="ru-RU" sz="1400" kern="1800" dirty="0" err="1">
                          <a:latin typeface="Times New Roman"/>
                          <a:cs typeface="Cambria"/>
                        </a:rPr>
                        <a:t>Эпштайна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Тест коммуникативной толерантности В.В. Бойко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  <a:tab pos="204470" algn="l"/>
                        </a:tabLst>
                      </a:pPr>
                      <a:r>
                        <a:rPr lang="ru-RU" sz="1400" dirty="0" err="1">
                          <a:latin typeface="Times New Roman"/>
                          <a:cs typeface="Cambria"/>
                        </a:rPr>
                        <a:t>Опросник</a:t>
                      </a:r>
                      <a:r>
                        <a:rPr lang="ru-RU" sz="1400" dirty="0">
                          <a:latin typeface="Times New Roman"/>
                          <a:cs typeface="Cambria"/>
                        </a:rPr>
                        <a:t> К. Томаса «Определение способов регулирования конфликтов»</a:t>
                      </a:r>
                      <a:endParaRPr lang="ru-RU" sz="14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400" dirty="0">
                          <a:latin typeface="Times New Roman"/>
                          <a:cs typeface="Cambria"/>
                        </a:rPr>
                        <a:t>Анкета для родителей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32115"/>
              </p:ext>
            </p:extLst>
          </p:nvPr>
        </p:nvGraphicFramePr>
        <p:xfrm>
          <a:off x="1547664" y="908720"/>
          <a:ext cx="7200801" cy="5571336"/>
        </p:xfrm>
        <a:graphic>
          <a:graphicData uri="http://schemas.openxmlformats.org/drawingml/2006/table">
            <a:tbl>
              <a:tblPr/>
              <a:tblGrid>
                <a:gridCol w="2808312"/>
                <a:gridCol w="2160240"/>
                <a:gridCol w="2232249"/>
              </a:tblGrid>
              <a:tr h="5040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</a:rPr>
                        <a:t>Уровень достижения детей с ТНР коррекционно-развивающих результатов соответствующих целевым ориентирам ФГОС ДО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4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None/>
                        <a:tabLst>
                          <a:tab pos="334010" algn="l"/>
                        </a:tabLst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Целевые ориентиры развития ребенка среднего и старшего дошкольного возраста</a:t>
                      </a:r>
                      <a:endParaRPr lang="ru-RU" sz="1400" dirty="0" smtClean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0" lvl="0" indent="0" algn="just">
                        <a:buFont typeface="Times New Roman"/>
                        <a:buNone/>
                        <a:tabLst>
                          <a:tab pos="33401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106680" algn="l"/>
                        </a:tabLst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Уровень развития ребенка с ТНР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705" algn="l"/>
                        </a:tabLst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адаптированная 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MS Minngs"/>
                        <a:cs typeface="Cambria"/>
                      </a:endParaRPr>
                    </a:p>
                    <a:p>
                      <a:pPr marL="1651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705" algn="l"/>
                        </a:tabLst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индивидуальная образовательная программа</a:t>
                      </a:r>
                      <a:endParaRPr lang="ru-RU" sz="1400" dirty="0" smtClean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16510" algn="just">
                        <a:spcAft>
                          <a:spcPts val="0"/>
                        </a:spcAft>
                        <a:tabLst>
                          <a:tab pos="179705" algn="l"/>
                        </a:tabLst>
                      </a:pPr>
                      <a:endParaRPr lang="ru-RU" sz="14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1465" algn="l"/>
                        </a:tabLst>
                        <a:defRPr/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</a:rPr>
                        <a:t>Уровень заинтересованности</a:t>
                      </a:r>
                      <a:r>
                        <a:rPr lang="ru-RU" sz="1400" i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</a:rPr>
                        <a:t>родителей воспитанников с ТНР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989"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родителей, принявших участие в мероприятиях проекта –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менее 75%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Отсутствие мотивированных жалоб от родителей –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родителей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, имеющих затруднения в организации развития ребенка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более 10%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родителей, получивших индивидуальную консультативную помощь специалистов –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менее 65%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Адекватное взаимодействие с ребенком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</a:p>
                    <a:p>
                      <a:pPr marL="0" lvl="0" indent="0" algn="just">
                        <a:buFont typeface="Times New Roman"/>
                        <a:buNone/>
                        <a:tabLst>
                          <a:tab pos="334010" algn="l"/>
                        </a:tabLs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30505" algn="l"/>
                        </a:tabLst>
                      </a:pPr>
                      <a:endParaRPr lang="ru-RU" sz="14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Повышение профессиональной компетентности педагогов в вопросах взаимодействия с семьями воспитанников;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Повышение авторитета педагогов среди родителей</a:t>
                      </a:r>
                      <a:endParaRPr lang="ru-RU" sz="1400" dirty="0" smtClean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Повышение уровня доверия родителей к ДОО</a:t>
                      </a:r>
                      <a:endParaRPr lang="ru-RU" sz="1400" dirty="0" smtClean="0"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Протоколы мероприятий с родителями.</a:t>
                      </a:r>
                      <a:endParaRPr lang="ru-RU" sz="1400" dirty="0" smtClean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Видео и фото материалы с мероприятий  проекта. </a:t>
                      </a:r>
                      <a:endParaRPr lang="ru-RU" sz="1400" dirty="0" smtClean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Результаты анкетирования.</a:t>
                      </a:r>
                      <a:endParaRPr lang="ru-RU" sz="1400" dirty="0" smtClean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Анализ журнала консультаций</a:t>
                      </a:r>
                      <a:endParaRPr lang="ru-RU" sz="1400" dirty="0" smtClean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  <a:tab pos="20447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cs typeface="Cambria"/>
                        </a:rPr>
                        <a:t>Анкета</a:t>
                      </a:r>
                      <a:endParaRPr lang="ru-RU" sz="1400" dirty="0" smtClean="0">
                        <a:latin typeface="Times New Roman"/>
                      </a:endParaRPr>
                    </a:p>
                    <a:p>
                      <a:pPr marL="16510" algn="just">
                        <a:spcAft>
                          <a:spcPts val="0"/>
                        </a:spcAft>
                        <a:tabLst>
                          <a:tab pos="17970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(по желанию родителей)</a:t>
                      </a:r>
                    </a:p>
                    <a:p>
                      <a:pPr marL="16510" algn="just">
                        <a:spcAft>
                          <a:spcPts val="0"/>
                        </a:spcAft>
                        <a:tabLst>
                          <a:tab pos="179705" algn="l"/>
                        </a:tabLs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MS Minngs"/>
                        <a:cs typeface="Cambria"/>
                      </a:endParaRPr>
                    </a:p>
                    <a:p>
                      <a:pPr marL="16510" algn="just">
                        <a:spcAft>
                          <a:spcPts val="0"/>
                        </a:spcAft>
                        <a:tabLst>
                          <a:tab pos="179705" algn="l"/>
                        </a:tabLst>
                      </a:pPr>
                      <a:endParaRPr lang="ru-RU" sz="1400" dirty="0" smtClean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91465" algn="l"/>
                        </a:tabLst>
                      </a:pPr>
                      <a:endParaRPr lang="ru-RU" sz="14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260649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Таблица 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первичной диагностики мониторинга эффективности инновационной деятельности</a:t>
            </a: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52390"/>
              </p:ext>
            </p:extLst>
          </p:nvPr>
        </p:nvGraphicFramePr>
        <p:xfrm>
          <a:off x="1691680" y="1268760"/>
          <a:ext cx="7152456" cy="4339081"/>
        </p:xfrm>
        <a:graphic>
          <a:graphicData uri="http://schemas.openxmlformats.org/drawingml/2006/table">
            <a:tbl>
              <a:tblPr/>
              <a:tblGrid>
                <a:gridCol w="603667"/>
                <a:gridCol w="3236421"/>
                <a:gridCol w="1656184"/>
                <a:gridCol w="1656184"/>
              </a:tblGrid>
              <a:tr h="2253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Средние значения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Уровень/Результат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развития профессиональной компетентности педагогов как субъектов образования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0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MS Minngs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мотивации педагогов к инновационной деятельности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допустимый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1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MS Minngs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Компетентность педагога в области динамики развития ребенка с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ТНР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1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MS Minngs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400" dirty="0" err="1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субъектности</a:t>
                      </a:r>
                      <a:r>
                        <a:rPr lang="ru-RU" sz="14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педагога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средне-высокий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68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MS Minngs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эмпатии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 взаимодействии с родителями как участниками образовательного процесса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26221"/>
              </p:ext>
            </p:extLst>
          </p:nvPr>
        </p:nvGraphicFramePr>
        <p:xfrm>
          <a:off x="1691680" y="415321"/>
          <a:ext cx="7224464" cy="1840239"/>
        </p:xfrm>
        <a:graphic>
          <a:graphicData uri="http://schemas.openxmlformats.org/drawingml/2006/table">
            <a:tbl>
              <a:tblPr/>
              <a:tblGrid>
                <a:gridCol w="360040"/>
                <a:gridCol w="3312368"/>
                <a:gridCol w="1152128"/>
                <a:gridCol w="2399928"/>
              </a:tblGrid>
              <a:tr h="49339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5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толерантности в отношениях с родителями воспитанников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средне-высокий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6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проявления конфликтности в отношениях с родителями воспитанников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компромисс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7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Удовлетворенность родителей организацией и содержанием образовательного процесса организованного ДОО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положительная оценка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63631"/>
              </p:ext>
            </p:extLst>
          </p:nvPr>
        </p:nvGraphicFramePr>
        <p:xfrm>
          <a:off x="1691680" y="2420888"/>
          <a:ext cx="7224465" cy="2600279"/>
        </p:xfrm>
        <a:graphic>
          <a:graphicData uri="http://schemas.openxmlformats.org/drawingml/2006/table">
            <a:tbl>
              <a:tblPr/>
              <a:tblGrid>
                <a:gridCol w="360040"/>
                <a:gridCol w="3264024"/>
                <a:gridCol w="1224136"/>
                <a:gridCol w="2376265"/>
              </a:tblGrid>
              <a:tr h="45168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Критерии развития активности родителей воспитанников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41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8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родителей, принявших участие в мероприятиях проекта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9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мотивированных жалоб от родителей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10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родителей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, имеющих затруднения в организации развития ребенка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11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родителей, получивших индивидуальную консультативную помощь специалистов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37232"/>
              </p:ext>
            </p:extLst>
          </p:nvPr>
        </p:nvGraphicFramePr>
        <p:xfrm>
          <a:off x="1763689" y="692696"/>
          <a:ext cx="7128791" cy="4618800"/>
        </p:xfrm>
        <a:graphic>
          <a:graphicData uri="http://schemas.openxmlformats.org/drawingml/2006/table">
            <a:tbl>
              <a:tblPr/>
              <a:tblGrid>
                <a:gridCol w="430580"/>
                <a:gridCol w="2753139"/>
                <a:gridCol w="601669"/>
                <a:gridCol w="3343403"/>
              </a:tblGrid>
              <a:tr h="252028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12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родительско-детских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отношений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Получена информация: сравнительная оценка ребенка, значимые характеристики ребенка, позитивные особенности ребенка, идеальные ожидания, возможные страхи, опасения, реальные требования, причины трудностей, анамнестические данные, интересы, предпочтения ребенка, ситуация «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мы-взаимодействия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13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400" dirty="0" err="1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субъектности</a:t>
                      </a:r>
                      <a:r>
                        <a:rPr lang="ru-RU" sz="14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педагога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средне-низкий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достижения детей с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ТНР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коррекционно-развивающих результатов соответствующих целевым ориентирам ФГОС ДО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926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latin typeface="Times New Roman"/>
                          <a:ea typeface="MS Minngs"/>
                          <a:cs typeface="Cambria"/>
                        </a:rPr>
                        <a:t>14</a:t>
                      </a:r>
                      <a:endParaRPr lang="ru-RU" sz="11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Целевые ориентиры развития ребенка среднего и старшего дошкольного возраста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ОНР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1074</Words>
  <Application>Microsoft Office PowerPoint</Application>
  <PresentationFormat>Экран (4:3)</PresentationFormat>
  <Paragraphs>184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MS Minngs</vt:lpstr>
      <vt:lpstr>Symbol</vt:lpstr>
      <vt:lpstr>Times New Roman</vt:lpstr>
      <vt:lpstr>TimesNewRoman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пользователь</cp:lastModifiedBy>
  <cp:revision>108</cp:revision>
  <dcterms:created xsi:type="dcterms:W3CDTF">2018-11-02T08:38:26Z</dcterms:created>
  <dcterms:modified xsi:type="dcterms:W3CDTF">2022-01-16T17:35:24Z</dcterms:modified>
</cp:coreProperties>
</file>