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1"/>
  </p:notesMasterIdLst>
  <p:sldIdLst>
    <p:sldId id="256" r:id="rId2"/>
    <p:sldId id="339" r:id="rId3"/>
    <p:sldId id="312" r:id="rId4"/>
    <p:sldId id="338" r:id="rId5"/>
    <p:sldId id="331" r:id="rId6"/>
    <p:sldId id="350" r:id="rId7"/>
    <p:sldId id="330" r:id="rId8"/>
    <p:sldId id="344" r:id="rId9"/>
    <p:sldId id="345" r:id="rId10"/>
    <p:sldId id="351" r:id="rId11"/>
    <p:sldId id="352" r:id="rId12"/>
    <p:sldId id="324" r:id="rId13"/>
    <p:sldId id="292" r:id="rId14"/>
    <p:sldId id="294" r:id="rId15"/>
    <p:sldId id="308" r:id="rId16"/>
    <p:sldId id="337" r:id="rId17"/>
    <p:sldId id="349" r:id="rId18"/>
    <p:sldId id="346" r:id="rId19"/>
    <p:sldId id="279" r:id="rId20"/>
  </p:sldIdLst>
  <p:sldSz cx="9144000" cy="5143500" type="screen16x9"/>
  <p:notesSz cx="6858000" cy="9144000"/>
  <p:embeddedFontLst>
    <p:embeddedFont>
      <p:font typeface="Arial Narrow" pitchFamily="34" charset="0"/>
      <p:regular r:id="rId22"/>
      <p:bold r:id="rId23"/>
      <p:italic r:id="rId24"/>
      <p:boldItalic r:id="rId25"/>
    </p:embeddedFont>
    <p:embeddedFont>
      <p:font typeface="Roboto Condensed" charset="0"/>
      <p:regular r:id="rId26"/>
      <p:bold r:id="rId27"/>
      <p:italic r:id="rId28"/>
      <p:boldItalic r:id="rId29"/>
    </p:embeddedFont>
    <p:embeddedFont>
      <p:font typeface="Impact" pitchFamily="34" charset="0"/>
      <p:regular r:id="rId30"/>
    </p:embeddedFont>
    <p:embeddedFont>
      <p:font typeface="Roboto Condensed Light" charset="0"/>
      <p:regular r:id="rId31"/>
      <p:bold r:id="rId32"/>
      <p:italic r:id="rId33"/>
      <p:boldItalic r:id="rId34"/>
    </p:embeddedFont>
    <p:embeddedFont>
      <p:font typeface="Arvo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7FF47D4-CFD4-45EE-A860-B9E6C99D6FE1}">
  <a:tblStyle styleId="{57FF47D4-CFD4-45EE-A860-B9E6C99D6F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81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046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A9668-F53B-4DAB-901C-9E39D689A372}" type="datetimeFigureOut">
              <a:rPr lang="ru-RU"/>
              <a:pPr>
                <a:defRPr/>
              </a:pPr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40136-EB47-4532-AFC4-187D4D2F4E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42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6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vex.examen-technolab.ru/notebook_samples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142844" y="1142990"/>
            <a:ext cx="8501122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4000" dirty="0">
                <a:latin typeface="Arial Narrow" pitchFamily="34" charset="0"/>
              </a:rPr>
              <a:t>Отчет о реализации проекта </a:t>
            </a:r>
            <a:br>
              <a:rPr lang="ru-RU" sz="4000" dirty="0">
                <a:latin typeface="Arial Narrow" pitchFamily="34" charset="0"/>
              </a:rPr>
            </a:br>
            <a:r>
              <a:rPr lang="ru-RU" sz="4000" dirty="0">
                <a:latin typeface="Arial Narrow" pitchFamily="34" charset="0"/>
              </a:rPr>
              <a:t>краевой инновационной </a:t>
            </a:r>
            <a:r>
              <a:rPr lang="ru-RU" sz="4000" dirty="0" smtClean="0">
                <a:latin typeface="Arial Narrow" pitchFamily="34" charset="0"/>
              </a:rPr>
              <a:t/>
            </a:r>
            <a:br>
              <a:rPr lang="ru-RU" sz="4000" dirty="0" smtClean="0">
                <a:latin typeface="Arial Narrow" pitchFamily="34" charset="0"/>
              </a:rPr>
            </a:br>
            <a:r>
              <a:rPr lang="ru-RU" sz="4000" dirty="0" smtClean="0">
                <a:latin typeface="Arial Narrow" pitchFamily="34" charset="0"/>
              </a:rPr>
              <a:t>площадки </a:t>
            </a:r>
            <a:r>
              <a:rPr lang="ru-RU" sz="4000" dirty="0">
                <a:latin typeface="Arial Narrow" pitchFamily="34" charset="0"/>
              </a:rPr>
              <a:t>за 2018 год</a:t>
            </a:r>
            <a:br>
              <a:rPr lang="ru-RU" sz="4000" dirty="0">
                <a:latin typeface="Arial Narrow" pitchFamily="34" charset="0"/>
              </a:rPr>
            </a:br>
            <a:r>
              <a:rPr lang="ru-RU" sz="4000" dirty="0" smtClean="0">
                <a:latin typeface="Arial Narrow" pitchFamily="34" charset="0"/>
              </a:rPr>
              <a:t>ЧОУ «Гимназия №1» </a:t>
            </a:r>
            <a:endParaRPr sz="3200" dirty="0">
              <a:latin typeface="Arv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158" y="857238"/>
            <a:ext cx="8429684" cy="4071966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69" name="AutoShape 11" descr="https://apf.mail.ru/cgi-bin/readmsg/sv3.jpg?id=13524536540000000213%3B0%3B2&amp;exif=1&amp;bs=34875&amp;bl=23695&amp;ct=image%2Fjpeg&amp;cn=sv3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83567" y="53567"/>
            <a:ext cx="7848873" cy="645975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 spcFirstLastPara="1" wrap="square" lIns="91425" tIns="91425" rIns="91425" bIns="91425" rtlCol="0" anchor="ctr" anchorCtr="0">
            <a:normAutofit/>
          </a:bodyPr>
          <a:lstStyle/>
          <a:p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Соревнования и конкурсы</a:t>
            </a:r>
          </a:p>
        </p:txBody>
      </p:sp>
      <p:pic>
        <p:nvPicPr>
          <p:cNvPr id="11271" name="Picture 4" descr="ÐÐ°ÑÑÐ¸Ð½ÐºÐ¸ Ð¿Ð¾ Ð·Ð°Ð¿ÑÐ¾ÑÑ vex world robotics competition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55" y="3128939"/>
            <a:ext cx="7456314" cy="156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 descr="ÐÐ°ÑÑÐ¸Ð½ÐºÐ¸ Ð¿Ð¾ Ð·Ð°Ð¿ÑÐ¾ÑÑ vex world robotics competition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30" y="1071563"/>
            <a:ext cx="7672339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 descr="ÐÐ°ÑÑÐ¸Ð½ÐºÐ¸ Ð¿Ð¾ Ð·Ð°Ð¿ÑÐ¾ÑÑ vex world robotics competition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34411"/>
            <a:ext cx="2664296" cy="246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2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158" y="857238"/>
            <a:ext cx="8429684" cy="4162784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293" name="AutoShape 11" descr="https://apf.mail.ru/cgi-bin/readmsg/sv3.jpg?id=13524536540000000213%3B0%3B2&amp;exif=1&amp;bs=34875&amp;bl=23695&amp;ct=image%2Fjpeg&amp;cn=sv3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63895" y="104157"/>
            <a:ext cx="7931224" cy="595386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</a:rPr>
              <a:t>Соревнования и конкурсы</a:t>
            </a:r>
            <a:endParaRPr lang="ru-RU" sz="2800" dirty="0">
              <a:ln>
                <a:solidFill>
                  <a:srgbClr val="002060"/>
                </a:solidFill>
              </a:ln>
              <a:solidFill>
                <a:srgbClr val="FFFFCC"/>
              </a:solidFill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12295" name="AutoShape 2" descr="blob:https://web.telegram.org/e176afa5-2dfa-428d-b152-19b186380c66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297" name="Picture 4" descr="C:\Users\Наталья\Desktop\РОБОФЕСТ 2018\ФОТО Робофест 2018\фото vex\P3076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17985"/>
            <a:ext cx="2703786" cy="369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55576" y="1071563"/>
            <a:ext cx="4679950" cy="2464594"/>
            <a:chOff x="428625" y="1071563"/>
            <a:chExt cx="4679950" cy="2464594"/>
          </a:xfrm>
        </p:grpSpPr>
        <p:pic>
          <p:nvPicPr>
            <p:cNvPr id="12296" name="Picture 3" descr="J:\НОУТБУК РАБОЧИЙ\Семинары, тренинги\2017-2018\11_04_2018 Краевой семинар\Для семинара 11_04\Алешина НН\e176afa5-2dfa-428d-b152-19b186380c6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1071563"/>
              <a:ext cx="4679950" cy="2464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>
              <a:off x="714375" y="2838450"/>
              <a:ext cx="4071938" cy="11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714375" y="2952750"/>
              <a:ext cx="4071938" cy="11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714375" y="3052763"/>
              <a:ext cx="4071938" cy="11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714375" y="3482579"/>
              <a:ext cx="4071938" cy="11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755576" y="3589735"/>
            <a:ext cx="39593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2060"/>
                </a:solidFill>
              </a:rPr>
              <a:t>Награды:</a:t>
            </a:r>
          </a:p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Design Award, </a:t>
            </a:r>
          </a:p>
          <a:p>
            <a:pPr eaLnBrk="1" hangingPunct="1"/>
            <a:r>
              <a:rPr lang="en-US" sz="1600" dirty="0" err="1">
                <a:solidFill>
                  <a:srgbClr val="002060"/>
                </a:solidFill>
              </a:rPr>
              <a:t>Exellence</a:t>
            </a:r>
            <a:r>
              <a:rPr lang="en-US" sz="1600" dirty="0">
                <a:solidFill>
                  <a:srgbClr val="002060"/>
                </a:solidFill>
              </a:rPr>
              <a:t> Award, </a:t>
            </a:r>
          </a:p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Teamwork Champion Award, </a:t>
            </a:r>
          </a:p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STEM Research Project Award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8" name="Google Shape;268;p18"/>
          <p:cNvSpPr txBox="1">
            <a:spLocks/>
          </p:cNvSpPr>
          <p:nvPr/>
        </p:nvSpPr>
        <p:spPr>
          <a:xfrm>
            <a:off x="0" y="71420"/>
            <a:ext cx="5258400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90115" name="Picture 3" descr="C:\Users\Наталья\Desktop\РОБОФЕСТ 2018\ФОТО Робофест 2018\фото vex\P3096369.jpg"/>
          <p:cNvPicPr>
            <a:picLocks noChangeAspect="1" noChangeArrowheads="1"/>
          </p:cNvPicPr>
          <p:nvPr/>
        </p:nvPicPr>
        <p:blipFill>
          <a:blip r:embed="rId3" cstate="print"/>
          <a:srcRect b="1955"/>
          <a:stretch>
            <a:fillRect/>
          </a:stretch>
        </p:blipFill>
        <p:spPr bwMode="auto">
          <a:xfrm>
            <a:off x="3143240" y="571486"/>
            <a:ext cx="5831313" cy="4071966"/>
          </a:xfrm>
          <a:prstGeom prst="rect">
            <a:avLst/>
          </a:prstGeom>
          <a:noFill/>
        </p:spPr>
      </p:pic>
      <p:sp>
        <p:nvSpPr>
          <p:cNvPr id="12" name="Google Shape;268;p18"/>
          <p:cNvSpPr txBox="1">
            <a:spLocks/>
          </p:cNvSpPr>
          <p:nvPr/>
        </p:nvSpPr>
        <p:spPr>
          <a:xfrm>
            <a:off x="27980" y="71420"/>
            <a:ext cx="5258400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</a:rPr>
              <a:t>INOVATE AWARD </a:t>
            </a:r>
            <a:r>
              <a:rPr lang="ru-RU" b="1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</a:rPr>
              <a:t>В США</a:t>
            </a:r>
            <a:endParaRPr lang="ru-RU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2050" name="Picture 2" descr="D:\Фотографии\VEX Worlds 2018\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2" t="5281" r="16023"/>
          <a:stretch>
            <a:fillRect/>
          </a:stretch>
        </p:blipFill>
        <p:spPr bwMode="auto">
          <a:xfrm>
            <a:off x="142844" y="571486"/>
            <a:ext cx="4143372" cy="442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Фотографии\VEX Worlds 2018\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00008"/>
            <a:ext cx="3286148" cy="2300304"/>
          </a:xfrm>
          <a:prstGeom prst="rect">
            <a:avLst/>
          </a:prstGeom>
          <a:noFill/>
        </p:spPr>
      </p:pic>
      <p:sp>
        <p:nvSpPr>
          <p:cNvPr id="315" name="Google Shape;315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8" name="Google Shape;268;p18"/>
          <p:cNvSpPr txBox="1">
            <a:spLocks/>
          </p:cNvSpPr>
          <p:nvPr/>
        </p:nvSpPr>
        <p:spPr>
          <a:xfrm>
            <a:off x="0" y="71420"/>
            <a:ext cx="5258400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</a:rPr>
              <a:t>Чемпионат США</a:t>
            </a:r>
            <a:endParaRPr lang="ru-RU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2051" name="Picture 3" descr="D:\Фотографии\VEX Worlds 2018\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82"/>
            <a:ext cx="3161562" cy="4206338"/>
          </a:xfrm>
          <a:prstGeom prst="rect">
            <a:avLst/>
          </a:prstGeom>
          <a:noFill/>
        </p:spPr>
      </p:pic>
      <p:pic>
        <p:nvPicPr>
          <p:cNvPr id="2050" name="Picture 2" descr="D:\Фотографии\VEX Worlds 2018\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643188"/>
            <a:ext cx="3286148" cy="2357454"/>
          </a:xfrm>
          <a:prstGeom prst="rect">
            <a:avLst/>
          </a:prstGeom>
          <a:noFill/>
        </p:spPr>
      </p:pic>
      <p:pic>
        <p:nvPicPr>
          <p:cNvPr id="9" name="Picture 4" descr="ÐÐ°ÑÑÐ¸Ð½ÐºÐ¸ Ð¿Ð¾ Ð·Ð°Ð¿ÑÐ¾ÑÑ vex world robotics competition 20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571486"/>
            <a:ext cx="1285884" cy="1285884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 rotWithShape="1">
          <a:blip r:embed="rId7" cstate="print">
            <a:grayscl/>
          </a:blip>
          <a:srcRect/>
          <a:stretch/>
        </p:blipFill>
        <p:spPr bwMode="auto">
          <a:xfrm>
            <a:off x="7143768" y="2071684"/>
            <a:ext cx="1785950" cy="1744411"/>
          </a:xfrm>
          <a:prstGeom prst="roundRect">
            <a:avLst>
              <a:gd name="adj" fmla="val 3043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8" name="Google Shape;268;p18"/>
          <p:cNvSpPr txBox="1">
            <a:spLocks/>
          </p:cNvSpPr>
          <p:nvPr/>
        </p:nvSpPr>
        <p:spPr>
          <a:xfrm>
            <a:off x="0" y="71420"/>
            <a:ext cx="5258400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</a:rPr>
              <a:t>Чемпионат США</a:t>
            </a:r>
            <a:endParaRPr lang="ru-RU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9" name="Picture 4" descr="ÐÐ°ÑÑÐ¸Ð½ÐºÐ¸ Ð¿Ð¾ Ð·Ð°Ð¿ÑÐ¾ÑÑ vex world robotics competition 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571486"/>
            <a:ext cx="1285884" cy="1285884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grayscl/>
          </a:blip>
          <a:srcRect/>
          <a:stretch/>
        </p:blipFill>
        <p:spPr bwMode="auto">
          <a:xfrm>
            <a:off x="7143768" y="2071684"/>
            <a:ext cx="1785950" cy="1744411"/>
          </a:xfrm>
          <a:prstGeom prst="roundRect">
            <a:avLst>
              <a:gd name="adj" fmla="val 3043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9" name="Picture 3" descr="D:\Фотографии\VEX Worlds 2018\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4346" y="500048"/>
            <a:ext cx="3242239" cy="3982130"/>
          </a:xfrm>
          <a:prstGeom prst="rect">
            <a:avLst/>
          </a:prstGeom>
          <a:noFill/>
        </p:spPr>
      </p:pic>
      <p:sp>
        <p:nvSpPr>
          <p:cNvPr id="11" name="Google Shape;268;p18"/>
          <p:cNvSpPr txBox="1">
            <a:spLocks/>
          </p:cNvSpPr>
          <p:nvPr/>
        </p:nvSpPr>
        <p:spPr>
          <a:xfrm>
            <a:off x="3857620" y="4429138"/>
            <a:ext cx="3214710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Roboto Condensed"/>
                <a:ea typeface="Roboto Condensed"/>
                <a:cs typeface="Roboto Condensed"/>
              </a:rPr>
              <a:t>Тренировка альянсов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Roboto Condensed"/>
              <a:ea typeface="Roboto Condensed"/>
              <a:cs typeface="Roboto Condensed"/>
            </a:endParaRPr>
          </a:p>
        </p:txBody>
      </p:sp>
      <p:sp>
        <p:nvSpPr>
          <p:cNvPr id="12" name="Google Shape;268;p18"/>
          <p:cNvSpPr txBox="1">
            <a:spLocks/>
          </p:cNvSpPr>
          <p:nvPr/>
        </p:nvSpPr>
        <p:spPr>
          <a:xfrm>
            <a:off x="142844" y="1059582"/>
            <a:ext cx="3500462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Roboto Condensed"/>
                <a:ea typeface="Roboto Condensed"/>
                <a:cs typeface="Roboto Condensed"/>
              </a:rPr>
              <a:t>6 судей проводят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Roboto Condensed"/>
                <a:ea typeface="Roboto Condensed"/>
                <a:cs typeface="Roboto Condensed"/>
              </a:rPr>
              <a:t>три собеседования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Roboto Condensed"/>
                <a:ea typeface="Roboto Condensed"/>
                <a:cs typeface="Roboto Condensed"/>
              </a:rPr>
              <a:t>после экспертизы  инженерной книги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46081" name="Picture 1" descr="J:\VEX 22_08_2018\VEX Worlds 2018\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785932"/>
            <a:ext cx="3571900" cy="2679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pic>
        <p:nvPicPr>
          <p:cNvPr id="9" name="Picture 4" descr="ÐÐ°ÑÑÐ¸Ð½ÐºÐ¸ Ð¿Ð¾ Ð·Ð°Ð¿ÑÐ¾ÑÑ vex world robotics competition 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571486"/>
            <a:ext cx="1285884" cy="1285884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grayscl/>
          </a:blip>
          <a:srcRect/>
          <a:stretch/>
        </p:blipFill>
        <p:spPr bwMode="auto">
          <a:xfrm>
            <a:off x="7143768" y="2071684"/>
            <a:ext cx="1785950" cy="1744411"/>
          </a:xfrm>
          <a:prstGeom prst="roundRect">
            <a:avLst>
              <a:gd name="adj" fmla="val 3043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D:\НОУТБУК РАБОЧИЙ\ФОТО\РОБОТОТЕХНИКА все фото\Робототехника\робототехника Собака\1P3A0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843557"/>
            <a:ext cx="6158277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68;p18"/>
          <p:cNvSpPr txBox="1">
            <a:spLocks/>
          </p:cNvSpPr>
          <p:nvPr/>
        </p:nvSpPr>
        <p:spPr>
          <a:xfrm>
            <a:off x="2285984" y="71420"/>
            <a:ext cx="6143668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tr-TR" sz="1800" b="1" dirty="0" smtClean="0">
                <a:solidFill>
                  <a:srgbClr val="002060"/>
                </a:solidFill>
                <a:latin typeface="+mj-lt"/>
                <a:ea typeface="Roboto Condensed"/>
                <a:cs typeface="Roboto Condensed"/>
                <a:hlinkClick r:id="rId6"/>
              </a:rPr>
              <a:t>http://vex.examen-technolab.ru/notebook_samples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  <a:ea typeface="Roboto Condensed"/>
                <a:cs typeface="Roboto Condensed"/>
              </a:rPr>
              <a:t> </a:t>
            </a:r>
            <a:endParaRPr lang="ru-RU" sz="1800" b="1" dirty="0">
              <a:solidFill>
                <a:srgbClr val="002060"/>
              </a:solidFill>
              <a:latin typeface="+mj-lt"/>
              <a:ea typeface="Roboto Condensed"/>
              <a:cs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8" name="Google Shape;268;p18"/>
          <p:cNvSpPr txBox="1">
            <a:spLocks/>
          </p:cNvSpPr>
          <p:nvPr/>
        </p:nvSpPr>
        <p:spPr>
          <a:xfrm>
            <a:off x="0" y="71420"/>
            <a:ext cx="5258400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</a:rPr>
              <a:t>Чемпионат Китай</a:t>
            </a:r>
            <a:endParaRPr lang="ru-RU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106498" name="Picture 2" descr="ÐÐ°ÑÑÐ¸Ð½ÐºÐ¸ Ð¿Ð¾ Ð·Ð°Ð¿ÑÐ¾ÑÑ firstlegoleag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571486"/>
            <a:ext cx="1630343" cy="1109729"/>
          </a:xfrm>
          <a:prstGeom prst="rect">
            <a:avLst/>
          </a:prstGeom>
          <a:noFill/>
        </p:spPr>
      </p:pic>
      <p:pic>
        <p:nvPicPr>
          <p:cNvPr id="106499" name="Picture 3" descr="C:\Users\Наталья\Desktop\FLL 2017-2018\робо-матрешка_лог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0425" y="2000246"/>
            <a:ext cx="993541" cy="1978676"/>
          </a:xfrm>
          <a:prstGeom prst="rect">
            <a:avLst/>
          </a:prstGeom>
          <a:noFill/>
        </p:spPr>
      </p:pic>
      <p:pic>
        <p:nvPicPr>
          <p:cNvPr id="1026" name="Picture 2" descr="D:\Фотографии\FIRST China 2018\FIRST China 2018\P6037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00" b="16140"/>
          <a:stretch>
            <a:fillRect/>
          </a:stretch>
        </p:blipFill>
        <p:spPr bwMode="auto">
          <a:xfrm>
            <a:off x="214282" y="928676"/>
            <a:ext cx="6572296" cy="3922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0" y="74758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Всероссийская профильная смена по информационным технологиям и техническим видам спорта</a:t>
            </a:r>
          </a:p>
          <a:p>
            <a:r>
              <a:rPr lang="ru-RU" sz="2400" dirty="0"/>
              <a:t>108 детей из 15 регионов Российской Федерации.</a:t>
            </a:r>
            <a:endParaRPr lang="ru-RU" sz="24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33430" r="51328" b="57194"/>
          <a:stretch/>
        </p:blipFill>
        <p:spPr bwMode="auto">
          <a:xfrm>
            <a:off x="2411760" y="123478"/>
            <a:ext cx="5328592" cy="62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8" t="25495" r="38418" b="12501"/>
          <a:stretch/>
        </p:blipFill>
        <p:spPr bwMode="auto">
          <a:xfrm>
            <a:off x="827584" y="1971560"/>
            <a:ext cx="2074098" cy="297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234708" y="1927946"/>
            <a:ext cx="5217129" cy="2619500"/>
            <a:chOff x="346238" y="2024540"/>
            <a:chExt cx="5577169" cy="289744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72" t="24135" r="6297" b="23713"/>
            <a:stretch/>
          </p:blipFill>
          <p:spPr bwMode="auto">
            <a:xfrm>
              <a:off x="1475656" y="2024540"/>
              <a:ext cx="4447751" cy="2897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 descr="https://pp.userapi.com/c845417/v845417305/149bb7/VgzOBwTSSW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4" t="29987" r="5493" b="7901"/>
            <a:stretch/>
          </p:blipFill>
          <p:spPr bwMode="auto">
            <a:xfrm>
              <a:off x="346238" y="2243069"/>
              <a:ext cx="5313218" cy="2488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29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pic>
        <p:nvPicPr>
          <p:cNvPr id="8194" name="Picture 2" descr="ÐÐ° Ð´Ð°Ð½Ð½Ð¾Ð¼ Ð¸Ð·Ð¾Ð±ÑÐ°Ð¶ÐµÐ½Ð¸Ð¸ Ð¼Ð¾Ð¶ÐµÑ Ð½Ð°ÑÐ¾Ð´Ð¸ÑÑÑÑ: 6 ÑÐµÐ»Ð¾Ð²ÐµÐº, Ð² ÑÐ¾Ð¼ ÑÐ¸ÑÐ»Ðµ Ð¢Ð°ÑÑÑÐ½Ð° Ð¡ÑÐ°ÑÐ¾Ð²ÐµÑÐ¾Ð²Ð°, Ð»ÑÐ´Ð¸ ÑÐ¸Ð´ÑÑ Ð¸ Ð² Ð¿Ð¾Ð¼ÐµÑÐµÐ½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867" y="1309265"/>
            <a:ext cx="4303613" cy="284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2396352" y="123478"/>
            <a:ext cx="6444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Краевой семинар в рамках работы КИП, апрель 2018 г.</a:t>
            </a:r>
            <a:endParaRPr lang="ru-RU" altLang="ru-RU" sz="2000" b="1" dirty="0">
              <a:solidFill>
                <a:srgbClr val="002060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8198" name="Picture 6" descr="ÐÐ° Ð´Ð°Ð½Ð½Ð¾Ð¼ Ð¸Ð·Ð¾Ð±ÑÐ°Ð¶ÐµÐ½Ð¸Ð¸ Ð¼Ð¾Ð¶ÐµÑ Ð½Ð°ÑÐ¾Ð´Ð¸ÑÑÑÑ: 1 ÑÐµÐ»Ð¾Ð²ÐµÐº, ÑÐ¸Ð´Ð¸Ñ, ÑÑÐ¾Ð» Ð¸ Ð² Ð¿Ð¾Ð¼ÐµÑÐµÐ½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0" y="1298475"/>
            <a:ext cx="4319926" cy="28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4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503" name="Google Shape;503;p34"/>
          <p:cNvSpPr txBox="1">
            <a:spLocks noGrp="1"/>
          </p:cNvSpPr>
          <p:nvPr>
            <p:ph type="ctrTitle" idx="4294967295"/>
          </p:nvPr>
        </p:nvSpPr>
        <p:spPr>
          <a:xfrm>
            <a:off x="1275150" y="236440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 smtClean="0">
                <a:solidFill>
                  <a:srgbClr val="FF9800"/>
                </a:solidFill>
              </a:rPr>
              <a:t>СПАСИБО за ВНИМАНИЕ</a:t>
            </a:r>
            <a:r>
              <a:rPr lang="en" sz="4400" dirty="0" smtClean="0">
                <a:solidFill>
                  <a:srgbClr val="FF9800"/>
                </a:solidFill>
              </a:rPr>
              <a:t>!</a:t>
            </a:r>
            <a:endParaRPr sz="4400" dirty="0">
              <a:solidFill>
                <a:srgbClr val="FF9800"/>
              </a:solidFill>
            </a:endParaRPr>
          </a:p>
        </p:txBody>
      </p:sp>
      <p:grpSp>
        <p:nvGrpSpPr>
          <p:cNvPr id="505" name="Google Shape;505;p34"/>
          <p:cNvGrpSpPr/>
          <p:nvPr/>
        </p:nvGrpSpPr>
        <p:grpSpPr>
          <a:xfrm>
            <a:off x="3996210" y="966817"/>
            <a:ext cx="1197664" cy="1126777"/>
            <a:chOff x="5972700" y="2330200"/>
            <a:chExt cx="411625" cy="387275"/>
          </a:xfrm>
        </p:grpSpPr>
        <p:sp>
          <p:nvSpPr>
            <p:cNvPr id="506" name="Google Shape;506;p3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8" name="Google Shape;268;p18"/>
          <p:cNvSpPr txBox="1">
            <a:spLocks/>
          </p:cNvSpPr>
          <p:nvPr/>
        </p:nvSpPr>
        <p:spPr>
          <a:xfrm>
            <a:off x="0" y="71420"/>
            <a:ext cx="5258400" cy="5715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</a:rPr>
              <a:t>Краевая площадка</a:t>
            </a:r>
            <a:endParaRPr lang="ru-RU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7" name="Рисунок 6" descr="J:\НОУТБУК РАБОЧИЙ\Инновационный поиск 2017\КИП\Свидетельство КИП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" t="3125" r="3434" b="1731"/>
          <a:stretch>
            <a:fillRect/>
          </a:stretch>
        </p:blipFill>
        <p:spPr bwMode="auto">
          <a:xfrm>
            <a:off x="102727" y="843558"/>
            <a:ext cx="310112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91880" y="288896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Тема: «</a:t>
            </a:r>
            <a:r>
              <a:rPr lang="ru-RU" sz="1800" b="1" dirty="0" err="1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Мультидисциплинарность</a:t>
            </a:r>
            <a:r>
              <a:rPr lang="ru-RU" sz="18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 </a:t>
            </a:r>
            <a:br>
              <a:rPr lang="ru-RU" sz="18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</a:br>
            <a:r>
              <a:rPr lang="ru-RU" sz="18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(робототехника, иностранные языки) </a:t>
            </a:r>
            <a:br>
              <a:rPr lang="ru-RU" sz="18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</a:br>
            <a:r>
              <a:rPr lang="ru-RU" sz="18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как фактор повышения интереса школьников к специальностям технической сферы и развития иноязычной коммуникативной компетентности» 	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09" t="27931" r="2169"/>
          <a:stretch/>
        </p:blipFill>
        <p:spPr bwMode="auto">
          <a:xfrm>
            <a:off x="3347864" y="1862738"/>
            <a:ext cx="5544616" cy="276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26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27584" y="401810"/>
            <a:ext cx="5330408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Задачи отчётного периода</a:t>
            </a:r>
            <a:r>
              <a:rPr lang="tr-TR" dirty="0" smtClean="0"/>
              <a:t/>
            </a:r>
            <a:br>
              <a:rPr lang="tr-TR" dirty="0" smtClean="0"/>
            </a:b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grpSp>
        <p:nvGrpSpPr>
          <p:cNvPr id="2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07505" y="1563638"/>
            <a:ext cx="90364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Разработка образовательных программ внеурочной деятельности научно-технической и </a:t>
            </a:r>
            <a:r>
              <a:rPr lang="ru-RU" sz="1800" dirty="0" err="1"/>
              <a:t>мультидисциплинарной</a:t>
            </a:r>
            <a:r>
              <a:rPr lang="ru-RU" sz="1800" dirty="0"/>
              <a:t> направленностей.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Обучение школьников в модели </a:t>
            </a:r>
            <a:r>
              <a:rPr lang="ru-RU" sz="1800" dirty="0" err="1"/>
              <a:t>мультидисциплинарного</a:t>
            </a:r>
            <a:r>
              <a:rPr lang="ru-RU" sz="1800" dirty="0"/>
              <a:t> подхода: робототехника +иностранные языки + информатика.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Совершенствование лаборатории по робототехнике.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Подготовка робототехнических команд к соревнованиям регионального, федерального, международного уровней.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Создание социального партнерства с российскими и зарубежными робототехническими командами.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 smtClean="0"/>
              <a:t>Подготовка к изданию </a:t>
            </a:r>
            <a:r>
              <a:rPr lang="ru-RU" sz="1800" dirty="0"/>
              <a:t>учебно-методического пособия по робототехнике и иностранным языкам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621488" y="171612"/>
            <a:ext cx="6264696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900" dirty="0" smtClean="0"/>
              <a:t>Программы </a:t>
            </a:r>
            <a:r>
              <a:rPr lang="ru-RU" sz="1900" dirty="0"/>
              <a:t>внеурочной деятельности </a:t>
            </a:r>
            <a:r>
              <a:rPr lang="ru-RU" sz="1900" dirty="0" smtClean="0"/>
              <a:t>научно-технической </a:t>
            </a:r>
            <a:r>
              <a:rPr lang="ru-RU" sz="1900" dirty="0"/>
              <a:t>и </a:t>
            </a:r>
            <a:r>
              <a:rPr lang="ru-RU" sz="1900" dirty="0" err="1"/>
              <a:t>мультидисциплинарной</a:t>
            </a:r>
            <a:r>
              <a:rPr lang="ru-RU" sz="1900" dirty="0"/>
              <a:t> направленностей</a:t>
            </a:r>
            <a:endParaRPr sz="1900"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grpSp>
        <p:nvGrpSpPr>
          <p:cNvPr id="2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79512" y="1563638"/>
            <a:ext cx="86409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800" dirty="0"/>
              <a:t>Программа  внеурочной деятельности  «Азбука </a:t>
            </a:r>
            <a:r>
              <a:rPr lang="ru-RU" sz="1800" dirty="0" err="1"/>
              <a:t>Роботландии</a:t>
            </a:r>
            <a:r>
              <a:rPr lang="ru-RU" sz="1800" dirty="0"/>
              <a:t>» 1-4 класс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Программа внеурочной  деятельности  «Кружок Робототехника» 4-8 </a:t>
            </a:r>
            <a:r>
              <a:rPr lang="ru-RU" sz="1800" dirty="0" smtClean="0"/>
              <a:t>класс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Пособие «</a:t>
            </a:r>
            <a:r>
              <a:rPr lang="en-US" sz="1800" dirty="0" smtClean="0"/>
              <a:t>ROBO. English (FLL)</a:t>
            </a:r>
            <a:r>
              <a:rPr lang="ru-RU" sz="1800" dirty="0" smtClean="0"/>
              <a:t>»</a:t>
            </a:r>
            <a:r>
              <a:rPr lang="en-US" sz="1800" dirty="0" smtClean="0"/>
              <a:t> 2-</a:t>
            </a:r>
            <a:r>
              <a:rPr lang="ru-RU" sz="1800" dirty="0" smtClean="0"/>
              <a:t>я</a:t>
            </a:r>
            <a:r>
              <a:rPr lang="en-US" sz="1800" dirty="0" smtClean="0"/>
              <a:t> </a:t>
            </a:r>
            <a:r>
              <a:rPr lang="ru-RU" sz="1800" dirty="0" smtClean="0"/>
              <a:t>часть (в разработке).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Перевод и </a:t>
            </a:r>
            <a:r>
              <a:rPr lang="ru-RU" sz="1800" dirty="0" err="1" smtClean="0"/>
              <a:t>адаптирование</a:t>
            </a:r>
            <a:r>
              <a:rPr lang="ru-RU" sz="1800" dirty="0" smtClean="0"/>
              <a:t> программ с английского языка на русский для занятий по проекту </a:t>
            </a:r>
            <a:r>
              <a:rPr lang="en-US" sz="1800" dirty="0" smtClean="0"/>
              <a:t>VEX IQ</a:t>
            </a:r>
            <a:r>
              <a:rPr lang="ru-RU" sz="18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Знакомство с системой работы движения </a:t>
            </a:r>
            <a:r>
              <a:rPr lang="en-US" sz="1800" dirty="0" smtClean="0"/>
              <a:t>World Skills International</a:t>
            </a:r>
            <a:r>
              <a:rPr lang="ru-RU" sz="18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ru-RU" sz="1800" dirty="0"/>
          </a:p>
        </p:txBody>
      </p:sp>
      <p:pic>
        <p:nvPicPr>
          <p:cNvPr id="5123" name="Picture 3" descr="C:\Users\DNS\Documents\Робототехника\2018-2019\VEX Next Level\Логотипы\VEX_IQ_Challenge_Logos-20180809\VEX_IQ_Challenge_Logos-20180809\VEX_IQ_Challenge_Logos\viqc color 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90682"/>
            <a:ext cx="2592288" cy="12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ÐÐ°ÑÑÐ¸Ð½ÐºÐ¸ Ð¿Ð¾ Ð·Ð°Ð¿ÑÐ¾ÑÑ F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35846"/>
            <a:ext cx="3228609" cy="11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ÐÐ°ÑÑÐ¸Ð½ÐºÐ¸ Ð¿Ð¾ Ð·Ð°Ð¿ÑÐ¾ÑÑ World Skills Internatio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6" y="3281699"/>
            <a:ext cx="19526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1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vex.examen-technolab.ru/images/u/catalog/1507/1_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/>
          <a:stretch/>
        </p:blipFill>
        <p:spPr bwMode="auto">
          <a:xfrm>
            <a:off x="6047325" y="1203598"/>
            <a:ext cx="312183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755576" y="392575"/>
            <a:ext cx="6120680" cy="4423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Совершенствование лаборатории по робототехнике</a:t>
            </a: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grpSp>
        <p:nvGrpSpPr>
          <p:cNvPr id="2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55492" y="605724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VEX IQ </a:t>
            </a:r>
            <a:r>
              <a:rPr lang="ru-RU" b="1" dirty="0" smtClean="0"/>
              <a:t>Набор </a:t>
            </a:r>
          </a:p>
          <a:p>
            <a:r>
              <a:rPr lang="ru-RU" b="1" dirty="0" smtClean="0"/>
              <a:t>Супер Кит – 7 шт.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6546" y="3717397"/>
            <a:ext cx="5331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/>
              <a:t>Поле для соревнований – 2 шт.</a:t>
            </a:r>
          </a:p>
          <a:p>
            <a:pPr fontAlgn="base"/>
            <a:r>
              <a:rPr lang="ru-RU" b="1" dirty="0" smtClean="0"/>
              <a:t>Игровые элементы «</a:t>
            </a:r>
            <a:r>
              <a:rPr lang="en-US" b="1" dirty="0" smtClean="0"/>
              <a:t>Next Level</a:t>
            </a:r>
            <a:r>
              <a:rPr lang="ru-RU" b="1" dirty="0" smtClean="0"/>
              <a:t>»– 2 комплекта</a:t>
            </a:r>
          </a:p>
          <a:p>
            <a:pPr fontAlgn="base"/>
            <a:r>
              <a:rPr lang="en-US" b="1" dirty="0"/>
              <a:t>VEX IQ </a:t>
            </a:r>
            <a:r>
              <a:rPr lang="en-US" b="1" dirty="0" err="1"/>
              <a:t>Ресурсный</a:t>
            </a:r>
            <a:r>
              <a:rPr lang="en-US" b="1" dirty="0"/>
              <a:t> </a:t>
            </a:r>
            <a:r>
              <a:rPr lang="en-US" b="1" dirty="0" err="1"/>
              <a:t>набор</a:t>
            </a:r>
            <a:r>
              <a:rPr lang="en-US" b="1" dirty="0"/>
              <a:t> Foundation Add-On </a:t>
            </a:r>
            <a:r>
              <a:rPr lang="en-US" b="1" dirty="0" smtClean="0"/>
              <a:t>Kit</a:t>
            </a:r>
            <a:r>
              <a:rPr lang="ru-RU" b="1" dirty="0" smtClean="0"/>
              <a:t> - 5 шт.</a:t>
            </a:r>
          </a:p>
          <a:p>
            <a:pPr fontAlgn="base"/>
            <a:r>
              <a:rPr lang="en-US" b="1" dirty="0"/>
              <a:t>VEX IQ </a:t>
            </a:r>
            <a:r>
              <a:rPr lang="ru-RU" b="1" dirty="0"/>
              <a:t>Ресурсный набор </a:t>
            </a:r>
            <a:r>
              <a:rPr lang="en-US" b="1" dirty="0"/>
              <a:t>Competition Add-On </a:t>
            </a:r>
            <a:r>
              <a:rPr lang="en-US" b="1" dirty="0" smtClean="0"/>
              <a:t>Kit</a:t>
            </a:r>
            <a:r>
              <a:rPr lang="ru-RU" b="1" dirty="0" smtClean="0"/>
              <a:t> </a:t>
            </a:r>
            <a:r>
              <a:rPr lang="ru-RU" b="1" dirty="0"/>
              <a:t>- 5 шт</a:t>
            </a:r>
            <a:r>
              <a:rPr lang="ru-RU" b="1" dirty="0" smtClean="0"/>
              <a:t>.</a:t>
            </a:r>
          </a:p>
          <a:p>
            <a:pPr fontAlgn="base"/>
            <a:r>
              <a:rPr lang="ru-RU" sz="1200" dirty="0" smtClean="0"/>
              <a:t>----------------------------------------------------------------------</a:t>
            </a:r>
          </a:p>
          <a:p>
            <a:pPr fontAlgn="base"/>
            <a:r>
              <a:rPr lang="ru-RU" sz="1200" dirty="0" smtClean="0"/>
              <a:t>Общая стоимость: 845 500 рублей</a:t>
            </a:r>
            <a:endParaRPr lang="en-US" sz="1200" dirty="0"/>
          </a:p>
        </p:txBody>
      </p:sp>
      <p:pic>
        <p:nvPicPr>
          <p:cNvPr id="3078" name="Picture 6" descr="https://www.vexrobotics.com/media/catalog/product/cache/4/image/9df78eab33525d08d6e5fb8d27136e95/2/2/228-5682-gro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19622"/>
            <a:ext cx="2545040" cy="254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vex.examen-technolab.ru/images/u/catalog/1803/full_field_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 b="18197"/>
          <a:stretch/>
        </p:blipFill>
        <p:spPr bwMode="auto">
          <a:xfrm>
            <a:off x="19472" y="1419622"/>
            <a:ext cx="3660477" cy="22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755576" y="392575"/>
            <a:ext cx="6120680" cy="4423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Совершенствование лаборатории по робототехнике</a:t>
            </a: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grpSp>
        <p:nvGrpSpPr>
          <p:cNvPr id="2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45664" y="3939902"/>
            <a:ext cx="53313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/>
              <a:t>Поле для соревнований </a:t>
            </a:r>
            <a:r>
              <a:rPr lang="en-US" b="1" dirty="0" smtClean="0"/>
              <a:t> FLL </a:t>
            </a:r>
            <a:r>
              <a:rPr lang="ru-RU" b="1" dirty="0" smtClean="0"/>
              <a:t>– 1 шт.</a:t>
            </a:r>
            <a:endParaRPr lang="en-US" b="1" dirty="0" smtClean="0"/>
          </a:p>
          <a:p>
            <a:pPr fontAlgn="base"/>
            <a:r>
              <a:rPr lang="ru-RU" b="1" dirty="0" smtClean="0"/>
              <a:t>Стартовый набор </a:t>
            </a:r>
            <a:r>
              <a:rPr lang="en-US" b="1" dirty="0" err="1" smtClean="0"/>
              <a:t>JrFLL</a:t>
            </a:r>
            <a:r>
              <a:rPr lang="en-US" b="1" dirty="0" smtClean="0"/>
              <a:t> – </a:t>
            </a:r>
            <a:r>
              <a:rPr lang="ru-RU" b="1" dirty="0" smtClean="0"/>
              <a:t>3 шт.</a:t>
            </a:r>
          </a:p>
          <a:p>
            <a:pPr fontAlgn="base"/>
            <a:r>
              <a:rPr lang="ru-RU" b="1" dirty="0" smtClean="0"/>
              <a:t>Комплекты </a:t>
            </a:r>
            <a:r>
              <a:rPr lang="en-US" b="1" dirty="0" smtClean="0"/>
              <a:t>WeDo2</a:t>
            </a:r>
            <a:r>
              <a:rPr lang="ru-RU" b="1" dirty="0" smtClean="0"/>
              <a:t> – 22 шт.</a:t>
            </a:r>
          </a:p>
          <a:p>
            <a:pPr fontAlgn="base"/>
            <a:r>
              <a:rPr lang="ru-RU" sz="1200" dirty="0" smtClean="0"/>
              <a:t>----------------------------------------------------------------------</a:t>
            </a:r>
          </a:p>
          <a:p>
            <a:pPr fontAlgn="base"/>
            <a:r>
              <a:rPr lang="ru-RU" sz="1200" dirty="0" smtClean="0"/>
              <a:t>Стоимость: 382 000 рублей</a:t>
            </a:r>
            <a:endParaRPr lang="en-US" sz="1200" dirty="0"/>
          </a:p>
        </p:txBody>
      </p:sp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2" y="1504955"/>
            <a:ext cx="3634248" cy="243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3018" r="20552" b="3584"/>
          <a:stretch/>
        </p:blipFill>
        <p:spPr bwMode="auto">
          <a:xfrm>
            <a:off x="4932040" y="4066654"/>
            <a:ext cx="1289070" cy="10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3018" r="20552" b="3584"/>
          <a:stretch/>
        </p:blipFill>
        <p:spPr bwMode="auto">
          <a:xfrm>
            <a:off x="5750366" y="3651870"/>
            <a:ext cx="1289070" cy="10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3018" r="20552" b="3584"/>
          <a:stretch/>
        </p:blipFill>
        <p:spPr bwMode="auto">
          <a:xfrm>
            <a:off x="6804248" y="3326740"/>
            <a:ext cx="1289070" cy="10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fll into orbit 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1291">
            <a:off x="4261077" y="1287328"/>
            <a:ext cx="4267649" cy="230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4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Механизмы реализации</a:t>
            </a:r>
            <a:r>
              <a:rPr lang="tr-TR" dirty="0" smtClean="0"/>
              <a:t/>
            </a:r>
            <a:br>
              <a:rPr lang="tr-TR" dirty="0" smtClean="0"/>
            </a:br>
            <a:endParaRPr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/>
          </a:p>
        </p:txBody>
      </p:sp>
      <p:grpSp>
        <p:nvGrpSpPr>
          <p:cNvPr id="2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79511" y="1851670"/>
            <a:ext cx="845331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cap="all" dirty="0">
                <a:solidFill>
                  <a:srgbClr val="002060"/>
                </a:solidFill>
              </a:rPr>
              <a:t>МУЛЬТИДИСЦИПЛИНАРНОЕ ОБРАЗОВАНИЕ: Интеграция курсов </a:t>
            </a:r>
            <a:endParaRPr lang="ru-RU" b="1" cap="all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b="1" cap="all" dirty="0">
                <a:solidFill>
                  <a:srgbClr val="002060"/>
                </a:solidFill>
              </a:rPr>
              <a:t> </a:t>
            </a:r>
            <a:r>
              <a:rPr lang="ru-RU" b="1" cap="all" dirty="0" smtClean="0">
                <a:solidFill>
                  <a:srgbClr val="002060"/>
                </a:solidFill>
              </a:rPr>
              <a:t>     (</a:t>
            </a:r>
            <a:r>
              <a:rPr lang="ru-RU" b="1" cap="all" dirty="0">
                <a:solidFill>
                  <a:srgbClr val="002060"/>
                </a:solidFill>
              </a:rPr>
              <a:t>РОБОТОТЕХНИКА, ИНФОРМАТИКА, ИНОСТРАННЫЕ ЯЗЫКИ)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b="1" cap="all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cap="all" dirty="0">
                <a:solidFill>
                  <a:srgbClr val="002060"/>
                </a:solidFill>
              </a:rPr>
              <a:t>ЕДИНОЕ ОБРАЗОВАТЕЛЬНОЕ ПРОСТРАНСТВО, В ТОМ ЧИСЛЕ, С ИСПОЛЬЗОВАНИЕМ ВИРТУАЛЬНОЙ СРЕДЫ ОБЩЕНИЯ СО ШКОЛЬНИКАМИ ДРУГИХ СТРАН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b="1" cap="all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cap="all" dirty="0">
                <a:solidFill>
                  <a:srgbClr val="002060"/>
                </a:solidFill>
              </a:rPr>
              <a:t>ПРИВЛЕЧЕНИЕ ШКОЛЬНИКОВ В СФЕРУ </a:t>
            </a:r>
            <a:r>
              <a:rPr lang="ru-RU" b="1" cap="all" dirty="0" err="1">
                <a:solidFill>
                  <a:srgbClr val="002060"/>
                </a:solidFill>
              </a:rPr>
              <a:t>ПРОфЕССИОНАЛЬНОЙ</a:t>
            </a:r>
            <a:r>
              <a:rPr lang="ru-RU" b="1" cap="all" dirty="0">
                <a:solidFill>
                  <a:srgbClr val="002060"/>
                </a:solidFill>
              </a:rPr>
              <a:t> ДЕЯТЕЛЬНОСТИ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b="1" cap="all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cap="all" dirty="0">
                <a:solidFill>
                  <a:srgbClr val="002060"/>
                </a:solidFill>
              </a:rPr>
              <a:t>ФОРМИРОВАНИЕ ПРОЕКТНОЙ И ТЕХНОЛОГИЧЕСКОЙ КУЛЬТУРЫ</a:t>
            </a:r>
          </a:p>
          <a:p>
            <a:pPr>
              <a:defRPr/>
            </a:pPr>
            <a:endParaRPr lang="ru-RU" b="1" cap="all" dirty="0">
              <a:solidFill>
                <a:srgbClr val="C00000"/>
              </a:solidFill>
            </a:endParaRPr>
          </a:p>
          <a:p>
            <a:pPr>
              <a:defRPr/>
            </a:pPr>
            <a:endParaRPr lang="ru-RU" b="1" cap="al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7608376" y="3523836"/>
            <a:ext cx="1487400" cy="315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2396352" y="123478"/>
            <a:ext cx="64442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Веб-конференции с зарубежными командами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(Бразилия, </a:t>
            </a:r>
            <a:r>
              <a:rPr lang="ru-RU" altLang="ru-RU" sz="2000" b="1" dirty="0" smtClean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Германия</a:t>
            </a:r>
            <a:r>
              <a:rPr lang="ru-RU" altLang="ru-RU" sz="20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, </a:t>
            </a:r>
            <a:r>
              <a:rPr lang="ru-RU" altLang="ru-RU" sz="2000" b="1" dirty="0" smtClean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Франция) </a:t>
            </a:r>
            <a:endParaRPr lang="ru-RU" altLang="ru-RU" sz="2000" b="1" dirty="0">
              <a:solidFill>
                <a:srgbClr val="002060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6146" name="Picture 2" descr="ÐÐ° Ð´Ð°Ð½Ð½Ð¾Ð¼ Ð¸Ð·Ð¾Ð±ÑÐ°Ð¶ÐµÐ½Ð¸Ð¸ Ð¼Ð¾Ð¶ÐµÑ Ð½Ð°ÑÐ¾Ð´Ð¸ÑÑÑÑ: 10 ÑÐµÐ»Ð¾Ð²ÐµÐº, Ð»ÑÐ´Ð¸ ÑÐ»ÑÐ±Ð°ÑÑÑÑ, Ð»ÑÐ´Ð¸ ÑÐ¸Ð´ÑÑ Ð¸ Ð² Ð¿Ð¾Ð¼ÐµÑÐµÐ½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61" y="1169031"/>
            <a:ext cx="4174547" cy="313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Ð° Ð´Ð°Ð½Ð½Ð¾Ð¼ Ð¸Ð·Ð¾Ð±ÑÐ°Ð¶ÐµÐ½Ð¸Ð¸ Ð¼Ð¾Ð¶ÐµÑ Ð½Ð°ÑÐ¾Ð´Ð¸ÑÑÑÑ: 5 ÑÐµÐ»Ð¾Ð²ÐµÐº, Ð»ÑÐ´Ð¸ ÑÐ»ÑÐ±Ð°ÑÑÑÑ, ÑÐºÑÐ°Ð½ Ð¸ Ð½Ð¾ÑÑÐ±ÑÐ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015" y="1173608"/>
            <a:ext cx="4264455" cy="319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70;p18"/>
          <p:cNvSpPr txBox="1">
            <a:spLocks/>
          </p:cNvSpPr>
          <p:nvPr/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421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7608376" y="3523836"/>
            <a:ext cx="1487400" cy="315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2396352" y="123478"/>
            <a:ext cx="64442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Веб-конференции с зарубежными командами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(Бразилия, </a:t>
            </a:r>
            <a:r>
              <a:rPr lang="ru-RU" altLang="ru-RU" sz="2000" b="1" dirty="0" smtClean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Германия</a:t>
            </a:r>
            <a:r>
              <a:rPr lang="ru-RU" altLang="ru-RU" sz="2000" b="1" dirty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, </a:t>
            </a:r>
            <a:r>
              <a:rPr lang="ru-RU" altLang="ru-RU" sz="2000" b="1" dirty="0" smtClean="0">
                <a:solidFill>
                  <a:srgbClr val="002060"/>
                </a:solidFill>
                <a:latin typeface="Roboto Condensed"/>
                <a:ea typeface="Roboto Condensed"/>
                <a:cs typeface="Roboto Condensed"/>
              </a:rPr>
              <a:t>Франция) </a:t>
            </a:r>
            <a:endParaRPr lang="ru-RU" altLang="ru-RU" sz="2000" b="1" dirty="0">
              <a:solidFill>
                <a:srgbClr val="002060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18" t="13541" r="36163"/>
          <a:stretch/>
        </p:blipFill>
        <p:spPr bwMode="auto">
          <a:xfrm>
            <a:off x="342896" y="987574"/>
            <a:ext cx="4373120" cy="406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ÐÐ° Ð´Ð°Ð½Ð½Ð¾Ð¼ Ð¸Ð·Ð¾Ð±ÑÐ°Ð¶ÐµÐ½Ð¸Ð¸ Ð¼Ð¾Ð¶ÐµÑ Ð½Ð°ÑÐ¾Ð´Ð¸ÑÑÑÑ: 5 ÑÐµÐ»Ð¾Ð²ÐµÐº, Ð»ÑÐ´Ð¸ ÑÐ»ÑÐ±Ð°ÑÑÑÑ, Ð»ÑÐ´Ð¸ ÑÑÐ¾Ñ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765" y="987574"/>
            <a:ext cx="4140459" cy="27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70;p18"/>
          <p:cNvSpPr txBox="1">
            <a:spLocks/>
          </p:cNvSpPr>
          <p:nvPr/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1463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372</Words>
  <Application>Microsoft Office PowerPoint</Application>
  <PresentationFormat>Экран (16:9)</PresentationFormat>
  <Paragraphs>82</Paragraphs>
  <Slides>19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Roboto Condensed</vt:lpstr>
      <vt:lpstr>Impact</vt:lpstr>
      <vt:lpstr>Wingdings</vt:lpstr>
      <vt:lpstr>Roboto Condensed Light</vt:lpstr>
      <vt:lpstr>Arvo</vt:lpstr>
      <vt:lpstr>Salerio template</vt:lpstr>
      <vt:lpstr>Отчет о реализации проекта  краевой инновационной  площадки за 2018 год ЧОУ «Гимназия №1» </vt:lpstr>
      <vt:lpstr>Презентация PowerPoint</vt:lpstr>
      <vt:lpstr> Задачи отчётного периода </vt:lpstr>
      <vt:lpstr> Программы внеурочной деятельности научно-технической и мультидисциплинарной направленностей</vt:lpstr>
      <vt:lpstr> Совершенствование лаборатории по робототехнике</vt:lpstr>
      <vt:lpstr> Совершенствование лаборатории по робототехнике</vt:lpstr>
      <vt:lpstr> Механизмы реализации </vt:lpstr>
      <vt:lpstr>Презентация PowerPoint</vt:lpstr>
      <vt:lpstr>Презентация PowerPoint</vt:lpstr>
      <vt:lpstr>Соревнования и конкурсы</vt:lpstr>
      <vt:lpstr>Соревнования и конкурсы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Наталия</dc:creator>
  <cp:lastModifiedBy>DNS</cp:lastModifiedBy>
  <cp:revision>136</cp:revision>
  <dcterms:modified xsi:type="dcterms:W3CDTF">2020-01-21T19:06:12Z</dcterms:modified>
</cp:coreProperties>
</file>