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8" r:id="rId4"/>
    <p:sldId id="265" r:id="rId5"/>
    <p:sldId id="266" r:id="rId6"/>
    <p:sldId id="267" r:id="rId7"/>
    <p:sldId id="268" r:id="rId8"/>
    <p:sldId id="270" r:id="rId9"/>
    <p:sldId id="269" r:id="rId10"/>
    <p:sldId id="272" r:id="rId11"/>
    <p:sldId id="275" r:id="rId12"/>
    <p:sldId id="271" r:id="rId13"/>
    <p:sldId id="278" r:id="rId14"/>
    <p:sldId id="277" r:id="rId15"/>
    <p:sldId id="27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980AF1-951F-4D2E-84D8-F3C5BF43CAB2}">
          <p14:sldIdLst>
            <p14:sldId id="256"/>
            <p14:sldId id="262"/>
            <p14:sldId id="258"/>
            <p14:sldId id="265"/>
            <p14:sldId id="266"/>
            <p14:sldId id="267"/>
            <p14:sldId id="268"/>
            <p14:sldId id="270"/>
            <p14:sldId id="269"/>
            <p14:sldId id="272"/>
            <p14:sldId id="275"/>
            <p14:sldId id="271"/>
            <p14:sldId id="278"/>
            <p14:sldId id="277"/>
            <p14:sldId id="276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0AC5-202A-45DD-BCF4-722CF709AA40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AD5A5-1FCC-4D00-9D13-144495524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6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7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6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9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5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0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8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1841-FD66-4A2A-B60C-4582E97FF49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D455-A932-49A3-B89E-652F88FE5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840760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Организация проектной деятельности учащихся 8-11 классов в рамках предмета информатика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Подготовила Пивоварова А.К., учитель информатики МОУ СОШ №80 г. Сочи</a:t>
            </a:r>
            <a:endParaRPr lang="ru-RU" sz="20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371600" y="188640"/>
            <a:ext cx="64008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Выступление на зональном семинаре 24.08.2016 г.</a:t>
            </a:r>
            <a:endParaRPr lang="ru-RU" sz="2000" dirty="0"/>
          </a:p>
        </p:txBody>
      </p:sp>
      <p:pic>
        <p:nvPicPr>
          <p:cNvPr id="1027" name="Picture 3" descr="D:\!!!!!САЙТ\ПО НОВОМУ\!!!снова сайт\на шапк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23" y="4149080"/>
            <a:ext cx="1869753" cy="14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Результативность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Каждый год участвуем в городской научно-практической конференции </a:t>
            </a:r>
            <a:r>
              <a:rPr lang="ru-RU" dirty="0"/>
              <a:t>школьников «Первые шаги в науку», </a:t>
            </a:r>
            <a:r>
              <a:rPr lang="ru-RU" dirty="0" smtClean="0"/>
              <a:t>секция «Информатика»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2013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788024" y="1484784"/>
            <a:ext cx="3960440" cy="2262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Ефимов Милан, 11 </a:t>
            </a:r>
            <a:r>
              <a:rPr lang="ru-RU" i="1" dirty="0" err="1"/>
              <a:t>кл</a:t>
            </a:r>
            <a:r>
              <a:rPr lang="ru-RU" i="1" dirty="0"/>
              <a:t>. – 3 </a:t>
            </a:r>
            <a:r>
              <a:rPr lang="ru-RU" i="1" dirty="0" smtClean="0"/>
              <a:t>место в н</a:t>
            </a:r>
            <a:r>
              <a:rPr lang="ru-RU" dirty="0" smtClean="0"/>
              <a:t>оминации «</a:t>
            </a:r>
            <a:r>
              <a:rPr lang="en-US" dirty="0" smtClean="0"/>
              <a:t>Web</a:t>
            </a:r>
            <a:r>
              <a:rPr lang="ru-RU" dirty="0" smtClean="0"/>
              <a:t>-дизайн, цифровое видео», тема: видеоролик «История кино»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005064"/>
            <a:ext cx="3960440" cy="2785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indent="-354013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i="1" dirty="0">
                <a:solidFill>
                  <a:schemeClr val="tx1"/>
                </a:solidFill>
              </a:rPr>
              <a:t>Ефимов </a:t>
            </a:r>
            <a:r>
              <a:rPr lang="ru-RU" sz="2500" i="1" dirty="0">
                <a:solidFill>
                  <a:schemeClr val="tx1"/>
                </a:solidFill>
              </a:rPr>
              <a:t>Милан, 11 </a:t>
            </a:r>
            <a:r>
              <a:rPr lang="ru-RU" sz="2500" i="1" dirty="0" err="1">
                <a:solidFill>
                  <a:schemeClr val="tx1"/>
                </a:solidFill>
              </a:rPr>
              <a:t>кл</a:t>
            </a:r>
            <a:r>
              <a:rPr lang="ru-RU" sz="2500" dirty="0">
                <a:solidFill>
                  <a:schemeClr val="tx1"/>
                </a:solidFill>
              </a:rPr>
              <a:t>. </a:t>
            </a:r>
            <a:r>
              <a:rPr lang="ru-RU" sz="2500" dirty="0">
                <a:solidFill>
                  <a:schemeClr val="tx1"/>
                </a:solidFill>
              </a:rPr>
              <a:t>– 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i="1" dirty="0" smtClean="0">
                <a:solidFill>
                  <a:schemeClr val="tx1"/>
                </a:solidFill>
              </a:rPr>
              <a:t>3 </a:t>
            </a:r>
            <a:r>
              <a:rPr lang="ru-RU" sz="2500" i="1" dirty="0">
                <a:solidFill>
                  <a:schemeClr val="tx1"/>
                </a:solidFill>
              </a:rPr>
              <a:t>место </a:t>
            </a:r>
            <a:r>
              <a:rPr lang="ru-RU" sz="2500" dirty="0">
                <a:solidFill>
                  <a:schemeClr val="tx1"/>
                </a:solidFill>
              </a:rPr>
              <a:t>в номинации «Анимация. </a:t>
            </a:r>
            <a:r>
              <a:rPr lang="ru-RU" sz="2500" dirty="0">
                <a:solidFill>
                  <a:schemeClr val="tx1"/>
                </a:solidFill>
              </a:rPr>
              <a:t>Арт дизайн», тема: </a:t>
            </a:r>
            <a:r>
              <a:rPr lang="ru-RU" sz="2500" dirty="0">
                <a:solidFill>
                  <a:schemeClr val="tx1"/>
                </a:solidFill>
              </a:rPr>
              <a:t>«Средневековье»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Обработка Фотографий в  </a:t>
            </a:r>
            <a:r>
              <a:rPr lang="en-US" sz="2500" dirty="0">
                <a:solidFill>
                  <a:schemeClr val="tx1"/>
                </a:solidFill>
              </a:rPr>
              <a:t>Adobe Photoshop cs5 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418102" cy="263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мое\МОИ РАБОТЫ\Ефимов милан\МУЛЬТИ\книга вол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149080"/>
            <a:ext cx="4418102" cy="263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0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/>
              <a:t>2014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0032" y="2139730"/>
            <a:ext cx="4014192" cy="20813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err="1" smtClean="0"/>
              <a:t>Бабакаев</a:t>
            </a:r>
            <a:r>
              <a:rPr lang="ru-RU" i="1" dirty="0" smtClean="0"/>
              <a:t> Николай, 8 </a:t>
            </a:r>
            <a:r>
              <a:rPr lang="ru-RU" i="1" dirty="0" err="1" smtClean="0"/>
              <a:t>кл</a:t>
            </a:r>
            <a:r>
              <a:rPr lang="ru-RU" i="1" dirty="0" smtClean="0"/>
              <a:t>. – 1 место</a:t>
            </a:r>
            <a:r>
              <a:rPr lang="ru-RU" dirty="0" smtClean="0"/>
              <a:t> в номинации </a:t>
            </a:r>
            <a:r>
              <a:rPr lang="ru-RU" dirty="0"/>
              <a:t>«</a:t>
            </a:r>
            <a:r>
              <a:rPr lang="en-US" dirty="0"/>
              <a:t>Web</a:t>
            </a:r>
            <a:r>
              <a:rPr lang="ru-RU" dirty="0"/>
              <a:t>-дизайн, цифровое видео</a:t>
            </a:r>
            <a:r>
              <a:rPr lang="ru-RU" dirty="0" smtClean="0"/>
              <a:t>», тема: «Социальная реклама «Скажи курению – НЕТ!»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45224"/>
            <a:ext cx="82809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С этой работай участник </a:t>
            </a:r>
            <a:r>
              <a:rPr lang="en-US" sz="2400" dirty="0" smtClean="0"/>
              <a:t>II</a:t>
            </a:r>
            <a:r>
              <a:rPr lang="ru-RU" sz="2400" dirty="0" smtClean="0"/>
              <a:t> Олимпиады </a:t>
            </a:r>
            <a:r>
              <a:rPr lang="ru-RU" sz="2400" dirty="0"/>
              <a:t>по интеллектуальной собственности под девизом «От идеи – к результату</a:t>
            </a:r>
            <a:r>
              <a:rPr lang="ru-RU" sz="2400" dirty="0" smtClean="0"/>
              <a:t>!»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90"/>
            <a:ext cx="4320480" cy="280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2015 г.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1922472"/>
            <a:ext cx="5904656" cy="1074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i="1" dirty="0" err="1"/>
              <a:t>Бабакаев</a:t>
            </a:r>
            <a:r>
              <a:rPr lang="ru-RU" sz="2000" i="1" dirty="0"/>
              <a:t> Николай, 9 </a:t>
            </a:r>
            <a:r>
              <a:rPr lang="ru-RU" sz="2000" i="1" dirty="0" err="1"/>
              <a:t>кл</a:t>
            </a:r>
            <a:r>
              <a:rPr lang="ru-RU" sz="2000" i="1" dirty="0"/>
              <a:t>. – 2 </a:t>
            </a:r>
            <a:r>
              <a:rPr lang="ru-RU" sz="2000" i="1" dirty="0" smtClean="0"/>
              <a:t>место в н</a:t>
            </a:r>
            <a:r>
              <a:rPr lang="ru-RU" sz="2000" dirty="0" smtClean="0"/>
              <a:t>оминации </a:t>
            </a:r>
            <a:r>
              <a:rPr lang="ru-RU" sz="2000" dirty="0"/>
              <a:t>«Анимация. Арт дизайн</a:t>
            </a:r>
            <a:r>
              <a:rPr lang="ru-RU" sz="2000" dirty="0" smtClean="0"/>
              <a:t>», тема: 3</a:t>
            </a:r>
            <a:r>
              <a:rPr lang="en-US" sz="2000" dirty="0" smtClean="0"/>
              <a:t>d</a:t>
            </a:r>
            <a:r>
              <a:rPr lang="ru-RU" sz="2000" dirty="0" smtClean="0"/>
              <a:t> моделирование работы реактора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573016"/>
            <a:ext cx="590465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Мокроусова Алина, 10 </a:t>
            </a:r>
            <a:r>
              <a:rPr lang="ru-RU" sz="2000" i="1" dirty="0" err="1"/>
              <a:t>кл</a:t>
            </a:r>
            <a:r>
              <a:rPr lang="ru-RU" sz="2000" i="1" dirty="0"/>
              <a:t>. – 3 </a:t>
            </a:r>
            <a:r>
              <a:rPr lang="ru-RU" sz="2000" i="1" dirty="0" smtClean="0"/>
              <a:t>место </a:t>
            </a:r>
            <a:r>
              <a:rPr lang="ru-RU" sz="2000" dirty="0" smtClean="0"/>
              <a:t>в номинации «Фото-арт», тема</a:t>
            </a:r>
            <a:r>
              <a:rPr lang="ru-RU" sz="2000" dirty="0"/>
              <a:t>: Обработка Фотографий в  </a:t>
            </a:r>
            <a:r>
              <a:rPr lang="en-US" sz="2000" dirty="0"/>
              <a:t>Adobe Photoshop </a:t>
            </a:r>
            <a:r>
              <a:rPr lang="ru-RU" sz="2000" dirty="0" smtClean="0"/>
              <a:t>«</a:t>
            </a:r>
            <a:r>
              <a:rPr lang="ru-RU" sz="2000" dirty="0"/>
              <a:t>Прекрасное рядом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65665"/>
            <a:ext cx="59046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err="1"/>
              <a:t>Грицай</a:t>
            </a:r>
            <a:r>
              <a:rPr lang="ru-RU" sz="2000" i="1" dirty="0"/>
              <a:t> Марк, 8 </a:t>
            </a:r>
            <a:r>
              <a:rPr lang="ru-RU" sz="2000" i="1" dirty="0" err="1"/>
              <a:t>кл</a:t>
            </a:r>
            <a:r>
              <a:rPr lang="ru-RU" sz="2000" i="1" dirty="0"/>
              <a:t>. – 3 </a:t>
            </a:r>
            <a:r>
              <a:rPr lang="ru-RU" sz="2000" i="1" dirty="0" smtClean="0"/>
              <a:t>место в н</a:t>
            </a:r>
            <a:r>
              <a:rPr lang="ru-RU" sz="2000" dirty="0" smtClean="0"/>
              <a:t>оминации </a:t>
            </a:r>
            <a:r>
              <a:rPr lang="ru-RU" sz="2000" dirty="0"/>
              <a:t>«</a:t>
            </a:r>
            <a:r>
              <a:rPr lang="en-US" sz="2000" dirty="0"/>
              <a:t>Web</a:t>
            </a:r>
            <a:r>
              <a:rPr lang="ru-RU" sz="2000" dirty="0"/>
              <a:t>-дизайн, цифровое видео</a:t>
            </a:r>
            <a:r>
              <a:rPr lang="ru-RU" sz="2000" dirty="0" smtClean="0"/>
              <a:t>», тема</a:t>
            </a:r>
            <a:r>
              <a:rPr lang="ru-RU" sz="2000" dirty="0"/>
              <a:t>: </a:t>
            </a:r>
            <a:r>
              <a:rPr lang="ru-RU" sz="2000" dirty="0" smtClean="0"/>
              <a:t>видеоролик «Развитие </a:t>
            </a:r>
            <a:r>
              <a:rPr lang="ru-RU" sz="2000" dirty="0" err="1" smtClean="0"/>
              <a:t>игроиндустрии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963"/>
          <a:stretch/>
        </p:blipFill>
        <p:spPr bwMode="auto">
          <a:xfrm>
            <a:off x="179513" y="1556793"/>
            <a:ext cx="2160239" cy="173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НПК\Мокроусова Алина СОШ80\работы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78" y="3465895"/>
            <a:ext cx="2260185" cy="1506790"/>
          </a:xfrm>
          <a:prstGeom prst="rect">
            <a:avLst/>
          </a:prstGeom>
          <a:noFill/>
        </p:spPr>
      </p:pic>
      <p:pic>
        <p:nvPicPr>
          <p:cNvPr id="9" name="Picture 3" descr="E:\НПК\Мокроусова Алина СОШ80\работы\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96" y="3483160"/>
            <a:ext cx="2269486" cy="151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1031"/>
          <a:stretch/>
        </p:blipFill>
        <p:spPr bwMode="auto">
          <a:xfrm>
            <a:off x="181696" y="5139839"/>
            <a:ext cx="2269486" cy="152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2016 г.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57600" y="1670328"/>
            <a:ext cx="4582344" cy="17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Мокроусова Алина, 11 </a:t>
            </a:r>
            <a:r>
              <a:rPr lang="ru-RU" i="1" dirty="0" err="1"/>
              <a:t>кл</a:t>
            </a:r>
            <a:r>
              <a:rPr lang="ru-RU" i="1" dirty="0"/>
              <a:t>. – 1 </a:t>
            </a:r>
            <a:r>
              <a:rPr lang="ru-RU" i="1" dirty="0" smtClean="0"/>
              <a:t>место</a:t>
            </a:r>
            <a:r>
              <a:rPr lang="ru-RU" dirty="0" smtClean="0"/>
              <a:t> в номинации </a:t>
            </a:r>
            <a:r>
              <a:rPr lang="ru-RU" dirty="0"/>
              <a:t>«Анимация. Арт дизайн</a:t>
            </a:r>
            <a:r>
              <a:rPr lang="ru-RU" dirty="0" smtClean="0"/>
              <a:t>», тема: </a:t>
            </a:r>
            <a:r>
              <a:rPr lang="ru-RU" dirty="0"/>
              <a:t>Работа в </a:t>
            </a:r>
            <a:r>
              <a:rPr lang="en-US" dirty="0" err="1"/>
              <a:t>PhotoShop</a:t>
            </a:r>
            <a:r>
              <a:rPr lang="en-US" dirty="0"/>
              <a:t> </a:t>
            </a:r>
            <a:r>
              <a:rPr lang="ru-RU" dirty="0"/>
              <a:t>«Взгляд через объектив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523535"/>
            <a:ext cx="4572000" cy="143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700" i="1" dirty="0" err="1"/>
              <a:t>Бабакаев</a:t>
            </a:r>
            <a:r>
              <a:rPr lang="ru-RU" sz="2700" i="1" dirty="0"/>
              <a:t> Николай, 10 </a:t>
            </a:r>
            <a:r>
              <a:rPr lang="ru-RU" sz="2700" i="1" dirty="0" err="1"/>
              <a:t>кл</a:t>
            </a:r>
            <a:r>
              <a:rPr lang="ru-RU" sz="2700" i="1" dirty="0"/>
              <a:t>. – 2 </a:t>
            </a:r>
            <a:r>
              <a:rPr lang="ru-RU" sz="2700" i="1" dirty="0"/>
              <a:t>место в номинации </a:t>
            </a:r>
            <a:r>
              <a:rPr lang="ru-RU" sz="2700" i="1" dirty="0"/>
              <a:t>«3</a:t>
            </a:r>
            <a:r>
              <a:rPr lang="en-US" sz="2700" i="1" dirty="0"/>
              <a:t>d</a:t>
            </a:r>
            <a:r>
              <a:rPr lang="ru-RU" sz="2700" i="1" dirty="0"/>
              <a:t>-моделирование</a:t>
            </a:r>
            <a:r>
              <a:rPr lang="ru-RU" sz="2700" i="1" dirty="0"/>
              <a:t>», тема</a:t>
            </a:r>
            <a:r>
              <a:rPr lang="ru-RU" sz="2700" i="1" dirty="0"/>
              <a:t>: </a:t>
            </a:r>
            <a:r>
              <a:rPr lang="ru-RU" sz="2700" i="1" dirty="0" smtClean="0"/>
              <a:t>«АЭС»</a:t>
            </a:r>
            <a:endParaRPr lang="ru-RU" sz="2700" i="1" dirty="0"/>
          </a:p>
        </p:txBody>
      </p:sp>
      <p:pic>
        <p:nvPicPr>
          <p:cNvPr id="6" name="Picture 2" descr="E:\2015-2016\Мокроусова Алина\111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" y="1481470"/>
            <a:ext cx="3248956" cy="23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2015-2016\Мокроусова Алина\111\7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" y="1481470"/>
            <a:ext cx="3248956" cy="23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2015-2016\Мокроусова Алина\111\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8" y="1484784"/>
            <a:ext cx="3248956" cy="243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UN\Desktop\зональный семинар 2016\чернобы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98232"/>
            <a:ext cx="3620259" cy="249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dirty="0"/>
              <a:t>Городской конкурс «Современный мир глазами школьника</a:t>
            </a:r>
            <a:r>
              <a:rPr lang="ru-RU" sz="4000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0056" y="5332218"/>
            <a:ext cx="5086400" cy="9771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i="1" dirty="0"/>
              <a:t>Портнов Антон, 9 </a:t>
            </a:r>
            <a:r>
              <a:rPr lang="ru-RU" sz="1800" i="1" dirty="0" err="1"/>
              <a:t>кл</a:t>
            </a:r>
            <a:r>
              <a:rPr lang="ru-RU" sz="1800" i="1" dirty="0"/>
              <a:t>. </a:t>
            </a:r>
            <a:r>
              <a:rPr lang="ru-RU" sz="1800" i="1" dirty="0" smtClean="0"/>
              <a:t>– участник в н</a:t>
            </a:r>
            <a:r>
              <a:rPr lang="ru-RU" sz="1800" dirty="0" smtClean="0"/>
              <a:t>оминации </a:t>
            </a:r>
            <a:r>
              <a:rPr lang="ru-RU" sz="1800" dirty="0"/>
              <a:t>«Смотри, город</a:t>
            </a:r>
            <a:r>
              <a:rPr lang="ru-RU" sz="1800" dirty="0" smtClean="0"/>
              <a:t>» (создание баннера)</a:t>
            </a:r>
            <a:endParaRPr lang="ru-RU" sz="1800" dirty="0"/>
          </a:p>
        </p:txBody>
      </p:sp>
      <p:pic>
        <p:nvPicPr>
          <p:cNvPr id="6146" name="Picture 2" descr="D:\Ш К О Л А\МОИ РАБОТЫ\Современный мир глазами школьника-2016\Фото_Мокроусова А. СОШ 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880320" cy="19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Ш К О Л А\МОИ РАБОТЫ\Современный мир глазами школьника-2016\Презентаци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14856"/>
            <a:ext cx="279784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 К О Л А\МОИ РАБОТЫ\Современный мир глазами школьника-2016\Баннер_Портнов А. СОШ 80\Порт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39082" cy="200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870192"/>
            <a:ext cx="51125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/>
              <a:t>Мокроусова Алина, 11 </a:t>
            </a:r>
            <a:r>
              <a:rPr lang="ru-RU" i="1" dirty="0" err="1"/>
              <a:t>кл</a:t>
            </a:r>
            <a:r>
              <a:rPr lang="ru-RU" i="1" dirty="0"/>
              <a:t>. – 1 </a:t>
            </a:r>
            <a:r>
              <a:rPr lang="ru-RU" i="1" dirty="0" smtClean="0"/>
              <a:t>место в н</a:t>
            </a:r>
            <a:r>
              <a:rPr lang="ru-RU" dirty="0" smtClean="0"/>
              <a:t>оминации </a:t>
            </a:r>
            <a:r>
              <a:rPr lang="ru-RU" dirty="0"/>
              <a:t>«Точка зрения</a:t>
            </a:r>
            <a:r>
              <a:rPr lang="ru-RU" dirty="0" smtClean="0"/>
              <a:t>» (создание фото)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57798"/>
            <a:ext cx="55806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err="1" smtClean="0"/>
              <a:t>Дзконян</a:t>
            </a:r>
            <a:r>
              <a:rPr lang="ru-RU" i="1" dirty="0" smtClean="0"/>
              <a:t> </a:t>
            </a:r>
            <a:r>
              <a:rPr lang="ru-RU" i="1" dirty="0"/>
              <a:t>Лолита, 9 </a:t>
            </a:r>
            <a:r>
              <a:rPr lang="ru-RU" i="1" dirty="0" err="1"/>
              <a:t>кл</a:t>
            </a:r>
            <a:r>
              <a:rPr lang="ru-RU" i="1" dirty="0" smtClean="0"/>
              <a:t>., Грицунова </a:t>
            </a:r>
            <a:r>
              <a:rPr lang="ru-RU" i="1" dirty="0"/>
              <a:t>Елизавета, 9 </a:t>
            </a:r>
            <a:r>
              <a:rPr lang="ru-RU" i="1" dirty="0" err="1"/>
              <a:t>кл</a:t>
            </a:r>
            <a:r>
              <a:rPr lang="ru-RU" i="1" dirty="0" smtClean="0"/>
              <a:t>., Страхова </a:t>
            </a:r>
            <a:r>
              <a:rPr lang="ru-RU" i="1" dirty="0"/>
              <a:t>Влада, 9 </a:t>
            </a:r>
            <a:r>
              <a:rPr lang="ru-RU" i="1" dirty="0" err="1"/>
              <a:t>кл</a:t>
            </a:r>
            <a:r>
              <a:rPr lang="ru-RU" i="1" dirty="0"/>
              <a:t>. – </a:t>
            </a:r>
            <a:r>
              <a:rPr lang="ru-RU" i="1" dirty="0" smtClean="0"/>
              <a:t>участники в н</a:t>
            </a:r>
            <a:r>
              <a:rPr lang="ru-RU" dirty="0" smtClean="0"/>
              <a:t>оминации </a:t>
            </a:r>
            <a:r>
              <a:rPr lang="ru-RU" dirty="0"/>
              <a:t>«В ритме жизни</a:t>
            </a:r>
            <a:r>
              <a:rPr lang="ru-RU" dirty="0" smtClean="0"/>
              <a:t>» (создание видеоролика)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Picture 3" descr="D:\!!!!!САЙТ\ПО НОВОМУ\!!!снова сайт\на шапк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01184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4335"/>
            <a:ext cx="8229600" cy="10525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/>
              <a:t>Образование для устойчивого развития – это изменение подхода к самой сути образования. </a:t>
            </a:r>
            <a:endParaRPr lang="ru-RU" sz="28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8208912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dk1"/>
                </a:solidFill>
              </a:rPr>
              <a:t>Для учителя – это переход от передачи знаний к созданию условий для активного познания и получения детьми практического опыта.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01" y="4564285"/>
            <a:ext cx="820891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dk1"/>
                </a:solidFill>
              </a:rPr>
              <a:t>Для учащихся – переход от пассивного усвоения информации к активному ее поиску, критическому осмыслению, использованию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27687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3200" b="1" dirty="0" smtClean="0"/>
              <a:t>«Проект – любая самостоятельно </a:t>
            </a:r>
            <a:r>
              <a:rPr lang="ru-RU" altLang="ru-RU" sz="3200" b="1" dirty="0"/>
              <a:t>выполненная творческая </a:t>
            </a:r>
            <a:r>
              <a:rPr lang="ru-RU" altLang="ru-RU" sz="3200" b="1" dirty="0" smtClean="0"/>
              <a:t>работа»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 </a:t>
            </a:r>
            <a:r>
              <a:rPr lang="ru-RU" altLang="ru-RU" sz="2400" b="1" dirty="0" smtClean="0"/>
              <a:t>(</a:t>
            </a:r>
            <a:r>
              <a:rPr lang="ru-RU" altLang="ru-RU" sz="2400" b="1" dirty="0" err="1"/>
              <a:t>Лернер</a:t>
            </a:r>
            <a:r>
              <a:rPr lang="ru-RU" altLang="ru-RU" sz="2400" b="1" dirty="0"/>
              <a:t> Г. И.)</a:t>
            </a:r>
            <a:endParaRPr lang="ru-RU" alt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56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Проектная работа, как правило, имеет личностно значимую для учащегося цель, сформулированную в виде проблемы. Решая проблему, автор проекта определяет свою стратегию и тактику, распределяет время, привлекает необходимые ресурсы, в том числе информационные.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7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/>
              <a:t>Проектная деятельность может научить</a:t>
            </a:r>
            <a:r>
              <a:rPr lang="ru-RU" dirty="0"/>
              <a:t> </a:t>
            </a:r>
            <a:r>
              <a:rPr lang="ru-RU" dirty="0" smtClean="0"/>
              <a:t>детей: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8450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увидеть проблему и преобразовать ее в цель собственной деятельности;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поставить </a:t>
            </a:r>
            <a:r>
              <a:rPr lang="ru-RU" dirty="0"/>
              <a:t>стратегическую цель (отдаленную по времени, но значимую) и разбить ее на тактические </a:t>
            </a:r>
            <a:r>
              <a:rPr lang="ru-RU" dirty="0" smtClean="0"/>
              <a:t>шаги;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оценить </a:t>
            </a:r>
            <a:r>
              <a:rPr lang="ru-RU" dirty="0"/>
              <a:t>имеющиеся ресурсы, распределить </a:t>
            </a:r>
            <a:r>
              <a:rPr lang="ru-RU" dirty="0" smtClean="0"/>
              <a:t>их;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добывать </a:t>
            </a:r>
            <a:r>
              <a:rPr lang="ru-RU" dirty="0"/>
              <a:t>информацию, критически оценивать ее, ранжировать по значимости, ограничивать по объему, использовать различные источники, в </a:t>
            </a:r>
            <a:r>
              <a:rPr lang="ru-RU" dirty="0" err="1"/>
              <a:t>т.ч</a:t>
            </a:r>
            <a:r>
              <a:rPr lang="ru-RU" dirty="0"/>
              <a:t>. людей, как источник </a:t>
            </a:r>
            <a:r>
              <a:rPr lang="ru-RU" dirty="0" smtClean="0"/>
              <a:t>информации;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планировать </a:t>
            </a:r>
            <a:r>
              <a:rPr lang="ru-RU" dirty="0"/>
              <a:t>свою </a:t>
            </a:r>
            <a:r>
              <a:rPr lang="ru-RU" dirty="0" smtClean="0"/>
              <a:t>работу;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выполнив </a:t>
            </a:r>
            <a:r>
              <a:rPr lang="ru-RU" dirty="0"/>
              <a:t>работу, оценить ее результат, сравнить его с тем, что было заявлено в качестве цели </a:t>
            </a:r>
            <a:r>
              <a:rPr lang="ru-RU" dirty="0" smtClean="0"/>
              <a:t>работы;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увидеть </a:t>
            </a:r>
            <a:r>
              <a:rPr lang="ru-RU" dirty="0"/>
              <a:t>допущенные ошибки и не допускать их в будущем.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Проектная </a:t>
            </a:r>
            <a:r>
              <a:rPr lang="ru-RU" i="1" dirty="0"/>
              <a:t>деятельность способствует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развитию адекватной самооценки, формированию позитивной Я-концепции (опыт интересной работы и публичной демонстрации ее результатов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развитию </a:t>
            </a:r>
            <a:r>
              <a:rPr lang="ru-RU" dirty="0"/>
              <a:t>коммуникативной и информационной компетентности, других социальных </a:t>
            </a:r>
            <a:r>
              <a:rPr lang="ru-RU" dirty="0" smtClean="0"/>
              <a:t>навыков;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решению </a:t>
            </a:r>
            <a:r>
              <a:rPr lang="ru-RU" dirty="0" err="1"/>
              <a:t>профориентационных</a:t>
            </a:r>
            <a:r>
              <a:rPr lang="ru-RU" dirty="0"/>
              <a:t> 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Персональный проект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самостоятельная работа, осуществляемая учащимся на протяжении длительного периода, возможно в течение всего учебного года. Приступая к такой работе, автор проекта самостоятельно или с небольшой помощью педагога составляет план предстоящей работы. Взрослый здесь выступает в роли консультанта, источника информации, вдохновителя. Такое взаимодействие дает ребятам совершенно новый опыт общения с учителем, и это представляется очень важным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2379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Работая над персональным проектом, подростки имеют возможность в полной мере реализовать познавательный мотив, выбирая темы, связанные со своими увлечениями, а иногда и с личными проблемами.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Проектную </a:t>
            </a:r>
            <a:r>
              <a:rPr lang="ru-RU" dirty="0"/>
              <a:t>деятельность, пожалуй, можно рассматривать как один из немногих видов школьной работы, позволяющей преобразовать академические знания в реальный жизненный и даже житейский опыт 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6208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Выбрать учащихся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Выбрать направление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Определить цели и задачи проекта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Выбрать способ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1299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!!!САЙТ\ПО НОВОМУ\!!!снова сайт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Условия успешной проектной деятельности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773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Чёткость и конкретность постановки цели </a:t>
            </a:r>
            <a:r>
              <a:rPr lang="ru-RU" altLang="ru-RU" dirty="0" smtClean="0"/>
              <a:t>проекта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Определение планируемых </a:t>
            </a:r>
            <a:r>
              <a:rPr lang="ru-RU" altLang="ru-RU" dirty="0" smtClean="0"/>
              <a:t>результатов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Констатация исходных </a:t>
            </a:r>
            <a:r>
              <a:rPr lang="ru-RU" altLang="ru-RU" dirty="0" smtClean="0"/>
              <a:t>данных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3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730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проектной деятельности учащихся 8-11 классов в рамках предмета информатика</vt:lpstr>
      <vt:lpstr>Презентация PowerPoint</vt:lpstr>
      <vt:lpstr>«Проект – любая самостоятельно выполненная творческая работа»  (Лернер Г. И.)</vt:lpstr>
      <vt:lpstr>Проектная деятельность может научить детей:</vt:lpstr>
      <vt:lpstr>Проектная деятельность способствует:</vt:lpstr>
      <vt:lpstr>Персональный проект </vt:lpstr>
      <vt:lpstr>Презентация PowerPoint</vt:lpstr>
      <vt:lpstr>С чего начать?</vt:lpstr>
      <vt:lpstr>Условия успешной проектной деятельности</vt:lpstr>
      <vt:lpstr>Результативность </vt:lpstr>
      <vt:lpstr>2013 г.</vt:lpstr>
      <vt:lpstr>2014 г.</vt:lpstr>
      <vt:lpstr>2015 г. </vt:lpstr>
      <vt:lpstr>2016 г. </vt:lpstr>
      <vt:lpstr>Городской конкурс «Современный мир глазами школьника»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26</cp:revision>
  <dcterms:created xsi:type="dcterms:W3CDTF">2016-08-22T15:50:49Z</dcterms:created>
  <dcterms:modified xsi:type="dcterms:W3CDTF">2016-08-23T21:35:58Z</dcterms:modified>
</cp:coreProperties>
</file>