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27"/>
  </p:notesMasterIdLst>
  <p:sldIdLst>
    <p:sldId id="272" r:id="rId5"/>
    <p:sldId id="273" r:id="rId6"/>
    <p:sldId id="274" r:id="rId7"/>
    <p:sldId id="275" r:id="rId8"/>
    <p:sldId id="287" r:id="rId9"/>
    <p:sldId id="264" r:id="rId10"/>
    <p:sldId id="279" r:id="rId11"/>
    <p:sldId id="280" r:id="rId12"/>
    <p:sldId id="277" r:id="rId13"/>
    <p:sldId id="286" r:id="rId14"/>
    <p:sldId id="281" r:id="rId15"/>
    <p:sldId id="278" r:id="rId16"/>
    <p:sldId id="282" r:id="rId17"/>
    <p:sldId id="259" r:id="rId18"/>
    <p:sldId id="258" r:id="rId19"/>
    <p:sldId id="283" r:id="rId20"/>
    <p:sldId id="284" r:id="rId21"/>
    <p:sldId id="268" r:id="rId22"/>
    <p:sldId id="269" r:id="rId23"/>
    <p:sldId id="288" r:id="rId24"/>
    <p:sldId id="265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66" d="100"/>
          <a:sy n="66" d="100"/>
        </p:scale>
        <p:origin x="-12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3355617748112523E-2"/>
          <c:y val="5.5971164997709683E-2"/>
          <c:w val="0.55048699088961595"/>
          <c:h val="0.769293144214054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Призеры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39</c:v>
                </c:pt>
                <c:pt idx="2">
                  <c:v>42</c:v>
                </c:pt>
              </c:numCache>
            </c:numRef>
          </c:val>
        </c:ser>
        <c:shape val="box"/>
        <c:axId val="123717888"/>
        <c:axId val="123723776"/>
        <c:axId val="115597760"/>
      </c:bar3DChart>
      <c:catAx>
        <c:axId val="123717888"/>
        <c:scaling>
          <c:orientation val="minMax"/>
        </c:scaling>
        <c:axPos val="b"/>
        <c:numFmt formatCode="General" sourceLinked="1"/>
        <c:tickLblPos val="nextTo"/>
        <c:crossAx val="123723776"/>
        <c:crosses val="autoZero"/>
        <c:auto val="1"/>
        <c:lblAlgn val="ctr"/>
        <c:lblOffset val="100"/>
      </c:catAx>
      <c:valAx>
        <c:axId val="123723776"/>
        <c:scaling>
          <c:orientation val="minMax"/>
        </c:scaling>
        <c:axPos val="l"/>
        <c:majorGridlines/>
        <c:numFmt formatCode="General" sourceLinked="1"/>
        <c:tickLblPos val="nextTo"/>
        <c:crossAx val="123717888"/>
        <c:crosses val="autoZero"/>
        <c:crossBetween val="between"/>
      </c:valAx>
      <c:serAx>
        <c:axId val="115597760"/>
        <c:scaling>
          <c:orientation val="minMax"/>
        </c:scaling>
        <c:axPos val="b"/>
        <c:tickLblPos val="nextTo"/>
        <c:crossAx val="12372377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B7C60-FD86-4B32-8827-9B6C527D798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Место для вопросов и обсуждений.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DFEB84C-7B50-49F6-BE4B-CC63DF10C602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Тема и содержание инновационного проекта соответствуют задачам государственной политики в сфере образования. Данные задачи сформулированы в федеральных документах: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26968-B7BE-4BB7-836E-D8135190994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2/10/2017 8:32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2/10/2017 8:32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2/10/2017 8:32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2/10/2017 8:32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2/10/2017 8:32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2/10/2017 8:32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Picture 4" descr="0- 125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36000" contrast="-48000"/>
          </a:blip>
          <a:srcRect/>
          <a:stretch>
            <a:fillRect/>
          </a:stretch>
        </p:blipFill>
        <p:spPr>
          <a:xfrm>
            <a:off x="-26988" y="0"/>
            <a:ext cx="9144001" cy="6911975"/>
          </a:xfrm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85875" y="857250"/>
            <a:ext cx="7024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66CC"/>
                </a:solidFill>
                <a:latin typeface="Georgia" pitchFamily="18" charset="0"/>
              </a:rPr>
              <a:t>Краевая инновационная площадка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C00000"/>
                </a:solidFill>
                <a:latin typeface="Georgia" pitchFamily="18" charset="0"/>
              </a:rPr>
              <a:t>Муниципальное общеобразовательное бюджетное учреждение Гимназия № 9 </a:t>
            </a:r>
            <a:r>
              <a:rPr lang="ru-RU" altLang="ru-RU" sz="2400" dirty="0" smtClean="0">
                <a:solidFill>
                  <a:srgbClr val="C00000"/>
                </a:solidFill>
                <a:latin typeface="Georgia" pitchFamily="18" charset="0"/>
              </a:rPr>
              <a:t>         имени </a:t>
            </a:r>
            <a:r>
              <a:rPr lang="ru-RU" altLang="ru-RU" sz="2400" dirty="0">
                <a:solidFill>
                  <a:srgbClr val="C00000"/>
                </a:solidFill>
                <a:latin typeface="Georgia" pitchFamily="18" charset="0"/>
              </a:rPr>
              <a:t>Н.Островского г. Сочи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70C0"/>
                </a:solidFill>
                <a:latin typeface="Georgia" pitchFamily="18" charset="0"/>
              </a:rPr>
              <a:t>Отчет за период работы: </a:t>
            </a:r>
            <a:r>
              <a:rPr lang="ru-RU" altLang="ru-RU" sz="2400" b="1" dirty="0" smtClean="0">
                <a:solidFill>
                  <a:srgbClr val="0070C0"/>
                </a:solidFill>
                <a:latin typeface="Georgia" pitchFamily="18" charset="0"/>
              </a:rPr>
              <a:t>2016 </a:t>
            </a:r>
            <a:r>
              <a:rPr lang="ru-RU" altLang="ru-RU" sz="2400" b="1" dirty="0">
                <a:solidFill>
                  <a:srgbClr val="0070C0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571875" y="528637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50" y="3716338"/>
            <a:ext cx="8534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«Модель организации </a:t>
            </a:r>
            <a:b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проектной и учебно-исследовательской </a:t>
            </a:r>
          </a:p>
          <a:p>
            <a:pPr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в условиях массовой школы»</a:t>
            </a:r>
            <a:b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428625" y="2143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деятельности: формирование учебного плана на 2015-2020 </a:t>
            </a:r>
            <a:r>
              <a:rPr lang="ru-RU" alt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10396" t="18152" r="10396" b="14081"/>
          <a:stretch>
            <a:fillRect/>
          </a:stretch>
        </p:blipFill>
        <p:spPr bwMode="auto">
          <a:xfrm>
            <a:off x="214313" y="1428750"/>
            <a:ext cx="8731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142876"/>
            <a:ext cx="8501122" cy="857232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902992"/>
          <a:ext cx="8929718" cy="5988000"/>
        </p:xfrm>
        <a:graphic>
          <a:graphicData uri="http://schemas.openxmlformats.org/drawingml/2006/table">
            <a:tbl>
              <a:tblPr/>
              <a:tblGrid>
                <a:gridCol w="1785950"/>
                <a:gridCol w="7143768"/>
              </a:tblGrid>
              <a:tr h="972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82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систему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управления качеством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проектно-исследовательской деятельности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нормативно-правовая база;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промежуточная аттестация, анализ;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набор критериев и показателей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диагностические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материалы для оценки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эффективности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инновационной деятельности учителя;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индивидуального проекта, анализа ситуации;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циклограмма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этапов конференций и конкурсов проектно-исследовательских работ;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формирования передового опыта по развитию проектно-исследовательской деятельности (на основе реализации сетевого сотрудничества) – 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 разработки.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357818" y="20716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5357818" y="2786058"/>
            <a:ext cx="214314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4857752" y="4071942"/>
            <a:ext cx="1285884" cy="4286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/>
          <p:cNvSpPr/>
          <p:nvPr/>
        </p:nvSpPr>
        <p:spPr>
          <a:xfrm rot="5400000">
            <a:off x="8358214" y="271462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8358214" y="385762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8358214" y="48577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857256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1142984"/>
          <a:ext cx="8715436" cy="3230880"/>
        </p:xfrm>
        <a:graphic>
          <a:graphicData uri="http://schemas.openxmlformats.org/drawingml/2006/table">
            <a:tbl>
              <a:tblPr/>
              <a:tblGrid>
                <a:gridCol w="2286017"/>
                <a:gridCol w="642941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</a:t>
                      </a:r>
                      <a:r>
                        <a:rPr lang="ru-RU" sz="22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сетевое взаимодействие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муниципальном, региональном и федеральном уровне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Всего в</a:t>
                      </a:r>
                      <a:r>
                        <a:rPr lang="ru-RU" sz="2000" b="1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сетевом общении</a:t>
                      </a: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- 54 ОО.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уровень - 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ОО; Региональный уровень - 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ОО; Федеральный уровень  - 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ОО.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Сетевые партнеры через федеральный ресурс "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Конкурсшкол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РФ. Методические сети" - 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Официальные сетевые партнеры через договорные отношения - 21 ОО</a:t>
                      </a:r>
                      <a:r>
                        <a:rPr lang="ru-RU" sz="2000" b="1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282" y="4468379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- через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общение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 с руководителями федеральных конкурсов, руководителями и заместителями ОО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- через приглашения посредством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электронной почты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образовательных организаций РФ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- через вступление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методическую сеть (ФЦПРО)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- через проведение обучающих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семинаров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ourier New" pitchFamily="49" charset="0"/>
                <a:cs typeface="Times New Roman" pitchFamily="18" charset="0"/>
              </a:rPr>
              <a:t> на уровне города, выступления на конференциях на уровне региона.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295260"/>
            <a:ext cx="8501122" cy="99060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715436" cy="5334000"/>
        </p:xfrm>
        <a:graphic>
          <a:graphicData uri="http://schemas.openxmlformats.org/drawingml/2006/table">
            <a:tbl>
              <a:tblPr/>
              <a:tblGrid>
                <a:gridCol w="3929091"/>
                <a:gridCol w="478634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39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пути организации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преемственности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образовательного процесса между начальным  и основным уровнями общего образования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j-lt"/>
                          <a:ea typeface="+mn-ea"/>
                          <a:cs typeface="+mn-cs"/>
                        </a:rPr>
                        <a:t>внеурочная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деятельность в 1-4 классах.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latin typeface="+mj-lt"/>
                          <a:ea typeface="+mn-ea"/>
                          <a:cs typeface="+mn-cs"/>
                        </a:rPr>
                        <a:t>промежуточная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аттестация в 4 классах "Мое хобби"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Подготовить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реализации итогового этапа -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качества реализации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инновационной деятельности за весь период (2017 - 2018 гг.).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Комплексные мониторинги через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сравнение показателей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 5 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Анализ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 «живых» мероприятий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Опрос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 участников образовательных отношений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j-lt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принцип накопления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7286644" y="578645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715008" y="5357826"/>
            <a:ext cx="3071834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29322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6600"/>
                </a:solidFill>
                <a:latin typeface="+mj-lt"/>
                <a:ea typeface="Tw Cen MT" pitchFamily="34" charset="0"/>
                <a:cs typeface="Tw Cen MT" pitchFamily="34" charset="0"/>
                <a:sym typeface="Tw Cen MT" pitchFamily="34" charset="0"/>
              </a:rPr>
              <a:t>Дополнительные эффекты</a:t>
            </a: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78645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err="1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Инновационность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3786182" cy="4857784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FF66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Критерии: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/>
              <a:t>вариативность модели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/>
              <a:t>учет  специфики образования в Краснодарском крае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ориентированность на массовую школу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вид деятельности </a:t>
            </a:r>
            <a:endParaRPr lang="ru-RU" dirty="0"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IMG-20170209-WA0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786190"/>
            <a:ext cx="3786182" cy="2839637"/>
          </a:xfrm>
          <a:prstGeom prst="rect">
            <a:avLst/>
          </a:prstGeom>
        </p:spPr>
      </p:pic>
      <p:pic>
        <p:nvPicPr>
          <p:cNvPr id="8" name="Рисунок 7" descr="IMG-20170209-WA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9" y="1285860"/>
            <a:ext cx="2571767" cy="1928826"/>
          </a:xfrm>
          <a:prstGeom prst="rect">
            <a:avLst/>
          </a:prstGeom>
        </p:spPr>
      </p:pic>
      <p:pic>
        <p:nvPicPr>
          <p:cNvPr id="9" name="Рисунок 8" descr="IMG-20170209-WA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643050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sz="4000" dirty="0" smtClean="0"/>
              <a:t>Измерение и оценка качества инновации. Направления:</a:t>
            </a:r>
            <a:r>
              <a:rPr lang="ru-RU" dirty="0" smtClean="0">
                <a:sym typeface="Tw Cen MT" pitchFamily="34" charset="0"/>
              </a:rPr>
              <a:t/>
            </a:r>
            <a:br>
              <a:rPr lang="ru-RU" dirty="0" smtClean="0">
                <a:sym typeface="Tw Cen MT" pitchFamily="34" charset="0"/>
              </a:rPr>
            </a:b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7643866" cy="4186254"/>
          </a:xfrm>
        </p:spPr>
        <p:txBody>
          <a:bodyPr/>
          <a:lstStyle/>
          <a:p>
            <a:pPr lvl="0"/>
            <a:r>
              <a:rPr lang="ru-RU" sz="2200" dirty="0" smtClean="0"/>
              <a:t>оценка </a:t>
            </a:r>
            <a:r>
              <a:rPr lang="ru-RU" sz="2200" dirty="0" err="1" smtClean="0"/>
              <a:t>востребованности</a:t>
            </a:r>
            <a:r>
              <a:rPr lang="ru-RU" sz="2200" dirty="0" smtClean="0"/>
              <a:t> данной инновации другими организациями (высокая)</a:t>
            </a:r>
          </a:p>
          <a:p>
            <a:pPr lvl="0"/>
            <a:r>
              <a:rPr lang="ru-RU" sz="2200" dirty="0" smtClean="0"/>
              <a:t>оценка представления данного опыта на более высоком уровне (высокая)</a:t>
            </a:r>
          </a:p>
          <a:p>
            <a:pPr lvl="0"/>
            <a:r>
              <a:rPr lang="ru-RU" sz="2200" b="1" dirty="0" smtClean="0">
                <a:solidFill>
                  <a:srgbClr val="FF6600"/>
                </a:solidFill>
              </a:rPr>
              <a:t>оценка степени подготовленности кадров (удовлетворительная)</a:t>
            </a:r>
          </a:p>
          <a:p>
            <a:pPr lvl="0"/>
            <a:r>
              <a:rPr lang="ru-RU" sz="2200" dirty="0" smtClean="0"/>
              <a:t>оценка качества проектно-исследовательских работ (удовлетворительная)</a:t>
            </a:r>
          </a:p>
          <a:p>
            <a:r>
              <a:rPr lang="ru-RU" sz="2200" dirty="0" smtClean="0"/>
              <a:t>анализ самооценки и изучение мнения  педагогов и учащихся (высокая):  наличие </a:t>
            </a:r>
            <a:r>
              <a:rPr lang="ru-RU" sz="2200" dirty="0" smtClean="0">
                <a:solidFill>
                  <a:srgbClr val="FF6600"/>
                </a:solidFill>
              </a:rPr>
              <a:t>трудностей у 68% </a:t>
            </a:r>
            <a:r>
              <a:rPr lang="ru-RU" sz="2200" dirty="0" smtClean="0"/>
              <a:t>; желание продолжать </a:t>
            </a:r>
            <a:r>
              <a:rPr lang="ru-RU" sz="2200" dirty="0" smtClean="0">
                <a:solidFill>
                  <a:srgbClr val="FF6600"/>
                </a:solidFill>
              </a:rPr>
              <a:t>самообразование</a:t>
            </a:r>
            <a:r>
              <a:rPr lang="ru-RU" sz="2200" dirty="0" smtClean="0"/>
              <a:t> высказали </a:t>
            </a:r>
            <a:r>
              <a:rPr lang="ru-RU" sz="2200" dirty="0" smtClean="0">
                <a:solidFill>
                  <a:srgbClr val="FF6600"/>
                </a:solidFill>
              </a:rPr>
              <a:t>75 % </a:t>
            </a:r>
            <a:r>
              <a:rPr lang="ru-RU" sz="2200" dirty="0" smtClean="0"/>
              <a:t>учителей; </a:t>
            </a:r>
            <a:r>
              <a:rPr lang="ru-RU" sz="2200" dirty="0" err="1" smtClean="0"/>
              <a:t>востребованность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6600"/>
                </a:solidFill>
              </a:rPr>
              <a:t>внутришкольных</a:t>
            </a:r>
            <a:r>
              <a:rPr lang="ru-RU" sz="2200" dirty="0" smtClean="0"/>
              <a:t> семинаров озвучили </a:t>
            </a:r>
            <a:r>
              <a:rPr lang="ru-RU" sz="2200" dirty="0" smtClean="0">
                <a:solidFill>
                  <a:srgbClr val="FF6600"/>
                </a:solidFill>
              </a:rPr>
              <a:t>70%</a:t>
            </a:r>
            <a:r>
              <a:rPr lang="ru-RU" sz="2200" dirty="0" smtClean="0"/>
              <a:t> учителей. </a:t>
            </a:r>
          </a:p>
          <a:p>
            <a:pPr lvl="0"/>
            <a:endParaRPr lang="ru-RU" dirty="0" smtClean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142" y="1571612"/>
            <a:ext cx="1465841" cy="207170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847748"/>
          </a:xfrm>
        </p:spPr>
        <p:txBody>
          <a:bodyPr/>
          <a:lstStyle/>
          <a:p>
            <a:r>
              <a:rPr lang="ru-RU" dirty="0" smtClean="0"/>
              <a:t>Кадры: степень готовности.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0232" y="1357298"/>
            <a:ext cx="7072362" cy="2714644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rgbClr val="FF6600"/>
                </a:solidFill>
              </a:rPr>
              <a:t>готовность преподавания </a:t>
            </a:r>
            <a:r>
              <a:rPr lang="ru-RU" sz="2200" dirty="0" smtClean="0"/>
              <a:t>курса : по итогам анкетирования - </a:t>
            </a:r>
            <a:r>
              <a:rPr lang="ru-RU" sz="2200" dirty="0" smtClean="0">
                <a:solidFill>
                  <a:srgbClr val="FF6600"/>
                </a:solidFill>
              </a:rPr>
              <a:t>13 учителей</a:t>
            </a:r>
            <a:r>
              <a:rPr lang="ru-RU" sz="2200" dirty="0" smtClean="0"/>
              <a:t> (17%); по факту преподавания в текущем учебном году - </a:t>
            </a:r>
            <a:r>
              <a:rPr lang="ru-RU" sz="2200" dirty="0" smtClean="0">
                <a:solidFill>
                  <a:srgbClr val="FF6600"/>
                </a:solidFill>
              </a:rPr>
              <a:t>8 учителей </a:t>
            </a:r>
            <a:r>
              <a:rPr lang="ru-RU" sz="2200" dirty="0" smtClean="0"/>
              <a:t>(11%);</a:t>
            </a:r>
          </a:p>
          <a:p>
            <a:pPr lvl="0"/>
            <a:r>
              <a:rPr lang="ru-RU" sz="2200" dirty="0" smtClean="0"/>
              <a:t>наличие </a:t>
            </a:r>
            <a:r>
              <a:rPr lang="ru-RU" sz="2200" dirty="0" smtClean="0">
                <a:solidFill>
                  <a:srgbClr val="FF6600"/>
                </a:solidFill>
              </a:rPr>
              <a:t>иных результатов </a:t>
            </a:r>
            <a:r>
              <a:rPr lang="ru-RU" sz="2200" dirty="0" smtClean="0"/>
              <a:t>в данной деятельности: в 2016 г. призерами и победителями краевого конкурса проектно-исследовательских работ; призер на региональном этапе конкурса "</a:t>
            </a:r>
            <a:r>
              <a:rPr lang="ru-RU" sz="2200" dirty="0" err="1" smtClean="0"/>
              <a:t>Я-исследователь</a:t>
            </a:r>
            <a:r>
              <a:rPr lang="ru-RU" sz="2200" dirty="0" smtClean="0"/>
              <a:t>".</a:t>
            </a:r>
          </a:p>
          <a:p>
            <a:endParaRPr lang="ru-RU" dirty="0"/>
          </a:p>
        </p:txBody>
      </p:sp>
      <p:pic>
        <p:nvPicPr>
          <p:cNvPr id="4" name="Рисунок 3" descr="IMG-20170209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04115"/>
            <a:ext cx="4286280" cy="2411033"/>
          </a:xfrm>
          <a:prstGeom prst="rect">
            <a:avLst/>
          </a:prstGeom>
        </p:spPr>
      </p:pic>
      <p:pic>
        <p:nvPicPr>
          <p:cNvPr id="5" name="Picture 2" descr="C:\Users\user\Downloads\IMG-20170210-WA00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1857356" cy="259393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6" name="Рисунок 5" descr="IMG-20170209-WA0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4357694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847748"/>
          </a:xfrm>
        </p:spPr>
        <p:txBody>
          <a:bodyPr/>
          <a:lstStyle/>
          <a:p>
            <a:r>
              <a:rPr lang="ru-RU" dirty="0" smtClean="0"/>
              <a:t>Кадры: степень готовности.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929750" cy="1428760"/>
          </a:xfrm>
        </p:spPr>
        <p:txBody>
          <a:bodyPr/>
          <a:lstStyle/>
          <a:p>
            <a:pPr lvl="0"/>
            <a:r>
              <a:rPr lang="ru-RU" sz="2200" dirty="0" smtClean="0"/>
              <a:t>динамика подготовки и результативности ученических работ к участию в муниципальном этапе научно-практической конференции в 2016 г.: наблюдается стабильность результатов</a:t>
            </a:r>
            <a:r>
              <a:rPr lang="ru-RU" sz="1800" dirty="0" smtClean="0"/>
              <a:t>: </a:t>
            </a:r>
          </a:p>
          <a:p>
            <a:pPr lvl="0"/>
            <a:r>
              <a:rPr lang="ru-RU" sz="1800" dirty="0" smtClean="0"/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32-39-42 (участники)</a:t>
            </a:r>
            <a:r>
              <a:rPr lang="ru-RU" sz="1800" b="1" dirty="0" smtClean="0">
                <a:solidFill>
                  <a:srgbClr val="FF9900"/>
                </a:solidFill>
              </a:rPr>
              <a:t>; 	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6-12-8 (призеры).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2928910"/>
          <a:ext cx="557216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фото Н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429000"/>
            <a:ext cx="3821901" cy="254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/>
              <a:t>Результативность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429684" cy="4495800"/>
          </a:xfrm>
        </p:spPr>
        <p:txBody>
          <a:bodyPr/>
          <a:lstStyle/>
          <a:p>
            <a:pPr lvl="0"/>
            <a:r>
              <a:rPr lang="ru-RU" sz="2000" dirty="0" smtClean="0"/>
              <a:t>ежегодная разработка инновационных </a:t>
            </a:r>
            <a:r>
              <a:rPr lang="ru-RU" sz="2000" dirty="0" smtClean="0">
                <a:solidFill>
                  <a:srgbClr val="FF6600"/>
                </a:solidFill>
              </a:rPr>
              <a:t>продуктов</a:t>
            </a:r>
            <a:r>
              <a:rPr lang="ru-RU" sz="2000" dirty="0" smtClean="0"/>
              <a:t> (наличие)</a:t>
            </a:r>
          </a:p>
          <a:p>
            <a:pPr lvl="0"/>
            <a:r>
              <a:rPr lang="ru-RU" sz="2000" dirty="0" smtClean="0"/>
              <a:t>ежегодное участие школьников в </a:t>
            </a:r>
            <a:r>
              <a:rPr lang="ru-RU" sz="2000" dirty="0" smtClean="0">
                <a:solidFill>
                  <a:srgbClr val="FF6600"/>
                </a:solidFill>
              </a:rPr>
              <a:t>конкурсных мероприятиях </a:t>
            </a:r>
            <a:r>
              <a:rPr lang="ru-RU" sz="2000" dirty="0" smtClean="0"/>
              <a:t>проектно-исследовательского характера (факт участия, количество участников);</a:t>
            </a:r>
          </a:p>
          <a:p>
            <a:pPr lvl="0"/>
            <a:r>
              <a:rPr lang="ru-RU" sz="2000" dirty="0" smtClean="0">
                <a:solidFill>
                  <a:srgbClr val="FF6600"/>
                </a:solidFill>
              </a:rPr>
              <a:t>положительная динамика или стабильность </a:t>
            </a:r>
            <a:r>
              <a:rPr lang="ru-RU" sz="2000" dirty="0" smtClean="0"/>
              <a:t>результатов в конкурсных мероприятиях (количество в сравнении с предыдущими годами)</a:t>
            </a:r>
          </a:p>
          <a:p>
            <a:pPr lvl="0"/>
            <a:r>
              <a:rPr lang="ru-RU" sz="2000" dirty="0" smtClean="0">
                <a:solidFill>
                  <a:srgbClr val="FF6600"/>
                </a:solidFill>
              </a:rPr>
              <a:t>реализация курса </a:t>
            </a:r>
            <a:r>
              <a:rPr lang="ru-RU" sz="2000" dirty="0" smtClean="0"/>
              <a:t>проектной и учебно-исследовательской деятельности в течение 4 лет с вносимыми изменениями и дополнениями (непрерывность реализации)</a:t>
            </a:r>
          </a:p>
          <a:p>
            <a:pPr lvl="0"/>
            <a:r>
              <a:rPr lang="ru-RU" sz="2000" b="1" dirty="0" smtClean="0">
                <a:solidFill>
                  <a:srgbClr val="FF6600"/>
                </a:solidFill>
              </a:rPr>
              <a:t>Разнообразие форм подготовки и представления проекта /исследования ( наличие утвержденных и апробация новых форм)</a:t>
            </a:r>
          </a:p>
          <a:p>
            <a:pPr lvl="0"/>
            <a:r>
              <a:rPr lang="ru-RU" sz="2000" dirty="0" smtClean="0"/>
              <a:t>совершенствование </a:t>
            </a:r>
            <a:r>
              <a:rPr lang="ru-RU" sz="2000" dirty="0" smtClean="0">
                <a:solidFill>
                  <a:srgbClr val="FF6600"/>
                </a:solidFill>
              </a:rPr>
              <a:t>нормативно-правовой базы </a:t>
            </a:r>
            <a:r>
              <a:rPr lang="ru-RU" sz="2000" dirty="0" smtClean="0"/>
              <a:t>гимназии (наличие дополнений и изменений в документации, представлена в п.1 отчета)</a:t>
            </a:r>
          </a:p>
          <a:p>
            <a:pPr lvl="0"/>
            <a:r>
              <a:rPr lang="ru-RU" sz="2000" dirty="0" smtClean="0"/>
              <a:t>Работа с </a:t>
            </a:r>
            <a:r>
              <a:rPr lang="ru-RU" sz="2000" dirty="0" smtClean="0">
                <a:solidFill>
                  <a:srgbClr val="FF6600"/>
                </a:solidFill>
              </a:rPr>
              <a:t>сетевыми партнерами </a:t>
            </a:r>
            <a:r>
              <a:rPr lang="ru-RU" sz="2000" dirty="0" smtClean="0"/>
              <a:t>(наличие и рост партнерской сети; совместная деятельность (количество мероприятий)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21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42942"/>
          </a:xfrm>
        </p:spPr>
        <p:txBody>
          <a:bodyPr/>
          <a:lstStyle/>
          <a:p>
            <a:pPr>
              <a:buSzPct val="100000"/>
            </a:pPr>
            <a:r>
              <a:rPr lang="ru-RU" sz="32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Формы подготовки и представления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7" y="714356"/>
          <a:ext cx="8786841" cy="578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097"/>
                <a:gridCol w="1866649"/>
                <a:gridCol w="1244433"/>
                <a:gridCol w="3964662"/>
              </a:tblGrid>
              <a:tr h="370840">
                <a:tc>
                  <a:txBody>
                    <a:bodyPr/>
                    <a:lstStyle/>
                    <a:p>
                      <a:pPr marL="44958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Форма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j-lt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Подготовка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j-lt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Представление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j-lt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Оценка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j-lt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148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ИП в рамках обязательной промежуточной аттестации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1 года через ВД,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Очное, школьная конференция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Экспертная. Баллы, переводимые в том числе в отметку.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Групповой </a:t>
                      </a:r>
                      <a:r>
                        <a:rPr lang="ru-RU" sz="1800" kern="1200" dirty="0" err="1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онлайн-проект</a:t>
                      </a:r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(апробация)</a:t>
                      </a:r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 9</a:t>
                      </a:r>
                    </a:p>
                    <a:p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3 часа в</a:t>
                      </a:r>
                      <a:r>
                        <a:rPr lang="ru-RU" sz="1800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условиях</a:t>
                      </a:r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внутришкольного</a:t>
                      </a:r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пространства 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Очное, мини-конференция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Экспертная. Бонусный характер. Незачет /зачет:</a:t>
                      </a:r>
                      <a:r>
                        <a:rPr lang="ru-RU" sz="1800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представлен на базовом уровне/проект представлен на профильном уровне. Возможна частичная дифференциация оценки. 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Индивидуальный конкурсный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полугода (дополнительная)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требованию конкурса.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Бонусная (автоматическая промежуточная аттестация с высшим баллом).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Актуальность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488" y="1643050"/>
            <a:ext cx="5843587" cy="4525963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«Архитектура школьного пространства должна позволять </a:t>
            </a:r>
            <a:r>
              <a:rPr lang="ru-RU" alt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эффективно организовывать проектную деятельность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«Содержательный раздел должен… </a:t>
            </a:r>
            <a:r>
              <a:rPr lang="ru-RU" alt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включать…программу…учебно-исследовательской и проектной деятельности»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85720" y="1857364"/>
            <a:ext cx="2233613" cy="16287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 «Наша новая школа»</a:t>
            </a: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85720" y="3929066"/>
            <a:ext cx="2232025" cy="16287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" y="142852"/>
            <a:ext cx="8766048" cy="990600"/>
          </a:xfrm>
        </p:spPr>
        <p:txBody>
          <a:bodyPr/>
          <a:lstStyle/>
          <a:p>
            <a:r>
              <a:rPr lang="ru-RU" sz="4000" dirty="0" smtClean="0"/>
              <a:t>Групповой </a:t>
            </a:r>
            <a:r>
              <a:rPr lang="ru-RU" sz="4000" dirty="0" err="1" smtClean="0"/>
              <a:t>онлайн-проект</a:t>
            </a:r>
            <a:r>
              <a:rPr lang="ru-RU" sz="4000" dirty="0" smtClean="0"/>
              <a:t>. 9 класс</a:t>
            </a:r>
            <a:endParaRPr lang="ru-RU" sz="4000" dirty="0"/>
          </a:p>
        </p:txBody>
      </p:sp>
      <p:pic>
        <p:nvPicPr>
          <p:cNvPr id="6" name="Содержимое 5" descr="IMG-20170209-WA0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948107"/>
            <a:ext cx="3879857" cy="2909893"/>
          </a:xfrm>
        </p:spPr>
      </p:pic>
      <p:pic>
        <p:nvPicPr>
          <p:cNvPr id="8" name="Рисунок 7" descr="IMG-20170209-WA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2928926" cy="2196695"/>
          </a:xfrm>
          <a:prstGeom prst="rect">
            <a:avLst/>
          </a:prstGeom>
        </p:spPr>
      </p:pic>
      <p:pic>
        <p:nvPicPr>
          <p:cNvPr id="9" name="Рисунок 8" descr="IMG-20170209-WA00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97777" y="3711777"/>
            <a:ext cx="3595683" cy="2696763"/>
          </a:xfrm>
          <a:prstGeom prst="rect">
            <a:avLst/>
          </a:prstGeom>
        </p:spPr>
      </p:pic>
      <p:pic>
        <p:nvPicPr>
          <p:cNvPr id="10" name="Рисунок 9" descr="IMG-20170209-WA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375553"/>
            <a:ext cx="3309929" cy="2482447"/>
          </a:xfrm>
          <a:prstGeom prst="rect">
            <a:avLst/>
          </a:prstGeom>
        </p:spPr>
      </p:pic>
      <p:pic>
        <p:nvPicPr>
          <p:cNvPr id="11" name="Рисунок 10" descr="IMG-20170209-WA00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285860"/>
            <a:ext cx="4357718" cy="326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572560" cy="869950"/>
          </a:xfrm>
        </p:spPr>
        <p:txBody>
          <a:bodyPr/>
          <a:lstStyle/>
          <a:p>
            <a:pPr>
              <a:buSzPct val="100000"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Апробация и диссеминация результатов деятельности МИП, КИП.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214810" y="1357298"/>
            <a:ext cx="4833942" cy="4419600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FF6600"/>
                </a:solidFill>
              </a:rPr>
              <a:t>Диссеминация: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/>
              <a:t>Видеоролик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/>
              <a:t>Публикации (4 статьи на федеральном уровне)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/>
              <a:t>Цифровые носители (ОО Сочи)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err="1" smtClean="0"/>
              <a:t>Вебинары</a:t>
            </a:r>
            <a:r>
              <a:rPr lang="ru-RU" sz="2200" dirty="0" smtClean="0"/>
              <a:t> (5 мероприятий, 9 выступлений, 26 ОО РФ, видеозаписи)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/>
              <a:t>Выступления на муниципальном и региональном уровнях (9: 5 – край, 4 город)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857628"/>
            <a:ext cx="3643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9900"/>
              </a:buClr>
              <a:buSzPct val="70000"/>
            </a:pPr>
            <a:r>
              <a:rPr lang="ru-RU" sz="2200" b="1" dirty="0" smtClean="0">
                <a:solidFill>
                  <a:srgbClr val="FF6600"/>
                </a:solidFill>
                <a:latin typeface="+mj-lt"/>
              </a:rPr>
              <a:t>Апробация:</a:t>
            </a:r>
          </a:p>
          <a:p>
            <a:pPr>
              <a:buClr>
                <a:srgbClr val="FF9900"/>
              </a:buClr>
              <a:buSzPct val="70000"/>
              <a:buFont typeface="Wingdings" pitchFamily="2" charset="2"/>
              <a:buChar char="q"/>
            </a:pPr>
            <a:r>
              <a:rPr lang="ru-RU" sz="2200" dirty="0" smtClean="0">
                <a:latin typeface="+mj-lt"/>
              </a:rPr>
              <a:t>2 ОО г. Сочи ведут занятия по РП.</a:t>
            </a:r>
          </a:p>
          <a:p>
            <a:pPr>
              <a:buClr>
                <a:srgbClr val="FF9900"/>
              </a:buClr>
              <a:buSzPct val="70000"/>
              <a:buFont typeface="Wingdings" pitchFamily="2" charset="2"/>
              <a:buChar char="q"/>
            </a:pPr>
            <a:r>
              <a:rPr lang="ru-RU" sz="2200" dirty="0" smtClean="0">
                <a:latin typeface="+mj-lt"/>
              </a:rPr>
              <a:t>Около 7 ОО используют учебно-методические материалы.</a:t>
            </a:r>
          </a:p>
          <a:p>
            <a:pPr>
              <a:buClr>
                <a:srgbClr val="FF9900"/>
              </a:buClr>
              <a:buSzPct val="70000"/>
              <a:buFont typeface="Wingdings" pitchFamily="2" charset="2"/>
              <a:buChar char="q"/>
            </a:pPr>
            <a:r>
              <a:rPr lang="ru-RU" sz="2200" dirty="0" smtClean="0">
                <a:latin typeface="+mj-lt"/>
              </a:rPr>
              <a:t>24 ОО получили материалы.</a:t>
            </a:r>
            <a:endParaRPr lang="ru-RU" sz="2200" dirty="0">
              <a:latin typeface="+mj-lt"/>
            </a:endParaRPr>
          </a:p>
        </p:txBody>
      </p:sp>
      <p:pic>
        <p:nvPicPr>
          <p:cNvPr id="1026" name="Picture 2" descr="C:\Users\user\Downloads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857760"/>
            <a:ext cx="2454068" cy="176899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96794" y="4525100"/>
            <a:ext cx="1805312" cy="25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ownloads\обложка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849" y="1285860"/>
            <a:ext cx="1853843" cy="2571768"/>
          </a:xfrm>
          <a:prstGeom prst="rect">
            <a:avLst/>
          </a:prstGeom>
          <a:noFill/>
        </p:spPr>
      </p:pic>
      <p:pic>
        <p:nvPicPr>
          <p:cNvPr id="1030" name="Picture 6" descr="C:\Users\user\Downloads\Сертификат Шуваловой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285860"/>
            <a:ext cx="1857356" cy="257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" y="142852"/>
            <a:ext cx="8766048" cy="990600"/>
          </a:xfrm>
        </p:spPr>
        <p:txBody>
          <a:bodyPr/>
          <a:lstStyle/>
          <a:p>
            <a:r>
              <a:rPr lang="ru-RU" sz="4000" dirty="0" smtClean="0"/>
              <a:t>Перспектива развития Проекта</a:t>
            </a:r>
            <a:endParaRPr lang="ru-RU" sz="40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643998" cy="4738702"/>
          </a:xfrm>
        </p:spPr>
        <p:txBody>
          <a:bodyPr/>
          <a:lstStyle/>
          <a:p>
            <a:pPr marL="640080" lvl="1" indent="-27432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6600"/>
                </a:solidFill>
                <a:sym typeface="Tw Cen MT" pitchFamily="34" charset="0"/>
              </a:rPr>
              <a:t>Интегрированное образовательное </a:t>
            </a:r>
            <a:r>
              <a:rPr lang="ru-RU" sz="2400" b="1" dirty="0" smtClean="0">
                <a:solidFill>
                  <a:srgbClr val="FF6600"/>
                </a:solidFill>
                <a:sym typeface="Tw Cen MT" pitchFamily="34" charset="0"/>
              </a:rPr>
              <a:t>пространство:</a:t>
            </a:r>
            <a:endParaRPr lang="ru-RU" sz="2400" b="1" dirty="0" smtClean="0">
              <a:solidFill>
                <a:srgbClr val="FF6600"/>
              </a:solidFill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Модель </a:t>
            </a:r>
            <a:r>
              <a:rPr lang="ru-RU" sz="2400" dirty="0" smtClean="0">
                <a:sym typeface="Tw Cen MT" pitchFamily="34" charset="0"/>
              </a:rPr>
              <a:t>для ФГОС СОО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Учет </a:t>
            </a:r>
            <a:r>
              <a:rPr lang="ru-RU" sz="2400" dirty="0" err="1" smtClean="0">
                <a:sym typeface="Tw Cen MT" pitchFamily="34" charset="0"/>
              </a:rPr>
              <a:t>многопрофильности</a:t>
            </a:r>
            <a:r>
              <a:rPr lang="ru-RU" sz="2400" dirty="0" smtClean="0">
                <a:sym typeface="Tw Cen MT" pitchFamily="34" charset="0"/>
              </a:rPr>
              <a:t>, </a:t>
            </a:r>
            <a:r>
              <a:rPr lang="ru-RU" sz="2400" dirty="0" err="1" smtClean="0">
                <a:sym typeface="Tw Cen MT" pitchFamily="34" charset="0"/>
              </a:rPr>
              <a:t>практико</a:t>
            </a:r>
            <a:r>
              <a:rPr lang="ru-RU" sz="2400" dirty="0" smtClean="0">
                <a:sym typeface="Tw Cen MT" pitchFamily="34" charset="0"/>
              </a:rPr>
              <a:t>- и </a:t>
            </a:r>
            <a:r>
              <a:rPr lang="ru-RU" sz="2400" dirty="0" err="1" smtClean="0">
                <a:sym typeface="Tw Cen MT" pitchFamily="34" charset="0"/>
              </a:rPr>
              <a:t>социо-ориентированности</a:t>
            </a:r>
            <a:endParaRPr lang="ru-RU" sz="2400" dirty="0" smtClean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Подготовительные  </a:t>
            </a:r>
            <a:r>
              <a:rPr lang="ru-RU" sz="2400" dirty="0" err="1" smtClean="0">
                <a:sym typeface="Tw Cen MT" pitchFamily="34" charset="0"/>
              </a:rPr>
              <a:t>метапредметные</a:t>
            </a:r>
            <a:r>
              <a:rPr lang="ru-RU" sz="2400" dirty="0" smtClean="0">
                <a:sym typeface="Tw Cen MT" pitchFamily="34" charset="0"/>
              </a:rPr>
              <a:t> курсы для НОО и ООО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Усиление учебно-исследовательской составляющей на уроках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Кадровый </a:t>
            </a:r>
            <a:r>
              <a:rPr lang="ru-RU" sz="2400" dirty="0" smtClean="0">
                <a:sym typeface="Tw Cen MT" pitchFamily="34" charset="0"/>
              </a:rPr>
              <a:t>потенциал: конкурс </a:t>
            </a:r>
            <a:r>
              <a:rPr lang="ru-RU" sz="2400" dirty="0" err="1" smtClean="0">
                <a:sym typeface="Tw Cen MT" pitchFamily="34" charset="0"/>
              </a:rPr>
              <a:t>межпредметных</a:t>
            </a:r>
            <a:r>
              <a:rPr lang="ru-RU" sz="2400" dirty="0" smtClean="0">
                <a:sym typeface="Tw Cen MT" pitchFamily="34" charset="0"/>
              </a:rPr>
              <a:t> проектов; сменность преподавателей курса, модульность курса.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Групповой проект для учителей.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Проект «Сетевая экспертиза»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400" dirty="0" smtClean="0">
                <a:sym typeface="Tw Cen MT" pitchFamily="34" charset="0"/>
              </a:rPr>
              <a:t>Музейные занятия</a:t>
            </a:r>
            <a:endParaRPr lang="ru-RU" sz="2400" dirty="0" smtClean="0">
              <a:sym typeface="Tw Cen M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Стратегия: ФЦПРО 2016-2020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будут апробированы и внедрены модели и комплексы мер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rgbClr val="FF6600"/>
                </a:solidFill>
              </a:rPr>
              <a:t>начатые в рамках Федеральной целевой программы развития образования на 2011-2015 годы </a:t>
            </a:r>
            <a:r>
              <a:rPr lang="ru-RU" sz="2400" dirty="0" smtClean="0"/>
              <a:t>(сроки и этапы реализации Программы)</a:t>
            </a:r>
          </a:p>
          <a:p>
            <a:r>
              <a:rPr lang="ru-RU" sz="2400" dirty="0" smtClean="0"/>
              <a:t>сформирован </a:t>
            </a:r>
            <a:r>
              <a:rPr lang="ru-RU" sz="2400" dirty="0" smtClean="0">
                <a:solidFill>
                  <a:srgbClr val="FF6600"/>
                </a:solidFill>
              </a:rPr>
              <a:t>банк лучших дополнительных  общеобразовательных программ </a:t>
            </a:r>
            <a:r>
              <a:rPr lang="ru-RU" sz="2400" dirty="0" smtClean="0"/>
              <a:t>(ожидаемые результаты реализации Программы)</a:t>
            </a:r>
          </a:p>
          <a:p>
            <a:r>
              <a:rPr lang="ru-RU" sz="2400" dirty="0" smtClean="0"/>
              <a:t>Доля учителей, освоивших </a:t>
            </a:r>
            <a:r>
              <a:rPr lang="ru-RU" sz="2400" dirty="0" smtClean="0">
                <a:solidFill>
                  <a:srgbClr val="FF6600"/>
                </a:solidFill>
              </a:rPr>
              <a:t>методику преподавания по </a:t>
            </a:r>
            <a:r>
              <a:rPr lang="ru-RU" sz="2400" dirty="0" err="1" smtClean="0">
                <a:solidFill>
                  <a:srgbClr val="FF6600"/>
                </a:solidFill>
              </a:rPr>
              <a:t>межпредметным</a:t>
            </a:r>
            <a:r>
              <a:rPr lang="ru-RU" sz="2400" dirty="0" smtClean="0">
                <a:solidFill>
                  <a:srgbClr val="FF6600"/>
                </a:solidFill>
              </a:rPr>
              <a:t> технологиям </a:t>
            </a:r>
            <a:r>
              <a:rPr lang="ru-RU" sz="2400" dirty="0" smtClean="0"/>
              <a:t>и реализующих ее в образовательном процессе (целевые показатели Программы)</a:t>
            </a:r>
            <a:endParaRPr lang="en-US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Стратегия: ФЦПРО 2016-2020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задача 2 «Развитие </a:t>
            </a:r>
            <a:r>
              <a:rPr lang="ru-RU" sz="2400" dirty="0" smtClean="0">
                <a:solidFill>
                  <a:srgbClr val="FF6600"/>
                </a:solidFill>
              </a:rPr>
              <a:t>современных механизмов и технологий</a:t>
            </a:r>
            <a:r>
              <a:rPr lang="ru-RU" sz="2400" dirty="0" smtClean="0"/>
              <a:t> общего образования» (Основные цель и задачи Программы);</a:t>
            </a:r>
          </a:p>
          <a:p>
            <a:r>
              <a:rPr lang="ru-RU" sz="2400" dirty="0" smtClean="0"/>
              <a:t>задача 3 «Реализация мер </a:t>
            </a:r>
            <a:r>
              <a:rPr lang="ru-RU" sz="2400" dirty="0" smtClean="0">
                <a:solidFill>
                  <a:srgbClr val="FF6600"/>
                </a:solidFill>
              </a:rPr>
              <a:t>по развитию научно-образовательной и творческой среды </a:t>
            </a:r>
            <a:r>
              <a:rPr lang="ru-RU" sz="2400" dirty="0" smtClean="0"/>
              <a:t>в образовательных организациях»(Основные цель и задачи Программы).</a:t>
            </a:r>
          </a:p>
          <a:p>
            <a:r>
              <a:rPr lang="ru-RU" sz="2400" dirty="0" smtClean="0"/>
              <a:t>Развитие </a:t>
            </a:r>
            <a:r>
              <a:rPr lang="ru-RU" sz="2400" dirty="0" smtClean="0">
                <a:solidFill>
                  <a:srgbClr val="FF6600"/>
                </a:solidFill>
              </a:rPr>
              <a:t>познавательно-исследовательской</a:t>
            </a:r>
            <a:r>
              <a:rPr lang="ru-RU" sz="2400" dirty="0" smtClean="0"/>
              <a:t> деятельности школьников</a:t>
            </a:r>
            <a:r>
              <a:rPr lang="en-US" sz="2400" dirty="0" smtClean="0"/>
              <a:t> (</a:t>
            </a:r>
            <a:r>
              <a:rPr lang="ru-RU" sz="2400" dirty="0" smtClean="0"/>
              <a:t>новые проекты)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786322"/>
            <a:ext cx="3500462" cy="18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 noChangeArrowheads="1"/>
          </p:cNvPicPr>
          <p:nvPr/>
        </p:nvPicPr>
        <p:blipFill>
          <a:blip r:embed="rId2"/>
          <a:srcRect l="9705" t="19496" r="8524" b="8264"/>
          <a:stretch>
            <a:fillRect/>
          </a:stretch>
        </p:blipFill>
        <p:spPr bwMode="auto">
          <a:xfrm>
            <a:off x="-814388" y="-336550"/>
            <a:ext cx="10772776" cy="753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8532813" y="-171450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295260"/>
            <a:ext cx="8501122" cy="99060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1" y="1600200"/>
          <a:ext cx="8715436" cy="4663440"/>
        </p:xfrm>
        <a:graphic>
          <a:graphicData uri="http://schemas.openxmlformats.org/drawingml/2006/table">
            <a:tbl>
              <a:tblPr/>
              <a:tblGrid>
                <a:gridCol w="2143141"/>
                <a:gridCol w="657229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Внести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нормативно-правовую базу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организации и оптимизации инновационной деятельности 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Должностные инструкции заместителя директора по УМР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Должностные инструкции заместителя директора по УВР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Должностные инструкции учителя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Приказ о назначении классных руководителей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Положение о порядке, формах и периодичности промежуточной аттестации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Положение о классах с углубленным изучением отдельных предметов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Положение о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портфолио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j-lt"/>
                        <a:ea typeface="Courier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Положение о проектной и учебно-исследовательской деятельности учащихся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j-lt"/>
                          <a:ea typeface="Courier New"/>
                        </a:rPr>
                        <a:t>Эффективный контракт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295260"/>
            <a:ext cx="8501122" cy="99060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44" y="1285861"/>
          <a:ext cx="8858312" cy="5464324"/>
        </p:xfrm>
        <a:graphic>
          <a:graphicData uri="http://schemas.openxmlformats.org/drawingml/2006/table">
            <a:tbl>
              <a:tblPr/>
              <a:tblGrid>
                <a:gridCol w="1857388"/>
                <a:gridCol w="7000924"/>
              </a:tblGrid>
              <a:tr h="970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58484">
                <a:tc>
                  <a:txBody>
                    <a:bodyPr/>
                    <a:lstStyle/>
                    <a:p>
                      <a:pPr lvl="0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приоритеты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программно-методического обеспечения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новые ресурсы (для НОО,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ООО; рабочие тетради на печатной основе; библиотека и </a:t>
                      </a:r>
                      <a:r>
                        <a:rPr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медиатека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38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печатных и электронных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учебно-программно-методических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пособий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Созданы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авторские ресурсы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(рабочие и авторские программы для урочной и внеурочной деятельности)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В.С.Лазарев. Проектная деятельность в школе. Учебное пособие для учащихся 7-11 классов;  г.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Толятти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Голуб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Г.Б.) – в части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проектной деятельности;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Савенков А.И., Леонтович А.В. – 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исследовательской </a:t>
                      </a:r>
                      <a:r>
                        <a:rPr lang="ru-RU" sz="20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д-ти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Пахомова Н.Ю. ;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Сизова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Р.И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.– для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НОО;</a:t>
                      </a:r>
                    </a:p>
                    <a:p>
                      <a:pPr lvl="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Обухов А.С. –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самообразования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учителя,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внутреннего обучения.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7158" y="295260"/>
            <a:ext cx="8501122" cy="99060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1" y="1600200"/>
          <a:ext cx="8715436" cy="4998720"/>
        </p:xfrm>
        <a:graphic>
          <a:graphicData uri="http://schemas.openxmlformats.org/drawingml/2006/table">
            <a:tbl>
              <a:tblPr/>
              <a:tblGrid>
                <a:gridCol w="2214579"/>
                <a:gridCol w="650085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комфортные условия подготовки и представления ученических работ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через обновление материально-технического обеспечения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 материально-технические ресурсы (компьютеры, вспомогательная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цифровая техника)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2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усилена линия интернета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2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2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lang="ru-RU" sz="22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пространственных и временных </a:t>
                      </a:r>
                      <a:r>
                        <a:rPr lang="ru-RU" sz="22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возможностей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учеников и педагогов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</a:t>
                      </a:r>
                      <a:r>
                        <a:rPr lang="ru-RU" sz="22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новых методов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проектирования и исследования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поддержки </a:t>
                      </a:r>
                      <a:r>
                        <a:rPr lang="ru-RU" sz="2200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сетевого сотрудничества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357818" y="3857628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2844" y="295260"/>
            <a:ext cx="8858312" cy="99060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sz="24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 Проекта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р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азработка вариативной модели организации проектной и учебно-исследовательской деятельности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44" y="1279570"/>
          <a:ext cx="8786874" cy="5578430"/>
        </p:xfrm>
        <a:graphic>
          <a:graphicData uri="http://schemas.openxmlformats.org/drawingml/2006/table">
            <a:tbl>
              <a:tblPr/>
              <a:tblGrid>
                <a:gridCol w="3357586"/>
                <a:gridCol w="5429288"/>
              </a:tblGrid>
              <a:tr h="349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Задачи отчетного периода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Содержание инновационной деятельности</a:t>
                      </a: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842536">
                <a:tc>
                  <a:txBody>
                    <a:bodyPr/>
                    <a:lstStyle/>
                    <a:p>
                      <a:pPr lvl="0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Выбрать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оптимальный вариант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включения проектной и учебно-исследовательской деятельности в ОП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68 часов в 5-9 классах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(варианты включения в учебный план: в 5 и 9 классах; в 8,9 классах; 34 часа в 5 классе, 17 часов в 8 классе, 17 часов в 9 классе);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1-2 курса внеурочной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для </a:t>
                      </a: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1-4 классов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выбору.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308512">
                <a:tc>
                  <a:txBody>
                    <a:bodyPr/>
                    <a:lstStyle/>
                    <a:p>
                      <a:pPr lvl="0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пути развития </a:t>
                      </a:r>
                      <a:r>
                        <a:rPr lang="ru-RU" sz="22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кадрового потенциала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направлению инновации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КПК – 93% </a:t>
                      </a:r>
                      <a:r>
                        <a:rPr lang="ru-RU" sz="2000" b="1" kern="1200" dirty="0" err="1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педколлектива</a:t>
                      </a: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очно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дистанционно;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целевые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и рекомендованные курсы.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данной направленности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2000" b="1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Важно:</a:t>
                      </a:r>
                      <a:endParaRPr lang="ru-RU" sz="2000" b="1" kern="1200" dirty="0" smtClean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rgbClr val="FF66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всего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педколлектива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>
                        <a:buClr>
                          <a:srgbClr val="FF66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узкой группы учителей - потенциальных преподавателей спецкурса;</a:t>
                      </a:r>
                    </a:p>
                    <a:p>
                      <a:pPr lvl="0">
                        <a:buClr>
                          <a:srgbClr val="FF66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внутреннее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обучение (с механизмом подготовки индивидуальных проектов)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6" name="Выгнутая вправо стрелка 5"/>
          <p:cNvSpPr/>
          <p:nvPr/>
        </p:nvSpPr>
        <p:spPr>
          <a:xfrm>
            <a:off x="8001024" y="4286256"/>
            <a:ext cx="357190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Rejected</ApprovalStatus>
    <MarketSpecific xmlns="9d035d7d-02e5-4a00-8b62-9a556aabc7b5" xsi:nil="true"/>
    <LocLastLocAttemptVersionTypeLookup xmlns="9d035d7d-02e5-4a00-8b62-9a556aabc7b5" xsi:nil="true"/>
    <LocComments xmlns="9d035d7d-02e5-4a00-8b62-9a556aabc7b5" xsi:nil="true"/>
    <DirectSourceMarket xmlns="9d035d7d-02e5-4a00-8b62-9a556aabc7b5">english</DirectSourceMarket>
    <LocPublishedLinkedAssetsLookup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LocNewPublishedVersionLookup xmlns="9d035d7d-02e5-4a00-8b62-9a556aabc7b5" xsi:nil="true"/>
    <NumericId xmlns="9d035d7d-02e5-4a00-8b62-9a556aabc7b5">-1</NumericId>
    <TPFriendlyName xmlns="9d035d7d-02e5-4a00-8b62-9a556aabc7b5">Academic presentation for college course (textbook design)</TPFriendlyName>
    <BusinessGroup xmlns="9d035d7d-02e5-4a00-8b62-9a556aabc7b5" xsi:nil="true"/>
    <BlockPublish xmlns="9d035d7d-02e5-4a00-8b62-9a556aabc7b5" xsi:nil="true"/>
    <LocRecommendedHandoff xmlns="9d035d7d-02e5-4a00-8b62-9a556aabc7b5" xsi:nil="true"/>
    <LocOverallPublishStatusLook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Academic presentation for college course (textbook design)</SourceTitle>
    <OpenTemplate xmlns="9d035d7d-02e5-4a00-8b62-9a556aabc7b5">true</OpenTemplate>
    <LocOverallLocStatusLookup xmlns="9d035d7d-02e5-4a00-8b62-9a556aabc7b5" xsi:nil="true"/>
    <UALocComments xmlns="9d035d7d-02e5-4a00-8b62-9a556aabc7b5" xsi:nil="true"/>
    <ParentAssetId xmlns="9d035d7d-02e5-4a00-8b62-9a556aabc7b5" xsi:nil="true"/>
    <PublishStatusLookup xmlns="9d035d7d-02e5-4a00-8b62-9a556aabc7b5">
      <Value>82096</Value>
      <Value>359710</Value>
    </PublishStatusLookup>
    <IntlLangReviewDate xmlns="9d035d7d-02e5-4a00-8b62-9a556aabc7b5" xsi:nil="true"/>
    <LastPublishResultLookup xmlns="9d035d7d-02e5-4a00-8b62-9a556aabc7b5"/>
    <FeatureTagsTaxHTField0 xmlns="9d035d7d-02e5-4a00-8b62-9a556aabc7b5">
      <Terms xmlns="http://schemas.microsoft.com/office/infopath/2007/PartnerControls"/>
    </FeatureTagsTaxHTField0>
    <MachineTranslated xmlns="9d035d7d-02e5-4a00-8b62-9a556aabc7b5" xsi:nil="true"/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APDescription xmlns="9d035d7d-02e5-4a00-8b62-9a556aabc7b5" xsi:nil="true"/>
    <ClipArtFilename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ssetStart xmlns="9d035d7d-02e5-4a00-8b62-9a556aabc7b5">2009-06-18T10:05:47+00:00</AssetStart>
    <AcquiredFrom xmlns="9d035d7d-02e5-4a00-8b62-9a556aabc7b5" xsi:nil="true"/>
    <FriendlyTitle xmlns="9d035d7d-02e5-4a00-8b62-9a556aabc7b5" xsi:nil="true"/>
    <TPClientViewer xmlns="9d035d7d-02e5-4a00-8b62-9a556aabc7b5">Microsoft Office PowerPoint</TPClientViewer>
    <IsDeleted xmlns="9d035d7d-02e5-4a00-8b62-9a556aabc7b5">false</IsDeleted>
    <TemplateStatus xmlns="9d035d7d-02e5-4a00-8b62-9a556aabc7b5">Complete</TemplateStatus>
    <OOCacheId xmlns="9d035d7d-02e5-4a00-8b62-9a556aabc7b5" xsi:nil="true"/>
    <Downloads xmlns="9d035d7d-02e5-4a00-8b62-9a556aabc7b5">0</Downloads>
    <LocPublishedDependentAssetsLookup xmlns="9d035d7d-02e5-4a00-8b62-9a556aabc7b5" xsi:nil="true"/>
    <SubmitterId xmlns="9d035d7d-02e5-4a00-8b62-9a556aabc7b5" xsi:nil="true"/>
    <TPExecutable xmlns="9d035d7d-02e5-4a00-8b62-9a556aabc7b5" xsi:nil="true"/>
    <EditorialTags xmlns="9d035d7d-02e5-4a00-8b62-9a556aabc7b5" xsi:nil="true"/>
    <AssetType xmlns="9d035d7d-02e5-4a00-8b62-9a556aabc7b5">TP</AssetType>
    <BugNumber xmlns="9d035d7d-02e5-4a00-8b62-9a556aabc7b5">91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RecommendationsModifier xmlns="9d035d7d-02e5-4a00-8b62-9a556aabc7b5" xsi:nil="true"/>
    <AssetId xmlns="9d035d7d-02e5-4a00-8b62-9a556aabc7b5">TP010352480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LocLastLocAttemptVersionLookup xmlns="9d035d7d-02e5-4a00-8b62-9a556aabc7b5">70831</LocLastLocAttemptVersionLookup>
    <LocProcessedForHandoffsLookup xmlns="9d035d7d-02e5-4a00-8b62-9a556aabc7b5" xsi:nil="true"/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CampaignTagsTaxHTField0 xmlns="9d035d7d-02e5-4a00-8b62-9a556aabc7b5">
      <Terms xmlns="http://schemas.microsoft.com/office/infopath/2007/PartnerControls"/>
    </CampaignTagsTaxHTField0>
    <TaxCatchAll xmlns="9d035d7d-02e5-4a00-8b62-9a556aabc7b5"/>
    <LocOverallPreviewStatusLookup xmlns="9d035d7d-02e5-4a00-8b62-9a556aabc7b5" xsi:nil="true"/>
    <Markets xmlns="9d035d7d-02e5-4a00-8b62-9a556aabc7b5"/>
    <AverageRating xmlns="9d035d7d-02e5-4a00-8b62-9a556aabc7b5" xsi:nil="true"/>
    <IntlLangReview xmlns="9d035d7d-02e5-4a00-8b62-9a556aabc7b5" xsi:nil="true"/>
    <UAProjectedTotalWords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LocManualTestRequired xmlns="9d035d7d-02e5-4a00-8b62-9a556aabc7b5" xsi:nil="true"/>
    <EditorialStatus xmlns="9d035d7d-02e5-4a00-8b62-9a556aabc7b5" xsi:nil="true"/>
    <TPLaunchHelpLinkType xmlns="9d035d7d-02e5-4a00-8b62-9a556aabc7b5">Template</TPLaunchHelpLinkType>
    <LastModifiedDateTime xmlns="9d035d7d-02e5-4a00-8b62-9a556aabc7b5" xsi:nil="true"/>
    <LocProcessedForMarketsLookup xmlns="9d035d7d-02e5-4a00-8b62-9a556aabc7b5" xsi:nil="true"/>
    <ScenarioTagsTaxHTField0 xmlns="9d035d7d-02e5-4a00-8b62-9a556aabc7b5">
      <Terms xmlns="http://schemas.microsoft.com/office/infopath/2007/PartnerControls"/>
    </ScenarioTagsTaxHTField0>
    <LocalizationTagsTaxHTField0 xmlns="9d035d7d-02e5-4a00-8b62-9a556aabc7b5">
      <Terms xmlns="http://schemas.microsoft.com/office/infopath/2007/PartnerControls"/>
    </LocalizationTagsTaxHTField0>
    <ArtSampleDocs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LocOverallHandbackStatusLookup xmlns="9d035d7d-02e5-4a00-8b62-9a556aabc7b5" xsi:nil="true"/>
    <ShowIn xmlns="9d035d7d-02e5-4a00-8b62-9a556aabc7b5" xsi:nil="true"/>
    <UANotes xmlns="9d035d7d-02e5-4a00-8b62-9a556aabc7b5" xsi:nil="true"/>
    <VoteCount xmlns="9d035d7d-02e5-4a00-8b62-9a556aabc7b5" xsi:nil="true"/>
    <CSXHash xmlns="9d035d7d-02e5-4a00-8b62-9a556aabc7b5" xsi:nil="true"/>
    <InternalTagsTaxHTField0 xmlns="9d035d7d-02e5-4a00-8b62-9a556aabc7b5">
      <Terms xmlns="http://schemas.microsoft.com/office/infopath/2007/PartnerControls"/>
    </InternalTagsTaxHTField0>
    <AssetExpire xmlns="9d035d7d-02e5-4a00-8b62-9a556aabc7b5">2100-01-01T00:00:00+00:00</AssetExpire>
    <DSATActionTaken xmlns="9d035d7d-02e5-4a00-8b62-9a556aabc7b5" xsi:nil="true"/>
    <CSXSubmissionMarket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33C3576F-0A8E-40D5-A874-C92473CC6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8E007-7821-41BD-AE70-3419E313FDE1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tf10352480</Template>
  <TotalTime>0</TotalTime>
  <Words>1452</Words>
  <Application>Microsoft Office PowerPoint</Application>
  <PresentationFormat>Экран (4:3)</PresentationFormat>
  <Paragraphs>211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tf10352480</vt:lpstr>
      <vt:lpstr>Слайд 1</vt:lpstr>
      <vt:lpstr>Актуальность</vt:lpstr>
      <vt:lpstr>Стратегия: ФЦПРО 2016-2020 гг.</vt:lpstr>
      <vt:lpstr>Стратегия: ФЦПРО 2016-2020 гг.</vt:lpstr>
      <vt:lpstr>Слайд 5</vt:lpstr>
      <vt:lpstr> Цель Проекта: разработка вариативной модели организации проектной и учебно-исследовательской деятельности   </vt:lpstr>
      <vt:lpstr> Цель Проекта: разработка вариативной модели организации проектной и учебно-исследовательской деятельности   </vt:lpstr>
      <vt:lpstr> Цель Проекта: разработка вариативной модели организации проектной и учебно-исследовательской деятельности   </vt:lpstr>
      <vt:lpstr> Цель Проекта: разработка вариативной модели организации проектной и учебно-исследовательской деятельности   </vt:lpstr>
      <vt:lpstr>Слайд 10</vt:lpstr>
      <vt:lpstr> Цель Проекта: разработка вариативной модели организации проектной и учебно-исследовательской деятельности   </vt:lpstr>
      <vt:lpstr> Цель Проекта: разработка вариативной модели организации проектной и учебно-исследовательской деятельности   </vt:lpstr>
      <vt:lpstr> Цель Проекта: разработка вариативной модели организации проектной и учебно-исследовательской деятельности   </vt:lpstr>
      <vt:lpstr>Инновационность</vt:lpstr>
      <vt:lpstr>Измерение и оценка качества инновации. Направления: </vt:lpstr>
      <vt:lpstr>Кадры: степень готовности. </vt:lpstr>
      <vt:lpstr>Кадры: степень готовности. </vt:lpstr>
      <vt:lpstr>Результативность</vt:lpstr>
      <vt:lpstr>Формы подготовки и представления проекта</vt:lpstr>
      <vt:lpstr>Групповой онлайн-проект. 9 класс</vt:lpstr>
      <vt:lpstr> Апробация и диссеминация результатов деятельности МИП, КИП. </vt:lpstr>
      <vt:lpstr>Перспектива развития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2017-02-08T12:25:06Z</dcterms:created>
  <dcterms:modified xsi:type="dcterms:W3CDTF">2017-02-10T06:05:50Z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6648700</vt:r8>
  </property>
  <property fmtid="{D5CDD505-2E9C-101B-9397-08002B2CF9AE}" pid="3" name="_TemplateID">
    <vt:lpwstr>TC101671251049</vt:lpwstr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ImageGen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PolicheckStatus">
    <vt:i4>0</vt:i4>
  </property>
</Properties>
</file>