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5" r:id="rId2"/>
    <p:sldId id="256" r:id="rId3"/>
    <p:sldId id="260" r:id="rId4"/>
    <p:sldId id="257" r:id="rId5"/>
    <p:sldId id="259" r:id="rId6"/>
    <p:sldId id="258" r:id="rId7"/>
    <p:sldId id="261" r:id="rId8"/>
    <p:sldId id="271" r:id="rId9"/>
    <p:sldId id="272" r:id="rId10"/>
    <p:sldId id="269" r:id="rId11"/>
    <p:sldId id="270" r:id="rId12"/>
    <p:sldId id="274" r:id="rId13"/>
    <p:sldId id="273" r:id="rId14"/>
    <p:sldId id="266" r:id="rId15"/>
    <p:sldId id="267" r:id="rId16"/>
    <p:sldId id="275" r:id="rId1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0066"/>
    <a:srgbClr val="FF6600"/>
    <a:srgbClr val="FF9900"/>
    <a:srgbClr val="FF0066"/>
    <a:srgbClr val="F7F7F7"/>
    <a:srgbClr val="990000"/>
    <a:srgbClr val="9966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Лист1!$B$4</c:f>
              <c:strCache>
                <c:ptCount val="1"/>
                <c:pt idx="0">
                  <c:v>от 2 месяцев до 3 лет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1153846153846155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Лист1!$C$4</c:f>
              <c:numCache>
                <c:formatCode>General</c:formatCode>
                <c:ptCount val="1"/>
                <c:pt idx="0">
                  <c:v>111346</c:v>
                </c:pt>
              </c:numCache>
            </c:numRef>
          </c:val>
        </c:ser>
        <c:ser>
          <c:idx val="1"/>
          <c:order val="1"/>
          <c:tx>
            <c:strRef>
              <c:f>Лист1!$B$5</c:f>
              <c:strCache>
                <c:ptCount val="1"/>
                <c:pt idx="0">
                  <c:v>от 3 до 7 лет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23055555555555557"/>
                  <c:y val="-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Лист1!$C$5</c:f>
              <c:numCache>
                <c:formatCode>General</c:formatCode>
                <c:ptCount val="1"/>
                <c:pt idx="0">
                  <c:v>15928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6501392"/>
        <c:axId val="336502960"/>
        <c:axId val="0"/>
      </c:bar3DChart>
      <c:catAx>
        <c:axId val="3365013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6502960"/>
        <c:crosses val="autoZero"/>
        <c:auto val="1"/>
        <c:lblAlgn val="ctr"/>
        <c:lblOffset val="100"/>
        <c:noMultiLvlLbl val="0"/>
      </c:catAx>
      <c:valAx>
        <c:axId val="3365029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36501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Лист1!$B$19</c:f>
              <c:strCache>
                <c:ptCount val="1"/>
                <c:pt idx="0">
                  <c:v>от 2 месяцев до 3 лет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13423758252368939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Лист1!$C$19</c:f>
              <c:numCache>
                <c:formatCode>General</c:formatCode>
                <c:ptCount val="1"/>
                <c:pt idx="0">
                  <c:v>114787</c:v>
                </c:pt>
              </c:numCache>
            </c:numRef>
          </c:val>
        </c:ser>
        <c:ser>
          <c:idx val="1"/>
          <c:order val="1"/>
          <c:tx>
            <c:strRef>
              <c:f>Лист1!$B$20</c:f>
              <c:strCache>
                <c:ptCount val="1"/>
                <c:pt idx="0">
                  <c:v>от 3 до 7 лет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26484712227646828"/>
                  <c:y val="3.70370370370369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Лист1!$C$20</c:f>
              <c:numCache>
                <c:formatCode>General</c:formatCode>
                <c:ptCount val="1"/>
                <c:pt idx="0">
                  <c:v>30716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5966112"/>
        <c:axId val="339313328"/>
        <c:axId val="0"/>
      </c:bar3DChart>
      <c:catAx>
        <c:axId val="3359661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9313328"/>
        <c:crosses val="autoZero"/>
        <c:auto val="1"/>
        <c:lblAlgn val="ctr"/>
        <c:lblOffset val="100"/>
        <c:noMultiLvlLbl val="0"/>
      </c:catAx>
      <c:valAx>
        <c:axId val="3393133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3596611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540402527015215E-2"/>
          <c:y val="0"/>
          <c:w val="0.79596793278534084"/>
          <c:h val="0.7179658474837958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детей с ограниченными возможностями здоровья</c:v>
                </c:pt>
              </c:strCache>
            </c:strRef>
          </c:tx>
          <c:explosion val="5"/>
          <c:dPt>
            <c:idx val="0"/>
            <c:bubble3D val="0"/>
          </c:dPt>
          <c:dPt>
            <c:idx val="1"/>
            <c:bubble3D val="0"/>
          </c:dPt>
          <c:dLbls>
            <c:dLbl>
              <c:idx val="0"/>
              <c:layout>
                <c:manualLayout>
                  <c:x val="-0.1684346282151867"/>
                  <c:y val="0.14718076130248806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/>
                      <a:t>22 778 </a:t>
                    </a:r>
                    <a:r>
                      <a:rPr lang="ru-RU" sz="1600" dirty="0" smtClean="0"/>
                      <a:t>детей </a:t>
                    </a:r>
                  </a:p>
                  <a:p>
                    <a:r>
                      <a:rPr lang="ru-RU" sz="1600" dirty="0" smtClean="0"/>
                      <a:t>с ОВЗ</a:t>
                    </a:r>
                    <a:endParaRPr lang="ru-RU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206719393635709"/>
                      <c:h val="0.1490798678999395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1.0527157787589315E-2"/>
                  <c:y val="-7.1215562804726453E-3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/>
                      <a:t>3 071 </a:t>
                    </a:r>
                    <a:r>
                      <a:rPr lang="ru-RU" sz="1800" dirty="0" smtClean="0"/>
                      <a:t>ребенок-инвалид</a:t>
                    </a:r>
                    <a:endParaRPr lang="ru-RU" sz="18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003366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посещают группы компенсирующей направленности</c:v>
                </c:pt>
                <c:pt idx="1">
                  <c:v>дети-инвалиды 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20381</c:v>
                </c:pt>
                <c:pt idx="1">
                  <c:v>2611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13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3E9FF0-E657-451E-9CEA-7C92EF324D85}" type="doc">
      <dgm:prSet loTypeId="urn:microsoft.com/office/officeart/2005/8/layout/hList7#1" loCatId="list" qsTypeId="urn:microsoft.com/office/officeart/2005/8/quickstyle/simple3" qsCatId="simple" csTypeId="urn:microsoft.com/office/officeart/2005/8/colors/colorful5" csCatId="colorful" phldr="1"/>
      <dgm:spPr/>
    </dgm:pt>
    <dgm:pt modelId="{B7D4BC8A-F8B7-49B3-9A32-C58285B000D4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800" b="1" dirty="0" smtClean="0">
              <a:ln/>
              <a:latin typeface="Times New Roman" pitchFamily="18" charset="0"/>
              <a:cs typeface="Times New Roman" pitchFamily="18" charset="0"/>
            </a:rPr>
            <a:t>ГКП</a:t>
          </a:r>
          <a:r>
            <a:rPr lang="ru-RU" sz="1600" b="1" dirty="0" smtClean="0">
              <a:ln/>
              <a:latin typeface="Times New Roman" pitchFamily="18" charset="0"/>
              <a:cs typeface="Times New Roman" pitchFamily="18" charset="0"/>
            </a:rPr>
            <a:t> </a:t>
          </a:r>
        </a:p>
        <a:p>
          <a:pPr>
            <a:lnSpc>
              <a:spcPct val="100000"/>
            </a:lnSpc>
          </a:pPr>
          <a:r>
            <a:rPr lang="ru-RU" sz="2400" b="1" dirty="0" smtClean="0">
              <a:ln/>
              <a:latin typeface="Times New Roman" pitchFamily="18" charset="0"/>
              <a:cs typeface="Times New Roman" pitchFamily="18" charset="0"/>
            </a:rPr>
            <a:t>1 522 </a:t>
          </a:r>
          <a:r>
            <a:rPr lang="ru-RU" sz="1600" b="1" dirty="0" smtClean="0">
              <a:ln/>
              <a:latin typeface="Times New Roman" pitchFamily="18" charset="0"/>
              <a:cs typeface="Times New Roman" pitchFamily="18" charset="0"/>
            </a:rPr>
            <a:t>группы</a:t>
          </a:r>
          <a:endParaRPr lang="ru-RU" sz="1600" b="1" dirty="0">
            <a:ln/>
            <a:latin typeface="Times New Roman" pitchFamily="18" charset="0"/>
            <a:cs typeface="Times New Roman" pitchFamily="18" charset="0"/>
          </a:endParaRPr>
        </a:p>
      </dgm:t>
    </dgm:pt>
    <dgm:pt modelId="{A7C9E5E1-EF71-4A43-8280-67CCEB1C4387}" type="parTrans" cxnId="{EE5108A7-DF71-4398-B3BB-01E001C2EFA0}">
      <dgm:prSet/>
      <dgm:spPr/>
      <dgm:t>
        <a:bodyPr/>
        <a:lstStyle/>
        <a:p>
          <a:pPr>
            <a:lnSpc>
              <a:spcPct val="100000"/>
            </a:lnSpc>
          </a:pPr>
          <a:endParaRPr lang="ru-RU" sz="1400" b="1">
            <a:ln>
              <a:solidFill>
                <a:schemeClr val="tx1">
                  <a:lumMod val="50000"/>
                </a:schemeClr>
              </a:solidFill>
            </a:ln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72D450A7-AE95-4192-B26C-E54139104CCD}" type="sibTrans" cxnId="{EE5108A7-DF71-4398-B3BB-01E001C2EFA0}">
      <dgm:prSet/>
      <dgm:spPr/>
      <dgm:t>
        <a:bodyPr/>
        <a:lstStyle/>
        <a:p>
          <a:pPr>
            <a:lnSpc>
              <a:spcPct val="100000"/>
            </a:lnSpc>
          </a:pPr>
          <a:endParaRPr lang="ru-RU" sz="1400" b="1">
            <a:ln>
              <a:solidFill>
                <a:schemeClr val="tx1">
                  <a:lumMod val="50000"/>
                </a:schemeClr>
              </a:solidFill>
            </a:ln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DA7AAEF4-C82E-4ADF-80C2-6FDBA0472BDA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200" b="1" dirty="0" smtClean="0">
              <a:ln/>
              <a:latin typeface="Times New Roman" pitchFamily="18" charset="0"/>
              <a:cs typeface="Times New Roman" pitchFamily="18" charset="0"/>
            </a:rPr>
            <a:t>«Особый ребенок»</a:t>
          </a:r>
        </a:p>
        <a:p>
          <a:pPr>
            <a:lnSpc>
              <a:spcPct val="100000"/>
            </a:lnSpc>
          </a:pPr>
          <a:r>
            <a:rPr lang="ru-RU" sz="2200" b="1" dirty="0" smtClean="0">
              <a:ln/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b="1" dirty="0" smtClean="0">
              <a:ln/>
              <a:latin typeface="Times New Roman" pitchFamily="18" charset="0"/>
              <a:cs typeface="Times New Roman" pitchFamily="18" charset="0"/>
            </a:rPr>
            <a:t>48 </a:t>
          </a:r>
          <a:r>
            <a:rPr lang="ru-RU" sz="1600" b="1" dirty="0" smtClean="0">
              <a:ln/>
              <a:latin typeface="Times New Roman" pitchFamily="18" charset="0"/>
              <a:cs typeface="Times New Roman" pitchFamily="18" charset="0"/>
            </a:rPr>
            <a:t>групп</a:t>
          </a:r>
          <a:endParaRPr lang="ru-RU" sz="1600" b="1" dirty="0">
            <a:ln/>
            <a:latin typeface="Times New Roman" pitchFamily="18" charset="0"/>
            <a:cs typeface="Times New Roman" pitchFamily="18" charset="0"/>
          </a:endParaRPr>
        </a:p>
      </dgm:t>
    </dgm:pt>
    <dgm:pt modelId="{6C2E5831-38F5-47B9-AE86-B0464EB9E838}" type="parTrans" cxnId="{5FD21E2B-AECD-4A0F-BFA9-FEF126F10981}">
      <dgm:prSet/>
      <dgm:spPr/>
      <dgm:t>
        <a:bodyPr/>
        <a:lstStyle/>
        <a:p>
          <a:pPr>
            <a:lnSpc>
              <a:spcPct val="100000"/>
            </a:lnSpc>
          </a:pPr>
          <a:endParaRPr lang="ru-RU" sz="1400" b="1">
            <a:ln>
              <a:solidFill>
                <a:schemeClr val="tx1">
                  <a:lumMod val="50000"/>
                </a:schemeClr>
              </a:solidFill>
            </a:ln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488CBA06-67CA-4D12-8531-9E4D8B16FD85}" type="sibTrans" cxnId="{5FD21E2B-AECD-4A0F-BFA9-FEF126F10981}">
      <dgm:prSet/>
      <dgm:spPr/>
      <dgm:t>
        <a:bodyPr/>
        <a:lstStyle/>
        <a:p>
          <a:pPr>
            <a:lnSpc>
              <a:spcPct val="100000"/>
            </a:lnSpc>
          </a:pPr>
          <a:endParaRPr lang="ru-RU" sz="1400" b="1">
            <a:ln>
              <a:solidFill>
                <a:schemeClr val="tx1">
                  <a:lumMod val="50000"/>
                </a:schemeClr>
              </a:solidFill>
            </a:ln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839D58A1-E7AD-4935-8082-ADA59CF9C36B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800" b="1" dirty="0" smtClean="0">
              <a:ln/>
              <a:latin typeface="Times New Roman" pitchFamily="18" charset="0"/>
              <a:cs typeface="Times New Roman" pitchFamily="18" charset="0"/>
            </a:rPr>
            <a:t>ЦИПР</a:t>
          </a:r>
        </a:p>
        <a:p>
          <a:pPr>
            <a:lnSpc>
              <a:spcPct val="100000"/>
            </a:lnSpc>
          </a:pPr>
          <a:r>
            <a:rPr lang="ru-RU" sz="2800" b="1" dirty="0" smtClean="0">
              <a:ln/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b="1" dirty="0" smtClean="0">
              <a:ln/>
              <a:latin typeface="Times New Roman" pitchFamily="18" charset="0"/>
              <a:cs typeface="Times New Roman" pitchFamily="18" charset="0"/>
            </a:rPr>
            <a:t>11    </a:t>
          </a:r>
          <a:r>
            <a:rPr lang="ru-RU" sz="1600" b="1" dirty="0" smtClean="0">
              <a:ln/>
              <a:latin typeface="Times New Roman" pitchFamily="18" charset="0"/>
              <a:cs typeface="Times New Roman" pitchFamily="18" charset="0"/>
            </a:rPr>
            <a:t>центров</a:t>
          </a:r>
          <a:endParaRPr lang="ru-RU" sz="1600" b="1" dirty="0">
            <a:ln/>
            <a:latin typeface="Times New Roman" pitchFamily="18" charset="0"/>
            <a:cs typeface="Times New Roman" pitchFamily="18" charset="0"/>
          </a:endParaRPr>
        </a:p>
      </dgm:t>
    </dgm:pt>
    <dgm:pt modelId="{7DA79A6A-8B4E-4BA1-A0CC-4B47038912B8}" type="parTrans" cxnId="{CF15705C-B0EE-4AFC-83DB-E0D9B92AB521}">
      <dgm:prSet/>
      <dgm:spPr/>
      <dgm:t>
        <a:bodyPr/>
        <a:lstStyle/>
        <a:p>
          <a:pPr>
            <a:lnSpc>
              <a:spcPct val="100000"/>
            </a:lnSpc>
          </a:pPr>
          <a:endParaRPr lang="ru-RU" sz="1400" b="1">
            <a:ln>
              <a:solidFill>
                <a:schemeClr val="tx1">
                  <a:lumMod val="50000"/>
                </a:schemeClr>
              </a:solidFill>
            </a:ln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48EAB0D4-674E-4FBA-9A3A-DA579CFC979F}" type="sibTrans" cxnId="{CF15705C-B0EE-4AFC-83DB-E0D9B92AB521}">
      <dgm:prSet/>
      <dgm:spPr/>
      <dgm:t>
        <a:bodyPr/>
        <a:lstStyle/>
        <a:p>
          <a:pPr>
            <a:lnSpc>
              <a:spcPct val="100000"/>
            </a:lnSpc>
          </a:pPr>
          <a:endParaRPr lang="ru-RU" sz="1400" b="1">
            <a:ln>
              <a:solidFill>
                <a:schemeClr val="tx1">
                  <a:lumMod val="50000"/>
                </a:schemeClr>
              </a:solidFill>
            </a:ln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965EC946-8631-4D42-B253-9EEFC449461A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000" b="1" dirty="0" smtClean="0">
              <a:ln/>
              <a:latin typeface="Times New Roman" pitchFamily="18" charset="0"/>
              <a:cs typeface="Times New Roman" pitchFamily="18" charset="0"/>
            </a:rPr>
            <a:t>«мобильная педагогическая помощь»</a:t>
          </a:r>
        </a:p>
      </dgm:t>
    </dgm:pt>
    <dgm:pt modelId="{A3F78A2D-251D-4AA9-B7C5-C546F6F4B402}" type="parTrans" cxnId="{4794488D-8B3F-45E4-9FA2-461A12088B60}">
      <dgm:prSet/>
      <dgm:spPr/>
      <dgm:t>
        <a:bodyPr/>
        <a:lstStyle/>
        <a:p>
          <a:pPr>
            <a:lnSpc>
              <a:spcPct val="100000"/>
            </a:lnSpc>
          </a:pPr>
          <a:endParaRPr lang="ru-RU" sz="1400" b="1">
            <a:ln>
              <a:solidFill>
                <a:schemeClr val="tx1">
                  <a:lumMod val="50000"/>
                </a:schemeClr>
              </a:solidFill>
            </a:ln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24CF6C-86DC-4458-AF2A-AE61A23C49A6}" type="sibTrans" cxnId="{4794488D-8B3F-45E4-9FA2-461A12088B60}">
      <dgm:prSet/>
      <dgm:spPr/>
      <dgm:t>
        <a:bodyPr/>
        <a:lstStyle/>
        <a:p>
          <a:pPr>
            <a:lnSpc>
              <a:spcPct val="100000"/>
            </a:lnSpc>
          </a:pPr>
          <a:endParaRPr lang="ru-RU" sz="1400" b="1">
            <a:ln>
              <a:solidFill>
                <a:schemeClr val="tx1">
                  <a:lumMod val="50000"/>
                </a:schemeClr>
              </a:solidFill>
            </a:ln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6D8981-06DD-4C70-B30B-A13FEB86BAD5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200" b="1" dirty="0" smtClean="0">
              <a:ln/>
              <a:latin typeface="Times New Roman" pitchFamily="18" charset="0"/>
              <a:cs typeface="Times New Roman" pitchFamily="18" charset="0"/>
            </a:rPr>
            <a:t>«виртуальный детский сад»</a:t>
          </a:r>
          <a:endParaRPr lang="ru-RU" sz="2200" b="1" dirty="0">
            <a:ln/>
            <a:latin typeface="Times New Roman" pitchFamily="18" charset="0"/>
            <a:cs typeface="Times New Roman" pitchFamily="18" charset="0"/>
          </a:endParaRPr>
        </a:p>
      </dgm:t>
    </dgm:pt>
    <dgm:pt modelId="{3C9E7CBA-CB07-4ADF-AD99-B56BF71E93B7}" type="parTrans" cxnId="{1E3E4A4C-E30E-44A8-AACC-F41F6B8281C7}">
      <dgm:prSet/>
      <dgm:spPr/>
      <dgm:t>
        <a:bodyPr/>
        <a:lstStyle/>
        <a:p>
          <a:pPr>
            <a:lnSpc>
              <a:spcPct val="100000"/>
            </a:lnSpc>
          </a:pPr>
          <a:endParaRPr lang="ru-RU" sz="1400" b="1">
            <a:ln>
              <a:solidFill>
                <a:schemeClr val="tx1">
                  <a:lumMod val="50000"/>
                </a:schemeClr>
              </a:solidFill>
            </a:ln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EE144392-17B5-4425-B16C-D0209051E2AB}" type="sibTrans" cxnId="{1E3E4A4C-E30E-44A8-AACC-F41F6B8281C7}">
      <dgm:prSet/>
      <dgm:spPr/>
      <dgm:t>
        <a:bodyPr/>
        <a:lstStyle/>
        <a:p>
          <a:pPr>
            <a:lnSpc>
              <a:spcPct val="100000"/>
            </a:lnSpc>
          </a:pPr>
          <a:endParaRPr lang="ru-RU" sz="1400" b="1">
            <a:ln>
              <a:solidFill>
                <a:schemeClr val="tx1">
                  <a:lumMod val="50000"/>
                </a:schemeClr>
              </a:solidFill>
            </a:ln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9FD80094-B490-480E-89CD-3B5C382ED76D}" type="pres">
      <dgm:prSet presAssocID="{C83E9FF0-E657-451E-9CEA-7C92EF324D85}" presName="Name0" presStyleCnt="0">
        <dgm:presLayoutVars>
          <dgm:dir/>
          <dgm:resizeHandles val="exact"/>
        </dgm:presLayoutVars>
      </dgm:prSet>
      <dgm:spPr/>
    </dgm:pt>
    <dgm:pt modelId="{DC22D155-5B6D-49B4-8BAA-92999FDCF5AE}" type="pres">
      <dgm:prSet presAssocID="{C83E9FF0-E657-451E-9CEA-7C92EF324D85}" presName="fgShape" presStyleLbl="fgShp" presStyleIdx="0" presStyleCnt="1" custScaleX="103261" custScaleY="147122"/>
      <dgm:spPr>
        <a:noFill/>
        <a:ln>
          <a:noFill/>
        </a:ln>
      </dgm:spPr>
    </dgm:pt>
    <dgm:pt modelId="{04CB6224-CF42-480E-AF28-4217F490DDAC}" type="pres">
      <dgm:prSet presAssocID="{C83E9FF0-E657-451E-9CEA-7C92EF324D85}" presName="linComp" presStyleCnt="0"/>
      <dgm:spPr/>
    </dgm:pt>
    <dgm:pt modelId="{0CBB3ECA-8485-4023-8140-973D2DA28935}" type="pres">
      <dgm:prSet presAssocID="{B7D4BC8A-F8B7-49B3-9A32-C58285B000D4}" presName="compNode" presStyleCnt="0"/>
      <dgm:spPr/>
    </dgm:pt>
    <dgm:pt modelId="{B6B7B274-F7C2-4A4E-842B-E108397F3321}" type="pres">
      <dgm:prSet presAssocID="{B7D4BC8A-F8B7-49B3-9A32-C58285B000D4}" presName="bkgdShape" presStyleLbl="node1" presStyleIdx="0" presStyleCnt="5"/>
      <dgm:spPr/>
      <dgm:t>
        <a:bodyPr/>
        <a:lstStyle/>
        <a:p>
          <a:endParaRPr lang="ru-RU"/>
        </a:p>
      </dgm:t>
    </dgm:pt>
    <dgm:pt modelId="{328806A3-CC50-4B84-8304-DF6D4C9FCDE8}" type="pres">
      <dgm:prSet presAssocID="{B7D4BC8A-F8B7-49B3-9A32-C58285B000D4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60154-9B42-49AA-92B4-A4248244916D}" type="pres">
      <dgm:prSet presAssocID="{B7D4BC8A-F8B7-49B3-9A32-C58285B000D4}" presName="invisiNode" presStyleLbl="node1" presStyleIdx="0" presStyleCnt="5"/>
      <dgm:spPr/>
    </dgm:pt>
    <dgm:pt modelId="{F08314C2-98DA-4941-8840-1D954F913A9E}" type="pres">
      <dgm:prSet presAssocID="{B7D4BC8A-F8B7-49B3-9A32-C58285B000D4}" presName="imagNode" presStyleLbl="fgImgPlace1" presStyleIdx="0" presStyleCnt="5" custScaleX="107313" custScaleY="107695" custLinFactNeighborX="-661" custLinFactNeighborY="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1183F84-5067-4DDC-9B10-4095EF2F3F65}" type="pres">
      <dgm:prSet presAssocID="{72D450A7-AE95-4192-B26C-E54139104CC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6ADCDBF-D97E-4811-8DF6-BC6FF16AE5B7}" type="pres">
      <dgm:prSet presAssocID="{DA7AAEF4-C82E-4ADF-80C2-6FDBA0472BDA}" presName="compNode" presStyleCnt="0"/>
      <dgm:spPr/>
    </dgm:pt>
    <dgm:pt modelId="{ABB839FD-AD63-4941-B971-190155F0E562}" type="pres">
      <dgm:prSet presAssocID="{DA7AAEF4-C82E-4ADF-80C2-6FDBA0472BDA}" presName="bkgdShape" presStyleLbl="node1" presStyleIdx="1" presStyleCnt="5" custLinFactNeighborX="3020" custLinFactNeighborY="957"/>
      <dgm:spPr/>
      <dgm:t>
        <a:bodyPr/>
        <a:lstStyle/>
        <a:p>
          <a:endParaRPr lang="ru-RU"/>
        </a:p>
      </dgm:t>
    </dgm:pt>
    <dgm:pt modelId="{BBEBE2E5-8730-42BB-8222-E612FF3A2DE2}" type="pres">
      <dgm:prSet presAssocID="{DA7AAEF4-C82E-4ADF-80C2-6FDBA0472BDA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DC5B13-FF5B-4FC9-9D95-5749E9B4B2E1}" type="pres">
      <dgm:prSet presAssocID="{DA7AAEF4-C82E-4ADF-80C2-6FDBA0472BDA}" presName="invisiNode" presStyleLbl="node1" presStyleIdx="1" presStyleCnt="5"/>
      <dgm:spPr/>
    </dgm:pt>
    <dgm:pt modelId="{C177C9D3-4D28-4EB3-97FD-13134755AB7C}" type="pres">
      <dgm:prSet presAssocID="{DA7AAEF4-C82E-4ADF-80C2-6FDBA0472BDA}" presName="imagNode" presStyleLbl="fgImgPlace1" presStyleIdx="1" presStyleCnt="5" custScaleX="99585" custScaleY="98891" custLinFactNeighborX="2883" custLinFactNeighborY="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C3FDB77-DF24-46CE-AA8A-0F71574AB204}" type="pres">
      <dgm:prSet presAssocID="{488CBA06-67CA-4D12-8531-9E4D8B16FD8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333C683-F20C-4361-BC00-9D5914DFEA88}" type="pres">
      <dgm:prSet presAssocID="{839D58A1-E7AD-4935-8082-ADA59CF9C36B}" presName="compNode" presStyleCnt="0"/>
      <dgm:spPr/>
    </dgm:pt>
    <dgm:pt modelId="{C987BE40-1FB3-4B85-A0A8-7B33979CBD73}" type="pres">
      <dgm:prSet presAssocID="{839D58A1-E7AD-4935-8082-ADA59CF9C36B}" presName="bkgdShape" presStyleLbl="node1" presStyleIdx="2" presStyleCnt="5"/>
      <dgm:spPr/>
      <dgm:t>
        <a:bodyPr/>
        <a:lstStyle/>
        <a:p>
          <a:endParaRPr lang="ru-RU"/>
        </a:p>
      </dgm:t>
    </dgm:pt>
    <dgm:pt modelId="{2D73AFA3-34A0-4C71-9248-BC8E5DA8DF30}" type="pres">
      <dgm:prSet presAssocID="{839D58A1-E7AD-4935-8082-ADA59CF9C36B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6FEE7-51F0-492D-A302-0E0994F8B3EE}" type="pres">
      <dgm:prSet presAssocID="{839D58A1-E7AD-4935-8082-ADA59CF9C36B}" presName="invisiNode" presStyleLbl="node1" presStyleIdx="2" presStyleCnt="5"/>
      <dgm:spPr/>
    </dgm:pt>
    <dgm:pt modelId="{C92BF9C0-C973-4576-AE43-7205593EE5F0}" type="pres">
      <dgm:prSet presAssocID="{839D58A1-E7AD-4935-8082-ADA59CF9C36B}" presName="imagNode" presStyleLbl="fgImgPlace1" presStyleIdx="2" presStyleCnt="5" custScaleX="102936" custScaleY="10360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14FB78A-850A-492C-A83D-BF5DD677680E}" type="pres">
      <dgm:prSet presAssocID="{48EAB0D4-674E-4FBA-9A3A-DA579CFC979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CA6E97A-930A-4454-B435-A20A28C295B4}" type="pres">
      <dgm:prSet presAssocID="{965EC946-8631-4D42-B253-9EEFC449461A}" presName="compNode" presStyleCnt="0"/>
      <dgm:spPr/>
    </dgm:pt>
    <dgm:pt modelId="{A94EBD3E-F9C2-464F-AF20-2836DAFC666B}" type="pres">
      <dgm:prSet presAssocID="{965EC946-8631-4D42-B253-9EEFC449461A}" presName="bkgdShape" presStyleLbl="node1" presStyleIdx="3" presStyleCnt="5" custScaleX="109348"/>
      <dgm:spPr/>
      <dgm:t>
        <a:bodyPr/>
        <a:lstStyle/>
        <a:p>
          <a:endParaRPr lang="ru-RU"/>
        </a:p>
      </dgm:t>
    </dgm:pt>
    <dgm:pt modelId="{0F5C453A-D050-4387-A9FC-9277C614975B}" type="pres">
      <dgm:prSet presAssocID="{965EC946-8631-4D42-B253-9EEFC449461A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EBDC3F-6918-4EB6-AFB7-A11D2ADD8C1A}" type="pres">
      <dgm:prSet presAssocID="{965EC946-8631-4D42-B253-9EEFC449461A}" presName="invisiNode" presStyleLbl="node1" presStyleIdx="3" presStyleCnt="5"/>
      <dgm:spPr/>
    </dgm:pt>
    <dgm:pt modelId="{0FCAEC84-E9B9-4ECD-8033-BEC6B57B3974}" type="pres">
      <dgm:prSet presAssocID="{965EC946-8631-4D42-B253-9EEFC449461A}" presName="imagNode" presStyleLbl="fgImgPlace1" presStyleIdx="3" presStyleCnt="5" custScaleX="116095" custScaleY="9479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AA93FCDE-45CC-4E10-B215-2F67F51EF0CD}" type="pres">
      <dgm:prSet presAssocID="{8124CF6C-86DC-4458-AF2A-AE61A23C49A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260CCFD-B8CD-447B-83CE-E17E3AF389A5}" type="pres">
      <dgm:prSet presAssocID="{876D8981-06DD-4C70-B30B-A13FEB86BAD5}" presName="compNode" presStyleCnt="0"/>
      <dgm:spPr/>
    </dgm:pt>
    <dgm:pt modelId="{AAFB20D1-0E8C-4E0A-A636-4DDD7836C850}" type="pres">
      <dgm:prSet presAssocID="{876D8981-06DD-4C70-B30B-A13FEB86BAD5}" presName="bkgdShape" presStyleLbl="node1" presStyleIdx="4" presStyleCnt="5"/>
      <dgm:spPr/>
      <dgm:t>
        <a:bodyPr/>
        <a:lstStyle/>
        <a:p>
          <a:endParaRPr lang="ru-RU"/>
        </a:p>
      </dgm:t>
    </dgm:pt>
    <dgm:pt modelId="{92AD790B-1983-4C1C-8F52-8E78E4D6E185}" type="pres">
      <dgm:prSet presAssocID="{876D8981-06DD-4C70-B30B-A13FEB86BAD5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9195CD-EE0C-4086-960D-C10F39F4A01F}" type="pres">
      <dgm:prSet presAssocID="{876D8981-06DD-4C70-B30B-A13FEB86BAD5}" presName="invisiNode" presStyleLbl="node1" presStyleIdx="4" presStyleCnt="5"/>
      <dgm:spPr/>
    </dgm:pt>
    <dgm:pt modelId="{D702BEF2-EB52-4553-BC05-4A0FD5FE76F8}" type="pres">
      <dgm:prSet presAssocID="{876D8981-06DD-4C70-B30B-A13FEB86BAD5}" presName="imagNode" presStyleLbl="fgImgPlace1" presStyleIdx="4" presStyleCnt="5" custScaleX="98301" custScaleY="9479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1E3E4A4C-E30E-44A8-AACC-F41F6B8281C7}" srcId="{C83E9FF0-E657-451E-9CEA-7C92EF324D85}" destId="{876D8981-06DD-4C70-B30B-A13FEB86BAD5}" srcOrd="4" destOrd="0" parTransId="{3C9E7CBA-CB07-4ADF-AD99-B56BF71E93B7}" sibTransId="{EE144392-17B5-4425-B16C-D0209051E2AB}"/>
    <dgm:cxn modelId="{2A32259B-158C-44CD-9027-0F1F5394E34E}" type="presOf" srcId="{DA7AAEF4-C82E-4ADF-80C2-6FDBA0472BDA}" destId="{ABB839FD-AD63-4941-B971-190155F0E562}" srcOrd="0" destOrd="0" presId="urn:microsoft.com/office/officeart/2005/8/layout/hList7#1"/>
    <dgm:cxn modelId="{8005EAFB-4926-433B-A87C-0BA10A53D688}" type="presOf" srcId="{48EAB0D4-674E-4FBA-9A3A-DA579CFC979F}" destId="{E14FB78A-850A-492C-A83D-BF5DD677680E}" srcOrd="0" destOrd="0" presId="urn:microsoft.com/office/officeart/2005/8/layout/hList7#1"/>
    <dgm:cxn modelId="{EE5108A7-DF71-4398-B3BB-01E001C2EFA0}" srcId="{C83E9FF0-E657-451E-9CEA-7C92EF324D85}" destId="{B7D4BC8A-F8B7-49B3-9A32-C58285B000D4}" srcOrd="0" destOrd="0" parTransId="{A7C9E5E1-EF71-4A43-8280-67CCEB1C4387}" sibTransId="{72D450A7-AE95-4192-B26C-E54139104CCD}"/>
    <dgm:cxn modelId="{FAD4143A-FD6B-4065-8F22-C8B9677D44D7}" type="presOf" srcId="{488CBA06-67CA-4D12-8531-9E4D8B16FD85}" destId="{8C3FDB77-DF24-46CE-AA8A-0F71574AB204}" srcOrd="0" destOrd="0" presId="urn:microsoft.com/office/officeart/2005/8/layout/hList7#1"/>
    <dgm:cxn modelId="{CF15705C-B0EE-4AFC-83DB-E0D9B92AB521}" srcId="{C83E9FF0-E657-451E-9CEA-7C92EF324D85}" destId="{839D58A1-E7AD-4935-8082-ADA59CF9C36B}" srcOrd="2" destOrd="0" parTransId="{7DA79A6A-8B4E-4BA1-A0CC-4B47038912B8}" sibTransId="{48EAB0D4-674E-4FBA-9A3A-DA579CFC979F}"/>
    <dgm:cxn modelId="{9E9A8E28-1BC9-4978-A8B3-05E69AF80D37}" type="presOf" srcId="{876D8981-06DD-4C70-B30B-A13FEB86BAD5}" destId="{AAFB20D1-0E8C-4E0A-A636-4DDD7836C850}" srcOrd="0" destOrd="0" presId="urn:microsoft.com/office/officeart/2005/8/layout/hList7#1"/>
    <dgm:cxn modelId="{C3238EF4-AD8B-4DFA-92EB-BAC662278847}" type="presOf" srcId="{876D8981-06DD-4C70-B30B-A13FEB86BAD5}" destId="{92AD790B-1983-4C1C-8F52-8E78E4D6E185}" srcOrd="1" destOrd="0" presId="urn:microsoft.com/office/officeart/2005/8/layout/hList7#1"/>
    <dgm:cxn modelId="{24A040E9-2240-42F5-9A73-F42E9245EB40}" type="presOf" srcId="{B7D4BC8A-F8B7-49B3-9A32-C58285B000D4}" destId="{328806A3-CC50-4B84-8304-DF6D4C9FCDE8}" srcOrd="1" destOrd="0" presId="urn:microsoft.com/office/officeart/2005/8/layout/hList7#1"/>
    <dgm:cxn modelId="{610C8924-E95B-4F69-9B00-9EFDCB3D9CBF}" type="presOf" srcId="{965EC946-8631-4D42-B253-9EEFC449461A}" destId="{0F5C453A-D050-4387-A9FC-9277C614975B}" srcOrd="1" destOrd="0" presId="urn:microsoft.com/office/officeart/2005/8/layout/hList7#1"/>
    <dgm:cxn modelId="{5FD21E2B-AECD-4A0F-BFA9-FEF126F10981}" srcId="{C83E9FF0-E657-451E-9CEA-7C92EF324D85}" destId="{DA7AAEF4-C82E-4ADF-80C2-6FDBA0472BDA}" srcOrd="1" destOrd="0" parTransId="{6C2E5831-38F5-47B9-AE86-B0464EB9E838}" sibTransId="{488CBA06-67CA-4D12-8531-9E4D8B16FD85}"/>
    <dgm:cxn modelId="{F54663E7-B4DB-4D7A-804D-28D599698928}" type="presOf" srcId="{8124CF6C-86DC-4458-AF2A-AE61A23C49A6}" destId="{AA93FCDE-45CC-4E10-B215-2F67F51EF0CD}" srcOrd="0" destOrd="0" presId="urn:microsoft.com/office/officeart/2005/8/layout/hList7#1"/>
    <dgm:cxn modelId="{2DEB5D1B-BFA8-4F69-A6BC-3EFD72378838}" type="presOf" srcId="{C83E9FF0-E657-451E-9CEA-7C92EF324D85}" destId="{9FD80094-B490-480E-89CD-3B5C382ED76D}" srcOrd="0" destOrd="0" presId="urn:microsoft.com/office/officeart/2005/8/layout/hList7#1"/>
    <dgm:cxn modelId="{A1FF074D-9AF8-4DFA-A537-B8ED141DAEA0}" type="presOf" srcId="{B7D4BC8A-F8B7-49B3-9A32-C58285B000D4}" destId="{B6B7B274-F7C2-4A4E-842B-E108397F3321}" srcOrd="0" destOrd="0" presId="urn:microsoft.com/office/officeart/2005/8/layout/hList7#1"/>
    <dgm:cxn modelId="{64821228-4685-4F32-90FE-5A23E3C0D69D}" type="presOf" srcId="{72D450A7-AE95-4192-B26C-E54139104CCD}" destId="{F1183F84-5067-4DDC-9B10-4095EF2F3F65}" srcOrd="0" destOrd="0" presId="urn:microsoft.com/office/officeart/2005/8/layout/hList7#1"/>
    <dgm:cxn modelId="{117BF6B8-8ACC-4606-B28A-522DFBE4C33E}" type="presOf" srcId="{DA7AAEF4-C82E-4ADF-80C2-6FDBA0472BDA}" destId="{BBEBE2E5-8730-42BB-8222-E612FF3A2DE2}" srcOrd="1" destOrd="0" presId="urn:microsoft.com/office/officeart/2005/8/layout/hList7#1"/>
    <dgm:cxn modelId="{BAAB4610-32C6-46B5-AC80-DD909534810B}" type="presOf" srcId="{839D58A1-E7AD-4935-8082-ADA59CF9C36B}" destId="{C987BE40-1FB3-4B85-A0A8-7B33979CBD73}" srcOrd="0" destOrd="0" presId="urn:microsoft.com/office/officeart/2005/8/layout/hList7#1"/>
    <dgm:cxn modelId="{D4A471A0-FE51-48EA-8469-21CF8EEDF90D}" type="presOf" srcId="{839D58A1-E7AD-4935-8082-ADA59CF9C36B}" destId="{2D73AFA3-34A0-4C71-9248-BC8E5DA8DF30}" srcOrd="1" destOrd="0" presId="urn:microsoft.com/office/officeart/2005/8/layout/hList7#1"/>
    <dgm:cxn modelId="{4794488D-8B3F-45E4-9FA2-461A12088B60}" srcId="{C83E9FF0-E657-451E-9CEA-7C92EF324D85}" destId="{965EC946-8631-4D42-B253-9EEFC449461A}" srcOrd="3" destOrd="0" parTransId="{A3F78A2D-251D-4AA9-B7C5-C546F6F4B402}" sibTransId="{8124CF6C-86DC-4458-AF2A-AE61A23C49A6}"/>
    <dgm:cxn modelId="{40154A87-E66A-44FF-A263-DAE3A9741003}" type="presOf" srcId="{965EC946-8631-4D42-B253-9EEFC449461A}" destId="{A94EBD3E-F9C2-464F-AF20-2836DAFC666B}" srcOrd="0" destOrd="0" presId="urn:microsoft.com/office/officeart/2005/8/layout/hList7#1"/>
    <dgm:cxn modelId="{02A4F782-2B6F-4BD0-A046-BB143248E67E}" type="presParOf" srcId="{9FD80094-B490-480E-89CD-3B5C382ED76D}" destId="{DC22D155-5B6D-49B4-8BAA-92999FDCF5AE}" srcOrd="0" destOrd="0" presId="urn:microsoft.com/office/officeart/2005/8/layout/hList7#1"/>
    <dgm:cxn modelId="{2507094E-76FA-44F4-A7BB-88308C112EDA}" type="presParOf" srcId="{9FD80094-B490-480E-89CD-3B5C382ED76D}" destId="{04CB6224-CF42-480E-AF28-4217F490DDAC}" srcOrd="1" destOrd="0" presId="urn:microsoft.com/office/officeart/2005/8/layout/hList7#1"/>
    <dgm:cxn modelId="{1E010AB2-5A39-4CC3-9A8B-1732CA24F61A}" type="presParOf" srcId="{04CB6224-CF42-480E-AF28-4217F490DDAC}" destId="{0CBB3ECA-8485-4023-8140-973D2DA28935}" srcOrd="0" destOrd="0" presId="urn:microsoft.com/office/officeart/2005/8/layout/hList7#1"/>
    <dgm:cxn modelId="{2A5EEB8A-41A4-4D01-AA7D-E59B7DBB0ED0}" type="presParOf" srcId="{0CBB3ECA-8485-4023-8140-973D2DA28935}" destId="{B6B7B274-F7C2-4A4E-842B-E108397F3321}" srcOrd="0" destOrd="0" presId="urn:microsoft.com/office/officeart/2005/8/layout/hList7#1"/>
    <dgm:cxn modelId="{BD22DA8E-44D7-4A00-BF0F-5ED627903C58}" type="presParOf" srcId="{0CBB3ECA-8485-4023-8140-973D2DA28935}" destId="{328806A3-CC50-4B84-8304-DF6D4C9FCDE8}" srcOrd="1" destOrd="0" presId="urn:microsoft.com/office/officeart/2005/8/layout/hList7#1"/>
    <dgm:cxn modelId="{61FC1BEF-5413-422A-AF4A-B62C5C7C0144}" type="presParOf" srcId="{0CBB3ECA-8485-4023-8140-973D2DA28935}" destId="{70F60154-9B42-49AA-92B4-A4248244916D}" srcOrd="2" destOrd="0" presId="urn:microsoft.com/office/officeart/2005/8/layout/hList7#1"/>
    <dgm:cxn modelId="{E8A9FF15-F41C-4D39-9A99-94FCBF2B8D29}" type="presParOf" srcId="{0CBB3ECA-8485-4023-8140-973D2DA28935}" destId="{F08314C2-98DA-4941-8840-1D954F913A9E}" srcOrd="3" destOrd="0" presId="urn:microsoft.com/office/officeart/2005/8/layout/hList7#1"/>
    <dgm:cxn modelId="{0642613F-BE07-47BA-BA79-21C39379BEAB}" type="presParOf" srcId="{04CB6224-CF42-480E-AF28-4217F490DDAC}" destId="{F1183F84-5067-4DDC-9B10-4095EF2F3F65}" srcOrd="1" destOrd="0" presId="urn:microsoft.com/office/officeart/2005/8/layout/hList7#1"/>
    <dgm:cxn modelId="{C5A63CE6-3A40-4D6F-8A6F-4E3639D170A5}" type="presParOf" srcId="{04CB6224-CF42-480E-AF28-4217F490DDAC}" destId="{76ADCDBF-D97E-4811-8DF6-BC6FF16AE5B7}" srcOrd="2" destOrd="0" presId="urn:microsoft.com/office/officeart/2005/8/layout/hList7#1"/>
    <dgm:cxn modelId="{B4CD02E7-9668-433D-B302-794EDF6839D0}" type="presParOf" srcId="{76ADCDBF-D97E-4811-8DF6-BC6FF16AE5B7}" destId="{ABB839FD-AD63-4941-B971-190155F0E562}" srcOrd="0" destOrd="0" presId="urn:microsoft.com/office/officeart/2005/8/layout/hList7#1"/>
    <dgm:cxn modelId="{4E879F8A-9C6E-4B03-A419-5F2AB11F9F5A}" type="presParOf" srcId="{76ADCDBF-D97E-4811-8DF6-BC6FF16AE5B7}" destId="{BBEBE2E5-8730-42BB-8222-E612FF3A2DE2}" srcOrd="1" destOrd="0" presId="urn:microsoft.com/office/officeart/2005/8/layout/hList7#1"/>
    <dgm:cxn modelId="{309C6C3D-4F0B-46EC-97A4-8D0AA8D7F136}" type="presParOf" srcId="{76ADCDBF-D97E-4811-8DF6-BC6FF16AE5B7}" destId="{B0DC5B13-FF5B-4FC9-9D95-5749E9B4B2E1}" srcOrd="2" destOrd="0" presId="urn:microsoft.com/office/officeart/2005/8/layout/hList7#1"/>
    <dgm:cxn modelId="{FA35A9D2-9255-4ADF-8A90-47B12AB39523}" type="presParOf" srcId="{76ADCDBF-D97E-4811-8DF6-BC6FF16AE5B7}" destId="{C177C9D3-4D28-4EB3-97FD-13134755AB7C}" srcOrd="3" destOrd="0" presId="urn:microsoft.com/office/officeart/2005/8/layout/hList7#1"/>
    <dgm:cxn modelId="{7E13ADC9-576C-4D5B-9BFC-C41EB8E7201E}" type="presParOf" srcId="{04CB6224-CF42-480E-AF28-4217F490DDAC}" destId="{8C3FDB77-DF24-46CE-AA8A-0F71574AB204}" srcOrd="3" destOrd="0" presId="urn:microsoft.com/office/officeart/2005/8/layout/hList7#1"/>
    <dgm:cxn modelId="{5D602A59-2B1C-4E5F-82F5-F0A41364E92B}" type="presParOf" srcId="{04CB6224-CF42-480E-AF28-4217F490DDAC}" destId="{4333C683-F20C-4361-BC00-9D5914DFEA88}" srcOrd="4" destOrd="0" presId="urn:microsoft.com/office/officeart/2005/8/layout/hList7#1"/>
    <dgm:cxn modelId="{6C56DFC7-BFD9-45CD-B200-FB8C5962DF65}" type="presParOf" srcId="{4333C683-F20C-4361-BC00-9D5914DFEA88}" destId="{C987BE40-1FB3-4B85-A0A8-7B33979CBD73}" srcOrd="0" destOrd="0" presId="urn:microsoft.com/office/officeart/2005/8/layout/hList7#1"/>
    <dgm:cxn modelId="{53228869-C821-46C3-84E1-2B2A4DE316B5}" type="presParOf" srcId="{4333C683-F20C-4361-BC00-9D5914DFEA88}" destId="{2D73AFA3-34A0-4C71-9248-BC8E5DA8DF30}" srcOrd="1" destOrd="0" presId="urn:microsoft.com/office/officeart/2005/8/layout/hList7#1"/>
    <dgm:cxn modelId="{7D7C4720-41A6-4EE0-BE19-852A3B80BD6C}" type="presParOf" srcId="{4333C683-F20C-4361-BC00-9D5914DFEA88}" destId="{3B96FEE7-51F0-492D-A302-0E0994F8B3EE}" srcOrd="2" destOrd="0" presId="urn:microsoft.com/office/officeart/2005/8/layout/hList7#1"/>
    <dgm:cxn modelId="{0CE1BDFF-A8BA-48EC-8B3A-FC420D9B5FC0}" type="presParOf" srcId="{4333C683-F20C-4361-BC00-9D5914DFEA88}" destId="{C92BF9C0-C973-4576-AE43-7205593EE5F0}" srcOrd="3" destOrd="0" presId="urn:microsoft.com/office/officeart/2005/8/layout/hList7#1"/>
    <dgm:cxn modelId="{0816532F-9100-4C3A-9774-C853E72A9917}" type="presParOf" srcId="{04CB6224-CF42-480E-AF28-4217F490DDAC}" destId="{E14FB78A-850A-492C-A83D-BF5DD677680E}" srcOrd="5" destOrd="0" presId="urn:microsoft.com/office/officeart/2005/8/layout/hList7#1"/>
    <dgm:cxn modelId="{FC6C4A70-E9E6-420A-8A8E-EDF9203B1077}" type="presParOf" srcId="{04CB6224-CF42-480E-AF28-4217F490DDAC}" destId="{9CA6E97A-930A-4454-B435-A20A28C295B4}" srcOrd="6" destOrd="0" presId="urn:microsoft.com/office/officeart/2005/8/layout/hList7#1"/>
    <dgm:cxn modelId="{049C9D85-0FD0-4B6B-9C3B-D977BED193A5}" type="presParOf" srcId="{9CA6E97A-930A-4454-B435-A20A28C295B4}" destId="{A94EBD3E-F9C2-464F-AF20-2836DAFC666B}" srcOrd="0" destOrd="0" presId="urn:microsoft.com/office/officeart/2005/8/layout/hList7#1"/>
    <dgm:cxn modelId="{5B4D84A0-B393-40FB-800B-FB0A73A8D803}" type="presParOf" srcId="{9CA6E97A-930A-4454-B435-A20A28C295B4}" destId="{0F5C453A-D050-4387-A9FC-9277C614975B}" srcOrd="1" destOrd="0" presId="urn:microsoft.com/office/officeart/2005/8/layout/hList7#1"/>
    <dgm:cxn modelId="{092551F3-D416-45C1-AD0D-A07EE95C1778}" type="presParOf" srcId="{9CA6E97A-930A-4454-B435-A20A28C295B4}" destId="{8DEBDC3F-6918-4EB6-AFB7-A11D2ADD8C1A}" srcOrd="2" destOrd="0" presId="urn:microsoft.com/office/officeart/2005/8/layout/hList7#1"/>
    <dgm:cxn modelId="{042DFF41-98FB-4339-897A-2F7C7AB7E4E1}" type="presParOf" srcId="{9CA6E97A-930A-4454-B435-A20A28C295B4}" destId="{0FCAEC84-E9B9-4ECD-8033-BEC6B57B3974}" srcOrd="3" destOrd="0" presId="urn:microsoft.com/office/officeart/2005/8/layout/hList7#1"/>
    <dgm:cxn modelId="{A552F15C-C455-4C68-B46C-16257E9C6C4E}" type="presParOf" srcId="{04CB6224-CF42-480E-AF28-4217F490DDAC}" destId="{AA93FCDE-45CC-4E10-B215-2F67F51EF0CD}" srcOrd="7" destOrd="0" presId="urn:microsoft.com/office/officeart/2005/8/layout/hList7#1"/>
    <dgm:cxn modelId="{094A02FB-3D2E-4D83-A5E1-69B6D5EF3EF8}" type="presParOf" srcId="{04CB6224-CF42-480E-AF28-4217F490DDAC}" destId="{E260CCFD-B8CD-447B-83CE-E17E3AF389A5}" srcOrd="8" destOrd="0" presId="urn:microsoft.com/office/officeart/2005/8/layout/hList7#1"/>
    <dgm:cxn modelId="{C608C210-F64C-4AEF-AB8B-9BFAACE54FE4}" type="presParOf" srcId="{E260CCFD-B8CD-447B-83CE-E17E3AF389A5}" destId="{AAFB20D1-0E8C-4E0A-A636-4DDD7836C850}" srcOrd="0" destOrd="0" presId="urn:microsoft.com/office/officeart/2005/8/layout/hList7#1"/>
    <dgm:cxn modelId="{2556C3DF-0688-43DF-93AB-A652362459E8}" type="presParOf" srcId="{E260CCFD-B8CD-447B-83CE-E17E3AF389A5}" destId="{92AD790B-1983-4C1C-8F52-8E78E4D6E185}" srcOrd="1" destOrd="0" presId="urn:microsoft.com/office/officeart/2005/8/layout/hList7#1"/>
    <dgm:cxn modelId="{FC52EDC4-35C2-4929-99B1-3EE750D32210}" type="presParOf" srcId="{E260CCFD-B8CD-447B-83CE-E17E3AF389A5}" destId="{549195CD-EE0C-4086-960D-C10F39F4A01F}" srcOrd="2" destOrd="0" presId="urn:microsoft.com/office/officeart/2005/8/layout/hList7#1"/>
    <dgm:cxn modelId="{3ED276A1-4B30-4344-A226-3FA43CCAF85B}" type="presParOf" srcId="{E260CCFD-B8CD-447B-83CE-E17E3AF389A5}" destId="{D702BEF2-EB52-4553-BC05-4A0FD5FE76F8}" srcOrd="3" destOrd="0" presId="urn:microsoft.com/office/officeart/2005/8/layout/hList7#1"/>
  </dgm:cxnLst>
  <dgm:bg>
    <a:effectLst>
      <a:glow rad="101600">
        <a:schemeClr val="accent1">
          <a:satMod val="175000"/>
          <a:alpha val="40000"/>
        </a:schemeClr>
      </a:glow>
      <a:outerShdw blurRad="50800" dist="38100" dir="5400000" algn="t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C415E-2AB4-40C3-922D-ABECED54D375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3F7D2-3779-4E04-9EC2-D8CCF84A0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059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BE05-0D6E-43D0-A622-0AECF632C545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F60F-23D0-465F-87F9-03B8CF0C7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854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BE05-0D6E-43D0-A622-0AECF632C545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F60F-23D0-465F-87F9-03B8CF0C7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507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BE05-0D6E-43D0-A622-0AECF632C545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F60F-23D0-465F-87F9-03B8CF0C7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00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/>
          <p:cNvSpPr/>
          <p:nvPr userDrawn="1"/>
        </p:nvSpPr>
        <p:spPr>
          <a:xfrm>
            <a:off x="12703" y="0"/>
            <a:ext cx="12179300" cy="68580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609600" y="762000"/>
            <a:ext cx="7518400" cy="1752600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5586860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BE05-0D6E-43D0-A622-0AECF632C545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F60F-23D0-465F-87F9-03B8CF0C7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42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BE05-0D6E-43D0-A622-0AECF632C545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F60F-23D0-465F-87F9-03B8CF0C7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115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BE05-0D6E-43D0-A622-0AECF632C545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F60F-23D0-465F-87F9-03B8CF0C7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210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BE05-0D6E-43D0-A622-0AECF632C545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F60F-23D0-465F-87F9-03B8CF0C7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193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BE05-0D6E-43D0-A622-0AECF632C545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F60F-23D0-465F-87F9-03B8CF0C7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8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BE05-0D6E-43D0-A622-0AECF632C545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F60F-23D0-465F-87F9-03B8CF0C7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149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BE05-0D6E-43D0-A622-0AECF632C545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F60F-23D0-465F-87F9-03B8CF0C7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12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BE05-0D6E-43D0-A622-0AECF632C545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F60F-23D0-465F-87F9-03B8CF0C7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85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1BE05-0D6E-43D0-A622-0AECF632C545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8F60F-23D0-465F-87F9-03B8CF0C7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35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7966" y="521589"/>
            <a:ext cx="1055484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образования, науки  и молодежной политики Краснодарского края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Государственное бюджетное образовательное учреждение дополнительного профессионального образования «Институт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образования» Краснодарского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края</a:t>
            </a:r>
          </a:p>
          <a:p>
            <a:pPr lvl="0"/>
            <a:endParaRPr lang="ru-RU" sz="32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ДИСКУССИОННАЯ </a:t>
            </a:r>
            <a:r>
              <a:rPr lang="ru-RU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ПЛОЩАДКА</a:t>
            </a:r>
          </a:p>
          <a:p>
            <a:pPr algn="ctr"/>
            <a:endParaRPr lang="ru-RU" sz="12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32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Создание современной </a:t>
            </a:r>
            <a:r>
              <a:rPr lang="ru-RU" sz="32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здоровьесберегающей</a:t>
            </a:r>
            <a:r>
              <a:rPr lang="ru-RU" sz="32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образовательной среды </a:t>
            </a:r>
            <a:endParaRPr lang="ru-RU" sz="3200" b="1" dirty="0" smtClean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32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детском саду</a:t>
            </a:r>
            <a:r>
              <a:rPr lang="ru-RU" sz="32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3200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03847" y="5957956"/>
            <a:ext cx="3648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16 августа 2018 года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98" y="251755"/>
            <a:ext cx="998314" cy="9975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596" y="237310"/>
            <a:ext cx="1012016" cy="10120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888" y="4922741"/>
            <a:ext cx="2704171" cy="140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13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D:\Pictures\kartakk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388718" y="1721020"/>
            <a:ext cx="6634096" cy="48995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4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969" y="390086"/>
            <a:ext cx="1698517" cy="185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Скругленный прямоугольник 41"/>
          <p:cNvSpPr/>
          <p:nvPr/>
        </p:nvSpPr>
        <p:spPr>
          <a:xfrm>
            <a:off x="5168623" y="667376"/>
            <a:ext cx="2212678" cy="600781"/>
          </a:xfrm>
          <a:prstGeom prst="roundRect">
            <a:avLst/>
          </a:prstGeom>
          <a:solidFill>
            <a:srgbClr val="92D050"/>
          </a:solidFill>
          <a:ln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>
              <a:defRPr/>
            </a:pPr>
            <a:r>
              <a:rPr lang="ru-RU" sz="1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18 ДОО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Стрелка вправо 46"/>
          <p:cNvSpPr/>
          <p:nvPr/>
        </p:nvSpPr>
        <p:spPr>
          <a:xfrm flipH="1">
            <a:off x="8270228" y="2250006"/>
            <a:ext cx="3324438" cy="522335"/>
          </a:xfrm>
          <a:prstGeom prst="rightArrow">
            <a:avLst>
              <a:gd name="adj1" fmla="val 95352"/>
              <a:gd name="adj2" fmla="val 50000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Лабинский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р-н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44293" y="120857"/>
            <a:ext cx="112670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СЛУЖБЫ РАННЕЙ ПОМОЩИ</a:t>
            </a:r>
          </a:p>
        </p:txBody>
      </p:sp>
      <p:sp>
        <p:nvSpPr>
          <p:cNvPr id="18" name="Стрелка вправо 17"/>
          <p:cNvSpPr/>
          <p:nvPr/>
        </p:nvSpPr>
        <p:spPr>
          <a:xfrm flipH="1">
            <a:off x="8681292" y="3015055"/>
            <a:ext cx="3510707" cy="522335"/>
          </a:xfrm>
          <a:prstGeom prst="rightArrow">
            <a:avLst>
              <a:gd name="adj1" fmla="val 95352"/>
              <a:gd name="adj2" fmla="val 50000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Ленинградский р-н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 flipH="1">
            <a:off x="8681293" y="3928017"/>
            <a:ext cx="3510707" cy="522335"/>
          </a:xfrm>
          <a:prstGeom prst="rightArrow">
            <a:avLst>
              <a:gd name="adj1" fmla="val 95352"/>
              <a:gd name="adj2" fmla="val 50000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Мостовский р-н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 flipH="1">
            <a:off x="8681293" y="4828691"/>
            <a:ext cx="3510707" cy="522335"/>
          </a:xfrm>
          <a:prstGeom prst="rightArrow">
            <a:avLst>
              <a:gd name="adj1" fmla="val 95352"/>
              <a:gd name="adj2" fmla="val 50000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Новокубанский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р-н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 flipH="1">
            <a:off x="8083959" y="5765338"/>
            <a:ext cx="3510707" cy="522335"/>
          </a:xfrm>
          <a:prstGeom prst="rightArrow">
            <a:avLst>
              <a:gd name="adj1" fmla="val 95352"/>
              <a:gd name="adj2" fmla="val 50000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Тимашевский р-н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544293" y="2250006"/>
            <a:ext cx="3377161" cy="522335"/>
          </a:xfrm>
          <a:prstGeom prst="rightArrow">
            <a:avLst>
              <a:gd name="adj1" fmla="val 95352"/>
              <a:gd name="adj2" fmla="val 50000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Армавир г.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-1" y="3015054"/>
            <a:ext cx="3377161" cy="522335"/>
          </a:xfrm>
          <a:prstGeom prst="rightArrow">
            <a:avLst>
              <a:gd name="adj1" fmla="val 95352"/>
              <a:gd name="adj2" fmla="val 50000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Новороссийск г.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трелка вправо 29"/>
          <p:cNvSpPr/>
          <p:nvPr/>
        </p:nvSpPr>
        <p:spPr>
          <a:xfrm>
            <a:off x="0" y="3928412"/>
            <a:ext cx="3377161" cy="522335"/>
          </a:xfrm>
          <a:prstGeom prst="rightArrow">
            <a:avLst>
              <a:gd name="adj1" fmla="val 95352"/>
              <a:gd name="adj2" fmla="val 50000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Гулькевичский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р-н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0" y="4828691"/>
            <a:ext cx="3377161" cy="522335"/>
          </a:xfrm>
          <a:prstGeom prst="rightArrow">
            <a:avLst>
              <a:gd name="adj1" fmla="val 95352"/>
              <a:gd name="adj2" fmla="val 50000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Курганинский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р-н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544293" y="5765337"/>
            <a:ext cx="3377161" cy="522335"/>
          </a:xfrm>
          <a:prstGeom prst="rightArrow">
            <a:avLst>
              <a:gd name="adj1" fmla="val 95352"/>
              <a:gd name="adj2" fmla="val 50000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Кущевский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р-н</a:t>
            </a:r>
          </a:p>
        </p:txBody>
      </p:sp>
    </p:spTree>
    <p:extLst>
      <p:ext uri="{BB962C8B-B14F-4D97-AF65-F5344CB8AC3E}">
        <p14:creationId xmlns:p14="http://schemas.microsoft.com/office/powerpoint/2010/main" val="354382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3047" y="122877"/>
            <a:ext cx="10329427" cy="78050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Консультационные центры</a:t>
            </a:r>
            <a:endParaRPr lang="ru-RU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4501911" y="2479495"/>
            <a:ext cx="856015" cy="973127"/>
          </a:xfrm>
          <a:prstGeom prst="downArrow">
            <a:avLst>
              <a:gd name="adj1" fmla="val 50000"/>
              <a:gd name="adj2" fmla="val 83578"/>
            </a:avLst>
          </a:prstGeom>
          <a:solidFill>
            <a:srgbClr val="4F81B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57676" y="1471382"/>
            <a:ext cx="5914595" cy="936104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pPr lvl="0" algn="ctr">
              <a:defRPr/>
            </a:pPr>
            <a:r>
              <a:rPr lang="ru-RU" sz="3600" b="1" kern="0" dirty="0" smtClean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45 </a:t>
            </a:r>
            <a:endParaRPr lang="ru-RU" sz="2400" b="1" kern="0" dirty="0">
              <a:solidFill>
                <a:prstClr val="white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lvl="0" algn="ctr">
              <a:defRPr/>
            </a:pPr>
            <a:r>
              <a:rPr lang="ru-RU" sz="2400" b="1" kern="0" dirty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ru-RU" sz="2400" b="1" kern="0" dirty="0" smtClean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в 2013 году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523148" y="3559614"/>
            <a:ext cx="2749123" cy="937848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438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сегодня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86269" y="6054709"/>
            <a:ext cx="11611524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ribkazoloto.68edu.ru/wp-content/uploads/2014/09/kons_centr-1024x102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958" y="892366"/>
            <a:ext cx="4785893" cy="478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6682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D5DBA1-67CE-4BD0-9D11-53058F7DECDC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8557" y="44624"/>
            <a:ext cx="11320105" cy="10156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Альтернативные формы дошкольного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для детей с ОВЗ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170173247"/>
              </p:ext>
            </p:extLst>
          </p:nvPr>
        </p:nvGraphicFramePr>
        <p:xfrm>
          <a:off x="239349" y="1340768"/>
          <a:ext cx="11809312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905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49684"/>
            <a:ext cx="11751827" cy="9361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Численность детей с ограниченными возможностями здоровья в Краснодарском крае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8652379"/>
              </p:ext>
            </p:extLst>
          </p:nvPr>
        </p:nvGraphicFramePr>
        <p:xfrm>
          <a:off x="-30486" y="617736"/>
          <a:ext cx="7630707" cy="6708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49120" y="2060484"/>
            <a:ext cx="278430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</a:t>
            </a:r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олее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23 </a:t>
            </a:r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тысяч</a:t>
            </a:r>
          </a:p>
          <a:p>
            <a:pPr algn="ctr"/>
            <a:r>
              <a:rPr lang="ru-RU" sz="1400" b="1" dirty="0">
                <a:latin typeface="Arial" pitchFamily="34" charset="0"/>
                <a:cs typeface="Arial" pitchFamily="34" charset="0"/>
              </a:rPr>
              <a:t>ч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еловек </a:t>
            </a:r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посещают группы компенсирующей направленности</a:t>
            </a:r>
          </a:p>
        </p:txBody>
      </p:sp>
      <p:sp>
        <p:nvSpPr>
          <p:cNvPr id="7" name="Line 34"/>
          <p:cNvSpPr>
            <a:spLocks noChangeShapeType="1"/>
          </p:cNvSpPr>
          <p:nvPr/>
        </p:nvSpPr>
        <p:spPr bwMode="auto">
          <a:xfrm>
            <a:off x="6725929" y="1222897"/>
            <a:ext cx="0" cy="5446462"/>
          </a:xfrm>
          <a:prstGeom prst="line">
            <a:avLst/>
          </a:prstGeom>
          <a:noFill/>
          <a:ln w="38100" cap="rnd">
            <a:solidFill>
              <a:srgbClr val="777777"/>
            </a:solidFill>
            <a:prstDash val="sysDot"/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36458" y="1196752"/>
            <a:ext cx="5097996" cy="1416234"/>
          </a:xfrm>
          <a:prstGeom prst="roundRect">
            <a:avLst/>
          </a:prstGeom>
          <a:solidFill>
            <a:srgbClr val="FF66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в детских садах</a:t>
            </a:r>
          </a:p>
          <a:p>
            <a:pPr algn="ctr"/>
            <a:r>
              <a:rPr lang="ru-RU" sz="28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1 826 </a:t>
            </a:r>
            <a:r>
              <a:rPr lang="ru-RU" sz="20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групп </a:t>
            </a:r>
            <a:r>
              <a:rPr lang="ru-RU" sz="20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различной направленности </a:t>
            </a:r>
            <a:endParaRPr lang="ru-RU" sz="2000" b="1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6914022" y="3092366"/>
            <a:ext cx="754337" cy="1319486"/>
          </a:xfrm>
          <a:prstGeom prst="downArrow">
            <a:avLst>
              <a:gd name="adj1" fmla="val 100000"/>
              <a:gd name="adj2" fmla="val 24989"/>
            </a:avLst>
          </a:prstGeom>
          <a:solidFill>
            <a:srgbClr val="FF66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18 </a:t>
            </a:r>
            <a:r>
              <a:rPr lang="ru-RU" sz="105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групп</a:t>
            </a:r>
          </a:p>
          <a:p>
            <a:pPr algn="ctr"/>
            <a:endParaRPr lang="ru-RU" sz="1050" b="1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129 </a:t>
            </a:r>
            <a:r>
              <a:rPr lang="ru-RU" sz="105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детей</a:t>
            </a:r>
            <a:endParaRPr lang="ru-RU" sz="16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25929" y="4549989"/>
            <a:ext cx="1130520" cy="338554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слуха </a:t>
            </a:r>
            <a:endParaRPr lang="ru-RU" sz="16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7866111" y="3092367"/>
            <a:ext cx="650284" cy="1658041"/>
          </a:xfrm>
          <a:prstGeom prst="downArrow">
            <a:avLst>
              <a:gd name="adj1" fmla="val 100000"/>
              <a:gd name="adj2" fmla="val 24989"/>
            </a:avLst>
          </a:prstGeom>
          <a:solidFill>
            <a:srgbClr val="FF66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48 </a:t>
            </a:r>
            <a:br>
              <a:rPr lang="ru-RU" sz="16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</a:br>
            <a:r>
              <a:rPr lang="ru-RU" sz="105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групп </a:t>
            </a:r>
          </a:p>
          <a:p>
            <a:pPr algn="ctr"/>
            <a:endParaRPr lang="ru-RU" sz="1050" b="1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619 </a:t>
            </a:r>
            <a:br>
              <a:rPr lang="ru-RU" sz="16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</a:br>
            <a:r>
              <a:rPr lang="ru-RU" sz="105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детей</a:t>
            </a:r>
            <a:endParaRPr lang="ru-RU" sz="16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478250" y="5023303"/>
            <a:ext cx="1195645" cy="338554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зрения</a:t>
            </a:r>
            <a:endParaRPr lang="ru-RU" sz="16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8671875" y="3092366"/>
            <a:ext cx="771308" cy="2675596"/>
          </a:xfrm>
          <a:prstGeom prst="downArrow">
            <a:avLst>
              <a:gd name="adj1" fmla="val 100000"/>
              <a:gd name="adj2" fmla="val 24989"/>
            </a:avLst>
          </a:prstGeom>
          <a:solidFill>
            <a:srgbClr val="FF66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1440</a:t>
            </a:r>
            <a:br>
              <a:rPr lang="ru-RU" sz="16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</a:br>
            <a:r>
              <a:rPr lang="ru-RU" sz="105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групп</a:t>
            </a:r>
          </a:p>
          <a:p>
            <a:pPr algn="ctr"/>
            <a:endParaRPr lang="ru-RU" sz="1600" b="1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19109 </a:t>
            </a:r>
            <a:r>
              <a:rPr lang="ru-RU" sz="105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детей</a:t>
            </a:r>
            <a:endParaRPr lang="ru-RU" sz="16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401493" y="6024708"/>
            <a:ext cx="1291651" cy="338554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речи</a:t>
            </a:r>
            <a:endParaRPr lang="ru-RU" sz="16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44321" y="2661247"/>
            <a:ext cx="2103653" cy="369332"/>
          </a:xfrm>
          <a:prstGeom prst="rect">
            <a:avLst/>
          </a:prstGeom>
          <a:solidFill>
            <a:srgbClr val="FF6600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с нарушениями: </a:t>
            </a:r>
            <a:endParaRPr lang="ru-RU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9583973" y="3092367"/>
            <a:ext cx="669752" cy="1056713"/>
          </a:xfrm>
          <a:prstGeom prst="downArrow">
            <a:avLst>
              <a:gd name="adj1" fmla="val 100000"/>
              <a:gd name="adj2" fmla="val 24989"/>
            </a:avLst>
          </a:prstGeom>
          <a:solidFill>
            <a:srgbClr val="FF66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16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5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групп</a:t>
            </a:r>
          </a:p>
          <a:p>
            <a:pPr algn="ctr"/>
            <a:r>
              <a:rPr lang="ru-RU" sz="105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49 </a:t>
            </a:r>
            <a:r>
              <a:rPr lang="ru-RU" sz="105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детей</a:t>
            </a:r>
            <a:endParaRPr lang="ru-RU" sz="16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6200000">
            <a:off x="9189366" y="4869203"/>
            <a:ext cx="1458964" cy="338554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интеллекта 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10451477" y="3092367"/>
            <a:ext cx="694689" cy="1990222"/>
          </a:xfrm>
          <a:prstGeom prst="downArrow">
            <a:avLst>
              <a:gd name="adj1" fmla="val 100000"/>
              <a:gd name="adj2" fmla="val 24989"/>
            </a:avLst>
          </a:prstGeom>
          <a:solidFill>
            <a:srgbClr val="FF66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152 </a:t>
            </a:r>
            <a:br>
              <a:rPr lang="ru-RU" sz="16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</a:br>
            <a:r>
              <a:rPr lang="ru-RU" sz="105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группы </a:t>
            </a:r>
          </a:p>
          <a:p>
            <a:pPr algn="ctr"/>
            <a:endParaRPr lang="ru-RU" sz="1050" b="1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1594 </a:t>
            </a:r>
            <a:br>
              <a:rPr lang="ru-RU" sz="16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</a:br>
            <a:r>
              <a:rPr lang="ru-RU" sz="10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ребенка</a:t>
            </a:r>
            <a:endParaRPr lang="ru-RU" sz="10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6200000">
            <a:off x="9962932" y="5583587"/>
            <a:ext cx="1586769" cy="584775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психического развития </a:t>
            </a:r>
          </a:p>
        </p:txBody>
      </p:sp>
      <p:sp>
        <p:nvSpPr>
          <p:cNvPr id="20" name="Стрелка вниз 19"/>
          <p:cNvSpPr/>
          <p:nvPr/>
        </p:nvSpPr>
        <p:spPr>
          <a:xfrm>
            <a:off x="11264511" y="3077212"/>
            <a:ext cx="772613" cy="1334641"/>
          </a:xfrm>
          <a:prstGeom prst="downArrow">
            <a:avLst>
              <a:gd name="adj1" fmla="val 100000"/>
              <a:gd name="adj2" fmla="val 24989"/>
            </a:avLst>
          </a:prstGeom>
          <a:solidFill>
            <a:srgbClr val="FF66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55 </a:t>
            </a:r>
            <a:br>
              <a:rPr lang="ru-RU" sz="16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</a:br>
            <a:r>
              <a:rPr lang="ru-RU" sz="105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групп </a:t>
            </a:r>
          </a:p>
          <a:p>
            <a:pPr algn="ctr"/>
            <a:endParaRPr lang="ru-RU" sz="1050" b="1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642 </a:t>
            </a:r>
            <a:br>
              <a:rPr lang="ru-RU" sz="16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</a:br>
            <a:r>
              <a:rPr lang="ru-RU" sz="105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ребенка</a:t>
            </a:r>
            <a:endParaRPr lang="ru-RU" sz="16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6200000">
            <a:off x="10646001" y="5455966"/>
            <a:ext cx="2088228" cy="338554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16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ругого профиля</a:t>
            </a:r>
            <a:endParaRPr lang="ru-RU" sz="16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85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16048" y="513066"/>
            <a:ext cx="3936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0070C0"/>
                </a:solidFill>
              </a:rPr>
              <a:t>Среднекраевой</a:t>
            </a:r>
            <a:r>
              <a:rPr lang="ru-RU" sz="2400" dirty="0" smtClean="0">
                <a:solidFill>
                  <a:srgbClr val="0070C0"/>
                </a:solidFill>
              </a:rPr>
              <a:t> показатель  </a:t>
            </a:r>
            <a:endParaRPr lang="ru-RU" sz="2400" dirty="0">
              <a:solidFill>
                <a:srgbClr val="0070C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436130"/>
              </p:ext>
            </p:extLst>
          </p:nvPr>
        </p:nvGraphicFramePr>
        <p:xfrm>
          <a:off x="1416048" y="1170212"/>
          <a:ext cx="9864725" cy="1796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9705"/>
                <a:gridCol w="5495020"/>
              </a:tblGrid>
              <a:tr h="598671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для детей от 1 до 3 лет:</a:t>
                      </a:r>
                    </a:p>
                  </a:txBody>
                  <a:tcPr marL="91437" marR="91437" marT="45708" marB="45708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98671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8-10 часов – 100%</a:t>
                      </a:r>
                      <a:endParaRPr lang="ru-RU" sz="2400" b="0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endParaRPr lang="ru-RU" sz="2400" b="0" dirty="0">
                        <a:latin typeface="+mn-lt"/>
                        <a:cs typeface="Arial" pitchFamily="34" charset="0"/>
                      </a:endParaRPr>
                    </a:p>
                  </a:txBody>
                  <a:tcPr marL="91437" marR="91437" marT="45708" marB="45708"/>
                </a:tc>
              </a:tr>
              <a:tr h="5986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10,5-12  часов – 100%</a:t>
                      </a:r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latin typeface="+mn-lt"/>
                          <a:cs typeface="Arial" pitchFamily="34" charset="0"/>
                        </a:rPr>
                        <a:t>город Сочи – 99,2%</a:t>
                      </a:r>
                      <a:r>
                        <a:rPr lang="ru-RU" sz="2400" b="0" baseline="0" dirty="0" smtClean="0">
                          <a:latin typeface="+mn-lt"/>
                          <a:cs typeface="Arial" pitchFamily="34" charset="0"/>
                        </a:rPr>
                        <a:t> </a:t>
                      </a:r>
                      <a:endParaRPr lang="ru-RU" sz="2400" b="0" dirty="0">
                        <a:latin typeface="+mn-lt"/>
                        <a:cs typeface="Arial" pitchFamily="34" charset="0"/>
                      </a:endParaRPr>
                    </a:p>
                  </a:txBody>
                  <a:tcPr marL="91437" marR="91437" marT="45708" marB="45708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753078"/>
              </p:ext>
            </p:extLst>
          </p:nvPr>
        </p:nvGraphicFramePr>
        <p:xfrm>
          <a:off x="1416048" y="2966225"/>
          <a:ext cx="9864725" cy="2851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9705"/>
                <a:gridCol w="5495020"/>
              </a:tblGrid>
              <a:tr h="312234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для детей от 3 до 7 лет:</a:t>
                      </a:r>
                    </a:p>
                  </a:txBody>
                  <a:tcPr marL="91437" marR="91437" marT="45708" marB="45708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98671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8-10 часов – 100%</a:t>
                      </a:r>
                      <a:endParaRPr lang="ru-RU" sz="2400" b="0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r>
                        <a:rPr lang="ru-RU" sz="2400" b="0" dirty="0" err="1" smtClean="0">
                          <a:latin typeface="Calibri" panose="020F0502020204030204" pitchFamily="34" charset="0"/>
                          <a:cs typeface="Arial" pitchFamily="34" charset="0"/>
                        </a:rPr>
                        <a:t>Щербиновский</a:t>
                      </a:r>
                      <a:r>
                        <a:rPr lang="ru-RU" sz="2400" b="0" dirty="0" smtClean="0">
                          <a:latin typeface="Calibri" panose="020F0502020204030204" pitchFamily="34" charset="0"/>
                          <a:cs typeface="Arial" pitchFamily="34" charset="0"/>
                        </a:rPr>
                        <a:t> район – 99,2%</a:t>
                      </a:r>
                      <a:endParaRPr lang="ru-RU" sz="2400" b="0" dirty="0"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437" marR="91437" marT="45708" marB="45708"/>
                </a:tc>
              </a:tr>
              <a:tr h="5986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10,5-12  часов – 99,8%</a:t>
                      </a:r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r>
                        <a:rPr lang="ru-RU" sz="2400" b="0" dirty="0" err="1" smtClean="0">
                          <a:latin typeface="Calibri" panose="020F0502020204030204" pitchFamily="34" charset="0"/>
                          <a:cs typeface="Arial" pitchFamily="34" charset="0"/>
                        </a:rPr>
                        <a:t>Щербиновский</a:t>
                      </a:r>
                      <a:r>
                        <a:rPr lang="ru-RU" sz="2400" b="0" dirty="0" smtClean="0">
                          <a:latin typeface="Calibri" panose="020F0502020204030204" pitchFamily="34" charset="0"/>
                          <a:cs typeface="Arial" pitchFamily="34" charset="0"/>
                        </a:rPr>
                        <a:t> район- 98,0%</a:t>
                      </a:r>
                    </a:p>
                  </a:txBody>
                  <a:tcPr marL="91437" marR="91437" marT="45708" marB="45708"/>
                </a:tc>
              </a:tr>
              <a:tr h="598671">
                <a:tc>
                  <a:txBody>
                    <a:bodyPr/>
                    <a:lstStyle/>
                    <a:p>
                      <a:endParaRPr lang="ru-RU" sz="2400" b="0" dirty="0">
                        <a:latin typeface="+mj-lt"/>
                        <a:cs typeface="Arial" pitchFamily="34" charset="0"/>
                      </a:endParaRPr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latin typeface="Calibri" panose="020F0502020204030204" pitchFamily="34" charset="0"/>
                          <a:cs typeface="Arial" pitchFamily="34" charset="0"/>
                        </a:rPr>
                        <a:t>Крымский район – 99,2%</a:t>
                      </a:r>
                      <a:endParaRPr lang="ru-RU" sz="2400" b="0" dirty="0"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437" marR="91437" marT="45708" marB="45708"/>
                </a:tc>
              </a:tr>
              <a:tr h="598671">
                <a:tc>
                  <a:txBody>
                    <a:bodyPr/>
                    <a:lstStyle/>
                    <a:p>
                      <a:endParaRPr lang="ru-RU" sz="2400" b="0" dirty="0">
                        <a:latin typeface="+mj-lt"/>
                        <a:cs typeface="Arial" pitchFamily="34" charset="0"/>
                      </a:endParaRPr>
                    </a:p>
                  </a:txBody>
                  <a:tcPr marL="91437" marR="91437" marT="45708" marB="45708"/>
                </a:tc>
                <a:tc>
                  <a:txBody>
                    <a:bodyPr/>
                    <a:lstStyle/>
                    <a:p>
                      <a:r>
                        <a:rPr lang="ru-RU" sz="2400" b="0" dirty="0" err="1" smtClean="0">
                          <a:latin typeface="Calibri" panose="020F0502020204030204" pitchFamily="34" charset="0"/>
                          <a:cs typeface="Arial" pitchFamily="34" charset="0"/>
                        </a:rPr>
                        <a:t>Курганинский</a:t>
                      </a:r>
                      <a:r>
                        <a:rPr lang="ru-RU" sz="2400" b="0" dirty="0" smtClean="0">
                          <a:latin typeface="Calibri" panose="020F0502020204030204" pitchFamily="34" charset="0"/>
                          <a:cs typeface="Arial" pitchFamily="34" charset="0"/>
                        </a:rPr>
                        <a:t> район</a:t>
                      </a:r>
                      <a:r>
                        <a:rPr lang="ru-RU" sz="2400" b="0" baseline="0" dirty="0" smtClean="0">
                          <a:latin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400" b="0" dirty="0" smtClean="0">
                          <a:latin typeface="Calibri" panose="020F0502020204030204" pitchFamily="34" charset="0"/>
                          <a:cs typeface="Arial" pitchFamily="34" charset="0"/>
                        </a:rPr>
                        <a:t>– 97,9%</a:t>
                      </a:r>
                      <a:endParaRPr lang="ru-RU" sz="2400" b="0" dirty="0"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91437" marR="91437" marT="45708" marB="45708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37303" y="513065"/>
            <a:ext cx="588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Не выполняют </a:t>
            </a:r>
            <a:r>
              <a:rPr lang="ru-RU" sz="2400" dirty="0" err="1" smtClean="0">
                <a:solidFill>
                  <a:srgbClr val="C00000"/>
                </a:solidFill>
              </a:rPr>
              <a:t>среднекраевой</a:t>
            </a:r>
            <a:r>
              <a:rPr lang="ru-RU" sz="2400" dirty="0" smtClean="0">
                <a:solidFill>
                  <a:srgbClr val="C00000"/>
                </a:solidFill>
              </a:rPr>
              <a:t> показатель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120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15411" y="475685"/>
            <a:ext cx="1257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Задача</a:t>
            </a:r>
          </a:p>
        </p:txBody>
      </p:sp>
      <p:pic>
        <p:nvPicPr>
          <p:cNvPr id="9" name="Picture 2" descr="http://s1.iconbird.com/ico/0512/WebIcons/file13374715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89" y="216566"/>
            <a:ext cx="2438400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00698" y="834752"/>
            <a:ext cx="1554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cs typeface="Arial" pitchFamily="34" charset="0"/>
              </a:rPr>
              <a:t>Проблема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9489" y="3756624"/>
            <a:ext cx="492622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ru-RU" sz="2400" b="1" kern="0" dirty="0">
                <a:solidFill>
                  <a:srgbClr val="7030A0"/>
                </a:solidFill>
                <a:cs typeface="Arial" pitchFamily="34" charset="0"/>
              </a:rPr>
              <a:t>Питание детей с пищевой </a:t>
            </a:r>
            <a:r>
              <a:rPr lang="ru-RU" sz="2400" b="1" kern="0" dirty="0" smtClean="0">
                <a:solidFill>
                  <a:srgbClr val="7030A0"/>
                </a:solidFill>
                <a:cs typeface="Arial" pitchFamily="34" charset="0"/>
              </a:rPr>
              <a:t>аллергией осуществляется в 2 МО: </a:t>
            </a:r>
            <a:endParaRPr lang="ru-RU" sz="2400" b="1" kern="0" dirty="0">
              <a:solidFill>
                <a:srgbClr val="7030A0"/>
              </a:solidFill>
              <a:cs typeface="Arial" pitchFamily="34" charset="0"/>
            </a:endParaRPr>
          </a:p>
          <a:p>
            <a:pPr>
              <a:spcBef>
                <a:spcPts val="1200"/>
              </a:spcBef>
              <a:defRPr/>
            </a:pPr>
            <a:r>
              <a:rPr lang="ru-RU" sz="2400" b="1" kern="0" dirty="0">
                <a:solidFill>
                  <a:srgbClr val="7030A0"/>
                </a:solidFill>
                <a:cs typeface="Arial" pitchFamily="34" charset="0"/>
              </a:rPr>
              <a:t>город Краснодар – 4 ДОО, Тихорецкий район – 1 ДОО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576975" y="250700"/>
            <a:ext cx="0" cy="60486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5" descr="C:\Users\odo5\AppData\Local\Microsoft\Windows\Temporary Internet Files\Content.IE5\H06CACRT\1274803446_voprosyi_i_otvetyi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9"/>
          <a:stretch/>
        </p:blipFill>
        <p:spPr bwMode="auto">
          <a:xfrm>
            <a:off x="10110422" y="833710"/>
            <a:ext cx="1298264" cy="117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73698" y="2447592"/>
            <a:ext cx="57151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проанализировать контингент воспитанников и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изучить потребность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очередников, нуждающихся в особом подходе к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организации питания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и создать группы для таких детей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75036" y="1639304"/>
            <a:ext cx="30169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о</a:t>
            </a:r>
            <a:r>
              <a:rPr lang="ru-RU" sz="2000" dirty="0" smtClean="0">
                <a:solidFill>
                  <a:srgbClr val="FF0000"/>
                </a:solidFill>
              </a:rPr>
              <a:t>рганизация питания детей с ограниченными возможностями здоровья 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0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23046"/>
            <a:ext cx="1055484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ru-RU" sz="12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6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СПАСИБО </a:t>
            </a:r>
          </a:p>
          <a:p>
            <a:pPr algn="ctr"/>
            <a:r>
              <a:rPr lang="ru-RU" sz="6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ЗА ВНИМАНИЕ!</a:t>
            </a:r>
            <a:endParaRPr lang="ru-RU" sz="6000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949" y="3444389"/>
            <a:ext cx="6574910" cy="341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1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63" t="13177" r="15354" b="6915"/>
          <a:stretch/>
        </p:blipFill>
        <p:spPr bwMode="auto">
          <a:xfrm>
            <a:off x="817325" y="3214328"/>
            <a:ext cx="2399023" cy="322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167764" y="103129"/>
            <a:ext cx="8537037" cy="1815953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17199" tIns="58599" rIns="117199" bIns="58599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 РОССИЙСКОЙ ФЕДЕРАЦИИ</a:t>
            </a: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7 мая 2018 года № 204</a:t>
            </a: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 национальных целях и стратегических задачах развития </a:t>
            </a: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Российской Федерации на период до 2024 года»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30" t="12319" r="15338" b="7877"/>
          <a:stretch/>
        </p:blipFill>
        <p:spPr bwMode="auto">
          <a:xfrm>
            <a:off x="382049" y="566233"/>
            <a:ext cx="2302973" cy="311768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51624" y="2566859"/>
            <a:ext cx="8101761" cy="949339"/>
          </a:xfrm>
          <a:prstGeom prst="rect">
            <a:avLst/>
          </a:prstGeom>
        </p:spPr>
        <p:txBody>
          <a:bodyPr wrap="square" lIns="117199" tIns="58599" rIns="117199" bIns="58599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условий для осуществления трудовой деятельности женщин, имеющих детей, включая достижение 100-процентной доступности </a:t>
            </a:r>
            <a:r>
              <a:rPr lang="ru-RU" dirty="0" smtClean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 2021 году) дошкольного  образования  для  детей  в возрасте до трех </a:t>
            </a:r>
            <a:r>
              <a:rPr lang="ru-RU" dirty="0" smtClean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lang="ru-RU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00206" y="4049999"/>
            <a:ext cx="8004595" cy="1226338"/>
          </a:xfrm>
          <a:prstGeom prst="rect">
            <a:avLst/>
          </a:prstGeom>
        </p:spPr>
        <p:txBody>
          <a:bodyPr wrap="square" lIns="117199" tIns="58599" rIns="117199" bIns="58599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создание условий для раннего развития детей в возрасте до трех лет, реализация программы психолого-педагогической, методической  и консультативной  помощи  родителям  детей,  получающих   дошкольное образование в семье; </a:t>
            </a:r>
            <a:endParaRPr lang="ru-RU" dirty="0">
              <a:solidFill>
                <a:srgbClr val="FF0000"/>
              </a:solidFill>
              <a:latin typeface="Calibri" panose="020F050202020403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00205" y="5310945"/>
            <a:ext cx="78747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9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создание современной  и  безопасной  цифровой  образовательной среды, обеспечивающей высокое качество  и  доступность  образования всех видов и уровней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0206" y="3646059"/>
            <a:ext cx="2520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в</a:t>
            </a:r>
            <a:r>
              <a:rPr lang="ru-RU" b="1" dirty="0" smtClean="0">
                <a:solidFill>
                  <a:srgbClr val="C00000"/>
                </a:solidFill>
              </a:rPr>
              <a:t> сфере образования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00205" y="2083551"/>
            <a:ext cx="499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в</a:t>
            </a:r>
            <a:r>
              <a:rPr lang="ru-RU" b="1" dirty="0" smtClean="0">
                <a:solidFill>
                  <a:srgbClr val="C00000"/>
                </a:solidFill>
              </a:rPr>
              <a:t> сфере демографического развития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521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61" y="1896880"/>
            <a:ext cx="6468527" cy="3653945"/>
          </a:xfrm>
          <a:prstGeom prst="rect">
            <a:avLst/>
          </a:prstGeom>
        </p:spPr>
      </p:pic>
      <p:sp>
        <p:nvSpPr>
          <p:cNvPr id="6" name="Прямоугольная выноска 5"/>
          <p:cNvSpPr/>
          <p:nvPr/>
        </p:nvSpPr>
        <p:spPr>
          <a:xfrm>
            <a:off x="687792" y="1189946"/>
            <a:ext cx="3579408" cy="568295"/>
          </a:xfrm>
          <a:prstGeom prst="wedgeRectCallout">
            <a:avLst>
              <a:gd name="adj1" fmla="val -50197"/>
              <a:gd name="adj2" fmla="val 472501"/>
            </a:avLst>
          </a:prstGeom>
          <a:solidFill>
            <a:schemeClr val="accent1">
              <a:alpha val="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Краснодарский край – 87,97%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0765" y="5426910"/>
            <a:ext cx="2663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Россия – 79,81%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90601" y="358949"/>
            <a:ext cx="10591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Показатель доступности дошкольного образования 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детей до 3 лет на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1.01.2018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42373" y="2483250"/>
            <a:ext cx="289213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Задача: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2019 – 89%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2020 –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92%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2021 – 100%</a:t>
            </a:r>
          </a:p>
        </p:txBody>
      </p:sp>
    </p:spTree>
    <p:extLst>
      <p:ext uri="{BB962C8B-B14F-4D97-AF65-F5344CB8AC3E}">
        <p14:creationId xmlns:p14="http://schemas.microsoft.com/office/powerpoint/2010/main" val="1927549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9618" y="178118"/>
            <a:ext cx="5138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Численность детей, зарегистрированных в автоматизированной информационной системе,</a:t>
            </a:r>
          </a:p>
          <a:p>
            <a:pPr algn="ctr"/>
            <a:r>
              <a:rPr lang="ru-RU" dirty="0"/>
              <a:t>д</a:t>
            </a:r>
            <a:r>
              <a:rPr lang="ru-RU" dirty="0" smtClean="0"/>
              <a:t>ля получения дошкольного образования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5635" y="1202879"/>
            <a:ext cx="2312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1 января 2018 года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3127" y="1152163"/>
            <a:ext cx="2382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1 августа 2018 года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6028158"/>
              </p:ext>
            </p:extLst>
          </p:nvPr>
        </p:nvGraphicFramePr>
        <p:xfrm>
          <a:off x="124652" y="2196979"/>
          <a:ext cx="332408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124652" y="1490717"/>
            <a:ext cx="2834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4652" y="1749939"/>
            <a:ext cx="3324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Общая очередь – 127 274 чел.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710551" y="1490717"/>
            <a:ext cx="2834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8294725"/>
              </p:ext>
            </p:extLst>
          </p:nvPr>
        </p:nvGraphicFramePr>
        <p:xfrm>
          <a:off x="3581010" y="2196979"/>
          <a:ext cx="350051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36880" y="4838025"/>
            <a:ext cx="664464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Самая большая общая очередь на 1 августа 2018 года:</a:t>
            </a:r>
          </a:p>
          <a:p>
            <a:endParaRPr lang="ru-RU" sz="1000" dirty="0"/>
          </a:p>
          <a:p>
            <a:r>
              <a:rPr lang="ru-RU" dirty="0" smtClean="0"/>
              <a:t>Город- курорт Анапа           –    7983 чел.              </a:t>
            </a:r>
          </a:p>
          <a:p>
            <a:r>
              <a:rPr lang="ru-RU" dirty="0" smtClean="0"/>
              <a:t>город Краснодар                 –    52667 чел.</a:t>
            </a:r>
          </a:p>
          <a:p>
            <a:r>
              <a:rPr lang="ru-RU" dirty="0" smtClean="0"/>
              <a:t>город Сочи                            –    22977 чел.</a:t>
            </a:r>
          </a:p>
          <a:p>
            <a:r>
              <a:rPr lang="ru-RU" dirty="0" smtClean="0"/>
              <a:t>Динской район                    –    3558 чел.</a:t>
            </a:r>
          </a:p>
          <a:p>
            <a:r>
              <a:rPr lang="ru-RU" dirty="0" smtClean="0"/>
              <a:t>Крымский район                 –    3287 чел.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33904" y="1700550"/>
            <a:ext cx="3149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Общая очередь – 145 503 чел.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7071360" y="178118"/>
            <a:ext cx="30480" cy="65681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096375" y="513187"/>
            <a:ext cx="49719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2018 году: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План</a:t>
            </a:r>
            <a:r>
              <a:rPr lang="ru-RU" dirty="0" smtClean="0"/>
              <a:t> – ввод 2 тысяч новых мест </a:t>
            </a:r>
          </a:p>
          <a:p>
            <a:pPr algn="ctr"/>
            <a:r>
              <a:rPr lang="ru-RU" dirty="0" smtClean="0"/>
              <a:t>       (600 мест – для детей раннего возраста)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7157495" y="1541433"/>
            <a:ext cx="50530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Финансирование</a:t>
            </a:r>
            <a:r>
              <a:rPr lang="ru-RU" dirty="0" smtClean="0"/>
              <a:t>:</a:t>
            </a:r>
          </a:p>
          <a:p>
            <a:r>
              <a:rPr lang="ru-RU" dirty="0" smtClean="0"/>
              <a:t>Краевой бюджет – 349 109,8 тыс. рублей</a:t>
            </a:r>
          </a:p>
          <a:p>
            <a:r>
              <a:rPr lang="ru-RU" dirty="0" smtClean="0"/>
              <a:t>Муниципальные бюджеты – 39 867,0 тыс. рублей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087147" y="3154233"/>
            <a:ext cx="5119735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На 1 августа 2018 года</a:t>
            </a:r>
            <a:r>
              <a:rPr lang="ru-RU" dirty="0" smtClean="0"/>
              <a:t>:</a:t>
            </a:r>
          </a:p>
          <a:p>
            <a:r>
              <a:rPr lang="ru-RU" dirty="0" smtClean="0"/>
              <a:t>Создано 1879 мест (429 – для детей до 3 лет):</a:t>
            </a:r>
          </a:p>
          <a:p>
            <a:endParaRPr lang="ru-RU" sz="1100" dirty="0" smtClean="0"/>
          </a:p>
          <a:p>
            <a:r>
              <a:rPr lang="ru-RU" dirty="0" smtClean="0"/>
              <a:t>6 пристроек (город Краснодар – 240 мест),</a:t>
            </a:r>
          </a:p>
          <a:p>
            <a:endParaRPr lang="ru-RU" sz="1000" dirty="0" smtClean="0"/>
          </a:p>
          <a:p>
            <a:r>
              <a:rPr lang="ru-RU" dirty="0" smtClean="0"/>
              <a:t>капремонт 3 зданий (</a:t>
            </a:r>
            <a:r>
              <a:rPr lang="ru-RU" dirty="0" err="1" smtClean="0"/>
              <a:t>Кореновский</a:t>
            </a:r>
            <a:r>
              <a:rPr lang="ru-RU" dirty="0" smtClean="0"/>
              <a:t>, Северский , </a:t>
            </a:r>
          </a:p>
          <a:p>
            <a:r>
              <a:rPr lang="ru-RU" dirty="0" smtClean="0"/>
              <a:t>Тихорецкий районы - 115 мест),</a:t>
            </a:r>
          </a:p>
          <a:p>
            <a:endParaRPr lang="ru-RU" sz="1050" dirty="0" smtClean="0"/>
          </a:p>
          <a:p>
            <a:r>
              <a:rPr lang="ru-RU" dirty="0" smtClean="0"/>
              <a:t>реконструкция 1 здания (</a:t>
            </a:r>
            <a:r>
              <a:rPr lang="ru-RU" dirty="0" err="1" smtClean="0"/>
              <a:t>Усть-Лабинский</a:t>
            </a:r>
            <a:r>
              <a:rPr lang="ru-RU" dirty="0" smtClean="0"/>
              <a:t> район – </a:t>
            </a:r>
          </a:p>
          <a:p>
            <a:r>
              <a:rPr lang="ru-RU" dirty="0" smtClean="0"/>
              <a:t>50 мест);</a:t>
            </a:r>
          </a:p>
          <a:p>
            <a:endParaRPr lang="ru-RU" sz="1050" dirty="0"/>
          </a:p>
          <a:p>
            <a:r>
              <a:rPr lang="ru-RU" dirty="0" smtClean="0"/>
              <a:t>негосударственный сектор – 370 мест,</a:t>
            </a:r>
          </a:p>
          <a:p>
            <a:r>
              <a:rPr lang="ru-RU" dirty="0" smtClean="0"/>
              <a:t>вариативные </a:t>
            </a:r>
            <a:r>
              <a:rPr lang="ru-RU" dirty="0"/>
              <a:t>формы – </a:t>
            </a:r>
            <a:r>
              <a:rPr lang="ru-RU" dirty="0" smtClean="0"/>
              <a:t>1104 места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110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591" y="446049"/>
            <a:ext cx="11611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Численность детей в возрасте от 1,5 лет до 3 лет, 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обеспеченных местом в дошкольных образовательных организациях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489986"/>
              </p:ext>
            </p:extLst>
          </p:nvPr>
        </p:nvGraphicFramePr>
        <p:xfrm>
          <a:off x="2687444" y="1469726"/>
          <a:ext cx="7232463" cy="50983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7406"/>
                <a:gridCol w="4447135"/>
                <a:gridCol w="2107922"/>
              </a:tblGrid>
              <a:tr h="547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Муниципальное образование 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923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город Краснодар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1442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7923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город-курорт Сочи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1368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7923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город-курорт Анапа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831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7923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город Горячий Ключ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349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7923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город-курорт Геленджик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334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7923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Северский район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170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7923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Славянский район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154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7923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Кореновский район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144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7923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Мостовский район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7923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Тихорецкий район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76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7923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11.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Щербиновский район</a:t>
                      </a:r>
                      <a:endParaRPr lang="ru-RU" sz="200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7923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12.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Крыловский район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4389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91907" y="591357"/>
            <a:ext cx="62181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Федеральный проект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«Создание в субъектах РФ дополнительных мест для детей в возрасте от 2 месяцев до 3 лет в организациях, реализующих программы дошкольного образования на 2018-2019 годы»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0914" t="17436" r="45625" b="11411"/>
          <a:stretch/>
        </p:blipFill>
        <p:spPr>
          <a:xfrm>
            <a:off x="1190296" y="282491"/>
            <a:ext cx="3500142" cy="45649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07653" y="2130732"/>
            <a:ext cx="2880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411,9 млн. рублей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718265" y="2564972"/>
            <a:ext cx="713560" cy="3693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18" idx="0"/>
          </p:cNvCxnSpPr>
          <p:nvPr/>
        </p:nvCxnSpPr>
        <p:spPr>
          <a:xfrm flipH="1">
            <a:off x="7107653" y="2532055"/>
            <a:ext cx="697720" cy="4333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59718" y="2965370"/>
            <a:ext cx="2295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2018 год –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289,1 млн. рублей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94703" y="2965370"/>
            <a:ext cx="2295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2019 год –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122,8 млн. рублей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52927" y="3981833"/>
            <a:ext cx="369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Строительство детских садов: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213603"/>
              </p:ext>
            </p:extLst>
          </p:nvPr>
        </p:nvGraphicFramePr>
        <p:xfrm>
          <a:off x="5517942" y="4508386"/>
          <a:ext cx="6050705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8199"/>
                <a:gridCol w="1464239"/>
                <a:gridCol w="1668267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Муниципальное образование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Количество мест всего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Из них для детей до 3 лет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Город-курорт Анапа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140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Город Сочи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280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Город Новороссийск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280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1055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9817" y="483505"/>
            <a:ext cx="9088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Региональный проект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«Создание дошкольных мест для детей до 3-х лет»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989145" y="4166833"/>
            <a:ext cx="0" cy="8140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9097649" y="4166833"/>
            <a:ext cx="1405054" cy="66048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217" y="4090056"/>
            <a:ext cx="1142737" cy="6542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48575" y="1461856"/>
            <a:ext cx="108612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создание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дополнительных мест в муниципальных образовательных организациях, осуществляющих образовательную деятельность по образовательным программам дошкольного образования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ввод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дополнительных мест за счет негосударственного сектора и развитие 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частно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-государственного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партнерства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открытие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групп по присмотру и уходу за детьми от 2 мес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 1,5 лет.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4218" y="4995746"/>
            <a:ext cx="2843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«Развитие образования»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0128" y="4971882"/>
            <a:ext cx="3542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«Социально-экономическое и инновационное развитие Краснодарского края» 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29499" y="5000433"/>
            <a:ext cx="3880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«Комплексное и устойчивое развитие Краснодарского края в сфере строительства и архитектуры» 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366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45" y="1261192"/>
            <a:ext cx="10321000" cy="494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4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МОН1\Desktop\Фото_дети от 221\2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2"/>
          <a:stretch/>
        </p:blipFill>
        <p:spPr bwMode="auto">
          <a:xfrm>
            <a:off x="6309844" y="980729"/>
            <a:ext cx="5317483" cy="285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odo3\Desktop\Министерство\Совещания\2. Августовская конференция\2017\ДОУ 26 Курганинский\20160801_12123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12"/>
          <a:stretch/>
        </p:blipFill>
        <p:spPr bwMode="auto">
          <a:xfrm>
            <a:off x="293450" y="1551094"/>
            <a:ext cx="5802551" cy="2081057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192.168.0.10\bank\Отделы\TEMP\Отдел дошкольного образования\3. Поминчук\безбарьераная среда\звуковая панель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26"/>
          <a:stretch>
            <a:fillRect/>
          </a:stretch>
        </p:blipFill>
        <p:spPr bwMode="auto">
          <a:xfrm>
            <a:off x="1103445" y="3913739"/>
            <a:ext cx="3744416" cy="2743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382" y="3926064"/>
            <a:ext cx="5376597" cy="2699407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322024" y="116632"/>
            <a:ext cx="4649118" cy="93610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Безопасная среда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58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847</Words>
  <Application>Microsoft Office PowerPoint</Application>
  <PresentationFormat>Широкоэкранный</PresentationFormat>
  <Paragraphs>218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ＭＳ Ｐゴシック</vt:lpstr>
      <vt:lpstr>Arial</vt:lpstr>
      <vt:lpstr>Arial Black</vt:lpstr>
      <vt:lpstr>Calibri</vt:lpstr>
      <vt:lpstr>Calibri Light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Безопасная среда</vt:lpstr>
      <vt:lpstr>Презентация PowerPoint</vt:lpstr>
      <vt:lpstr>Консультационные центры</vt:lpstr>
      <vt:lpstr>Презентация PowerPoint</vt:lpstr>
      <vt:lpstr>Численность детей с ограниченными возможностями здоровья в Краснодарском крае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Поминчук Светлана Витальевна</dc:creator>
  <cp:lastModifiedBy>Галина С. Тулупова</cp:lastModifiedBy>
  <cp:revision>48</cp:revision>
  <cp:lastPrinted>2018-08-15T17:19:20Z</cp:lastPrinted>
  <dcterms:created xsi:type="dcterms:W3CDTF">2018-08-13T09:20:47Z</dcterms:created>
  <dcterms:modified xsi:type="dcterms:W3CDTF">2018-08-16T07:37:35Z</dcterms:modified>
</cp:coreProperties>
</file>