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96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A666-DAF0-44F1-AF7F-FA160E80F6CB}" type="datetimeFigureOut">
              <a:rPr lang="ru-RU" smtClean="0"/>
              <a:t>22.09.2009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E3F1-3AB9-48CD-8282-6CCB4B4B56B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A666-DAF0-44F1-AF7F-FA160E80F6CB}" type="datetimeFigureOut">
              <a:rPr lang="ru-RU" smtClean="0"/>
              <a:t>22.09.2009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E3F1-3AB9-48CD-8282-6CCB4B4B5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A666-DAF0-44F1-AF7F-FA160E80F6CB}" type="datetimeFigureOut">
              <a:rPr lang="ru-RU" smtClean="0"/>
              <a:t>22.09.2009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E3F1-3AB9-48CD-8282-6CCB4B4B5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A666-DAF0-44F1-AF7F-FA160E80F6CB}" type="datetimeFigureOut">
              <a:rPr lang="ru-RU" smtClean="0"/>
              <a:t>22.09.2009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E3F1-3AB9-48CD-8282-6CCB4B4B5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A666-DAF0-44F1-AF7F-FA160E80F6CB}" type="datetimeFigureOut">
              <a:rPr lang="ru-RU" smtClean="0"/>
              <a:t>22.09.2009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E3F1-3AB9-48CD-8282-6CCB4B4B56B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A666-DAF0-44F1-AF7F-FA160E80F6CB}" type="datetimeFigureOut">
              <a:rPr lang="ru-RU" smtClean="0"/>
              <a:t>22.09.2009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E3F1-3AB9-48CD-8282-6CCB4B4B5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A666-DAF0-44F1-AF7F-FA160E80F6CB}" type="datetimeFigureOut">
              <a:rPr lang="ru-RU" smtClean="0"/>
              <a:t>22.09.2009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E3F1-3AB9-48CD-8282-6CCB4B4B5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A666-DAF0-44F1-AF7F-FA160E80F6CB}" type="datetimeFigureOut">
              <a:rPr lang="ru-RU" smtClean="0"/>
              <a:t>22.09.2009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E3F1-3AB9-48CD-8282-6CCB4B4B5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A666-DAF0-44F1-AF7F-FA160E80F6CB}" type="datetimeFigureOut">
              <a:rPr lang="ru-RU" smtClean="0"/>
              <a:t>22.09.2009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E3F1-3AB9-48CD-8282-6CCB4B4B5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A666-DAF0-44F1-AF7F-FA160E80F6CB}" type="datetimeFigureOut">
              <a:rPr lang="ru-RU" smtClean="0"/>
              <a:t>22.09.2009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E3F1-3AB9-48CD-8282-6CCB4B4B5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A666-DAF0-44F1-AF7F-FA160E80F6CB}" type="datetimeFigureOut">
              <a:rPr lang="ru-RU" smtClean="0"/>
              <a:t>22.09.2009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F7E3F1-3AB9-48CD-8282-6CCB4B4B56B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DAA666-DAF0-44F1-AF7F-FA160E80F6CB}" type="datetimeFigureOut">
              <a:rPr lang="ru-RU" smtClean="0"/>
              <a:t>22.09.2009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F7E3F1-3AB9-48CD-8282-6CCB4B4B56BE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Характеристики учебно-исследовательской и проектной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Подготовили учителя информатики </a:t>
            </a:r>
          </a:p>
          <a:p>
            <a:r>
              <a:rPr lang="ru-RU" dirty="0" err="1" smtClean="0"/>
              <a:t>Дубинкина</a:t>
            </a:r>
            <a:r>
              <a:rPr lang="ru-RU" dirty="0" smtClean="0"/>
              <a:t> О.Г.</a:t>
            </a:r>
          </a:p>
          <a:p>
            <a:r>
              <a:rPr lang="ru-RU" dirty="0" smtClean="0"/>
              <a:t>Капинос И.В.</a:t>
            </a:r>
            <a:endParaRPr lang="ru-RU" dirty="0"/>
          </a:p>
        </p:txBody>
      </p:sp>
      <p:pic>
        <p:nvPicPr>
          <p:cNvPr id="5" name="Picture 6" descr="C:\Program Files\Microsoft Office\MEDIA\CAGCAT10\j030525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071810"/>
            <a:ext cx="1857388" cy="29837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r>
              <a:rPr lang="ru-RU" dirty="0"/>
              <a:t>О</a:t>
            </a:r>
            <a:r>
              <a:rPr lang="ru-RU" dirty="0" smtClean="0"/>
              <a:t>бщие черты: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r>
              <a:rPr lang="ru-RU" dirty="0" err="1" smtClean="0"/>
              <a:t>целеполагание</a:t>
            </a:r>
            <a:r>
              <a:rPr lang="ru-RU" dirty="0" smtClean="0"/>
              <a:t>, формулировку задач, которые следует решить; </a:t>
            </a:r>
          </a:p>
          <a:p>
            <a:r>
              <a:rPr lang="ru-RU" dirty="0" smtClean="0"/>
              <a:t>выбор средств и методов, адекватных поставленным целям; </a:t>
            </a:r>
          </a:p>
          <a:p>
            <a:r>
              <a:rPr lang="ru-RU" dirty="0" smtClean="0"/>
              <a:t>планирование, собственно проведение проектных работ или исследования;</a:t>
            </a:r>
          </a:p>
          <a:p>
            <a:r>
              <a:rPr lang="ru-RU" dirty="0" smtClean="0"/>
              <a:t> оформление результатов работ в соответствии с замыслом проекта или целями исследования; </a:t>
            </a:r>
          </a:p>
          <a:p>
            <a:r>
              <a:rPr lang="ru-RU" dirty="0" smtClean="0"/>
              <a:t>представление результатов.</a:t>
            </a:r>
            <a:endParaRPr lang="ru-RU" dirty="0"/>
          </a:p>
        </p:txBody>
      </p:sp>
      <p:pic>
        <p:nvPicPr>
          <p:cNvPr id="4" name="Picture 4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4786322"/>
            <a:ext cx="1100023" cy="1805026"/>
          </a:xfrm>
          <a:prstGeom prst="rect">
            <a:avLst/>
          </a:prstGeom>
          <a:noFill/>
        </p:spPr>
      </p:pic>
      <p:pic>
        <p:nvPicPr>
          <p:cNvPr id="4098" name="Picture 2" descr="C:\Program Files\Microsoft Office\MEDIA\CAGCAT10\j028541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17232" y="0"/>
            <a:ext cx="1726768" cy="16430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Исследовательская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формирование у учащихся познавательной установки  исследования мира (учащиеся открывают новые знания).</a:t>
            </a:r>
            <a:endParaRPr lang="ru-RU" dirty="0"/>
          </a:p>
        </p:txBody>
      </p:sp>
      <p:pic>
        <p:nvPicPr>
          <p:cNvPr id="1026" name="Picture 2" descr="C:\Program Files\Microsoft Office\MEDIA\CAGCAT10\j009007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286124"/>
            <a:ext cx="2428892" cy="3014737"/>
          </a:xfrm>
          <a:prstGeom prst="rect">
            <a:avLst/>
          </a:prstGeom>
          <a:noFill/>
        </p:spPr>
      </p:pic>
      <p:pic>
        <p:nvPicPr>
          <p:cNvPr id="12" name="Picture 5" descr="C:\Program Files\Microsoft Office\MEDIA\CAGCAT10\j0301076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357562"/>
            <a:ext cx="2857520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Исследовательская деятельность </a:t>
            </a:r>
            <a:r>
              <a:rPr lang="ru-RU" b="1" dirty="0" smtClean="0"/>
              <a:t>обучающихся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Деятельность учащихся, связанная с решением учащимися </a:t>
            </a:r>
            <a:r>
              <a:rPr lang="ru-RU" u="sng" dirty="0" smtClean="0"/>
              <a:t>творческой, исследовательской задачи </a:t>
            </a:r>
            <a:r>
              <a:rPr lang="ru-RU" b="1" u="sng" dirty="0" smtClean="0"/>
              <a:t>с заранее неизвестным решением</a:t>
            </a:r>
            <a:r>
              <a:rPr lang="ru-RU" dirty="0" smtClean="0"/>
              <a:t> (в отличие от практикума, служащего для иллюстрации тех или иных законов природы) и предполагающая наличие </a:t>
            </a:r>
            <a:r>
              <a:rPr lang="ru-RU" u="sng" dirty="0" smtClean="0"/>
              <a:t>основных этапов</a:t>
            </a:r>
            <a:r>
              <a:rPr lang="ru-RU" dirty="0" smtClean="0"/>
              <a:t>, характерных для исследования в научной сфере:</a:t>
            </a:r>
          </a:p>
          <a:p>
            <a:pPr algn="just">
              <a:buNone/>
            </a:pPr>
            <a:r>
              <a:rPr lang="ru-RU" dirty="0" smtClean="0"/>
              <a:t> </a:t>
            </a:r>
          </a:p>
          <a:p>
            <a:pPr algn="just"/>
            <a:r>
              <a:rPr lang="ru-RU" dirty="0" smtClean="0"/>
              <a:t>постановку проблемы, </a:t>
            </a:r>
          </a:p>
          <a:p>
            <a:pPr algn="just"/>
            <a:r>
              <a:rPr lang="ru-RU" dirty="0" smtClean="0"/>
              <a:t>изучение теории, посвященной данной проблематике, </a:t>
            </a:r>
          </a:p>
          <a:p>
            <a:pPr algn="just"/>
            <a:r>
              <a:rPr lang="ru-RU" dirty="0" smtClean="0"/>
              <a:t>подбор методик исследования и практическое овладение ими,</a:t>
            </a:r>
          </a:p>
          <a:p>
            <a:pPr algn="just"/>
            <a:r>
              <a:rPr lang="ru-RU" dirty="0" smtClean="0"/>
              <a:t> сбор собственного материала,</a:t>
            </a:r>
          </a:p>
          <a:p>
            <a:pPr algn="just"/>
            <a:r>
              <a:rPr lang="ru-RU" dirty="0" smtClean="0"/>
              <a:t> его анализ и обобщение, </a:t>
            </a:r>
          </a:p>
          <a:p>
            <a:pPr algn="just"/>
            <a:r>
              <a:rPr lang="ru-RU" dirty="0" smtClean="0"/>
              <a:t>научный комментарий, </a:t>
            </a:r>
          </a:p>
          <a:p>
            <a:pPr algn="just"/>
            <a:r>
              <a:rPr lang="ru-RU" dirty="0" smtClean="0"/>
              <a:t>собственные выводы. </a:t>
            </a:r>
          </a:p>
          <a:p>
            <a:pPr algn="just"/>
            <a:endParaRPr lang="ru-RU" dirty="0" smtClean="0"/>
          </a:p>
          <a:p>
            <a:pPr algn="just">
              <a:buNone/>
            </a:pPr>
            <a:r>
              <a:rPr lang="ru-RU" dirty="0" smtClean="0"/>
              <a:t>Любое исследование, неважно, в какой области естественных или гуманитарных наук оно выполняется, имеет подобную структуру. </a:t>
            </a:r>
          </a:p>
          <a:p>
            <a:endParaRPr lang="ru-RU" dirty="0"/>
          </a:p>
        </p:txBody>
      </p:sp>
      <p:pic>
        <p:nvPicPr>
          <p:cNvPr id="3074" name="Picture 2" descr="C:\Program Files\Microsoft Office\MEDIA\CAGCAT10\j028606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900" y="393478"/>
            <a:ext cx="1000100" cy="1497612"/>
          </a:xfrm>
          <a:prstGeom prst="rect">
            <a:avLst/>
          </a:prstGeom>
          <a:noFill/>
        </p:spPr>
      </p:pic>
      <p:pic>
        <p:nvPicPr>
          <p:cNvPr id="5" name="Picture 3" descr="C:\Program Files\Microsoft Office\MEDIA\CAGCAT10\j028536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5473" y="4786322"/>
            <a:ext cx="1068527" cy="13177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1214422"/>
            <a:ext cx="658655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Проектная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5686436" cy="3609980"/>
          </a:xfrm>
        </p:spPr>
        <p:txBody>
          <a:bodyPr/>
          <a:lstStyle/>
          <a:p>
            <a:r>
              <a:rPr lang="ru-RU" dirty="0" smtClean="0"/>
              <a:t>это формирование  у учащихся готовности  относиться к миру , цивилизации, как продукту человеческого творения (используют знания как средство для решения практически значимых ситуаций).</a:t>
            </a:r>
            <a:endParaRPr lang="ru-RU" dirty="0"/>
          </a:p>
        </p:txBody>
      </p:sp>
      <p:pic>
        <p:nvPicPr>
          <p:cNvPr id="2051" name="Picture 3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2928934"/>
            <a:ext cx="2574202" cy="2614943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2052" name="Picture 4" descr="C:\Program Files\Microsoft Office\MEDIA\CAGCAT10\j029198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429234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Проектная деятельность </a:t>
            </a:r>
            <a:r>
              <a:rPr lang="ru-RU" b="1" dirty="0" smtClean="0"/>
              <a:t>обучающихся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Это совместная учебно-познавательная, творческая или игровая деятельность учащихся, имеющая</a:t>
            </a:r>
          </a:p>
          <a:p>
            <a:r>
              <a:rPr lang="ru-RU" dirty="0" smtClean="0"/>
              <a:t> общую цель,</a:t>
            </a:r>
          </a:p>
          <a:p>
            <a:r>
              <a:rPr lang="ru-RU" dirty="0" smtClean="0"/>
              <a:t> согласованные методы, способы деятельности, направленная </a:t>
            </a:r>
            <a:r>
              <a:rPr lang="ru-RU" u="sng" dirty="0" smtClean="0"/>
              <a:t>на достижение общего результата деятельности.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  <p:pic>
        <p:nvPicPr>
          <p:cNvPr id="4" name="Picture 9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4643446"/>
            <a:ext cx="2071702" cy="20077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Проектная деятельность обучающихся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Непременным условием проектной деятельности является </a:t>
            </a:r>
            <a:r>
              <a:rPr lang="ru-RU" b="1" dirty="0" smtClean="0"/>
              <a:t>наличие заранее выработанных представлений о конечном продукте </a:t>
            </a:r>
            <a:r>
              <a:rPr lang="ru-RU" b="1" dirty="0" smtClean="0"/>
              <a:t>деятельности.</a:t>
            </a:r>
          </a:p>
          <a:p>
            <a:pPr>
              <a:buNone/>
            </a:pPr>
            <a:r>
              <a:rPr lang="ru-RU" u="sng" dirty="0" smtClean="0"/>
              <a:t>Этапы проектирования:</a:t>
            </a:r>
          </a:p>
          <a:p>
            <a:r>
              <a:rPr lang="ru-RU" dirty="0" smtClean="0"/>
              <a:t>выработка концепции;</a:t>
            </a:r>
          </a:p>
          <a:p>
            <a:r>
              <a:rPr lang="ru-RU" dirty="0" smtClean="0"/>
              <a:t>определение </a:t>
            </a:r>
            <a:r>
              <a:rPr lang="ru-RU" dirty="0" smtClean="0"/>
              <a:t>целей и задач </a:t>
            </a:r>
            <a:r>
              <a:rPr lang="ru-RU" dirty="0" smtClean="0"/>
              <a:t>проекта; </a:t>
            </a:r>
          </a:p>
          <a:p>
            <a:r>
              <a:rPr lang="ru-RU" dirty="0" smtClean="0"/>
              <a:t>доступных </a:t>
            </a:r>
            <a:r>
              <a:rPr lang="ru-RU" dirty="0" smtClean="0"/>
              <a:t>и оптимальных ресурсов </a:t>
            </a:r>
            <a:r>
              <a:rPr lang="ru-RU" dirty="0" smtClean="0"/>
              <a:t>деятельности</a:t>
            </a:r>
            <a:r>
              <a:rPr lang="ru-RU" dirty="0" smtClean="0"/>
              <a:t>;</a:t>
            </a:r>
            <a:endParaRPr lang="ru-RU" dirty="0" smtClean="0"/>
          </a:p>
          <a:p>
            <a:r>
              <a:rPr lang="ru-RU" dirty="0" smtClean="0"/>
              <a:t>создание плана, программ </a:t>
            </a:r>
            <a:r>
              <a:rPr lang="ru-RU" dirty="0" smtClean="0"/>
              <a:t>реализации </a:t>
            </a:r>
            <a:r>
              <a:rPr lang="ru-RU" dirty="0" smtClean="0"/>
              <a:t>проекта;</a:t>
            </a:r>
          </a:p>
          <a:p>
            <a:r>
              <a:rPr lang="ru-RU" dirty="0" smtClean="0"/>
              <a:t>организация </a:t>
            </a:r>
            <a:r>
              <a:rPr lang="ru-RU" dirty="0" smtClean="0"/>
              <a:t>деятельности по реализации </a:t>
            </a:r>
            <a:r>
              <a:rPr lang="ru-RU" dirty="0" smtClean="0"/>
              <a:t>проекта;</a:t>
            </a:r>
          </a:p>
          <a:p>
            <a:r>
              <a:rPr lang="ru-RU" dirty="0" smtClean="0"/>
              <a:t>анализ результатов </a:t>
            </a:r>
            <a:r>
              <a:rPr lang="ru-RU" dirty="0" smtClean="0"/>
              <a:t>деятельности.</a:t>
            </a:r>
            <a:endParaRPr lang="ru-RU" dirty="0"/>
          </a:p>
        </p:txBody>
      </p:sp>
      <p:pic>
        <p:nvPicPr>
          <p:cNvPr id="4" name="Picture 3" descr="C:\Program Files\Microsoft Office\MEDIA\CAGCAT10\j021672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3762" y="0"/>
            <a:ext cx="1450238" cy="1823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Проектно-исследовательская</a:t>
            </a:r>
            <a:r>
              <a:rPr lang="ru-RU" dirty="0" smtClean="0"/>
              <a:t> </a:t>
            </a:r>
            <a:r>
              <a:rPr lang="ru-RU" b="1" dirty="0" smtClean="0"/>
              <a:t>деятельность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Деятельность по проектированию </a:t>
            </a:r>
            <a:r>
              <a:rPr lang="ru-RU" b="1" dirty="0" smtClean="0"/>
              <a:t>собственного исследования</a:t>
            </a:r>
            <a:r>
              <a:rPr lang="ru-RU" dirty="0" smtClean="0"/>
              <a:t>, предполагающая:</a:t>
            </a:r>
          </a:p>
          <a:p>
            <a:pPr algn="just"/>
            <a:r>
              <a:rPr lang="ru-RU" dirty="0" smtClean="0"/>
              <a:t>выделение целей и задач, </a:t>
            </a:r>
          </a:p>
          <a:p>
            <a:pPr algn="just"/>
            <a:r>
              <a:rPr lang="ru-RU" dirty="0" smtClean="0"/>
              <a:t>выделение принципов отбора методик,</a:t>
            </a:r>
          </a:p>
          <a:p>
            <a:pPr algn="just"/>
            <a:r>
              <a:rPr lang="ru-RU" dirty="0" smtClean="0"/>
              <a:t>планирование хода исследования, </a:t>
            </a:r>
          </a:p>
          <a:p>
            <a:pPr algn="just"/>
            <a:r>
              <a:rPr lang="ru-RU" dirty="0" smtClean="0"/>
              <a:t>определение ожидаемых результатов, </a:t>
            </a:r>
          </a:p>
          <a:p>
            <a:pPr algn="just"/>
            <a:r>
              <a:rPr lang="ru-RU" dirty="0" smtClean="0"/>
              <a:t>оценка реализуемости исследования, </a:t>
            </a:r>
          </a:p>
          <a:p>
            <a:pPr algn="just"/>
            <a:r>
              <a:rPr lang="ru-RU" dirty="0" smtClean="0"/>
              <a:t>определение необходимых ресурсов.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8" descr="C:\Program Files\Microsoft Office\MEDIA\CAGCAT10\j029917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3071810"/>
            <a:ext cx="1785950" cy="21054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</TotalTime>
  <Words>326</Words>
  <Application>Microsoft Office PowerPoint</Application>
  <PresentationFormat>Экран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Характеристики учебно-исследовательской и проектной деятельности </vt:lpstr>
      <vt:lpstr>Общие черты:</vt:lpstr>
      <vt:lpstr>Исследовательская деятельность</vt:lpstr>
      <vt:lpstr>Исследовательская деятельность обучающихся </vt:lpstr>
      <vt:lpstr>Проектная деятельность</vt:lpstr>
      <vt:lpstr>Проектная деятельность обучающихся </vt:lpstr>
      <vt:lpstr>Проектная деятельность обучающихся </vt:lpstr>
      <vt:lpstr>Проектно-исследовательская деятельность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Характеристики учебно-исследовательской и проектной деятельности</dc:title>
  <dc:creator>комп1</dc:creator>
  <cp:lastModifiedBy>комп1</cp:lastModifiedBy>
  <cp:revision>8</cp:revision>
  <dcterms:created xsi:type="dcterms:W3CDTF">2009-09-21T23:09:42Z</dcterms:created>
  <dcterms:modified xsi:type="dcterms:W3CDTF">2009-09-22T00:03:19Z</dcterms:modified>
</cp:coreProperties>
</file>