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359" r:id="rId2"/>
    <p:sldId id="360" r:id="rId3"/>
    <p:sldId id="361" r:id="rId4"/>
    <p:sldId id="362" r:id="rId5"/>
    <p:sldId id="364" r:id="rId6"/>
    <p:sldId id="365" r:id="rId7"/>
    <p:sldId id="367" r:id="rId8"/>
    <p:sldId id="366" r:id="rId9"/>
    <p:sldId id="368" r:id="rId10"/>
    <p:sldId id="369" r:id="rId11"/>
    <p:sldId id="370" r:id="rId12"/>
    <p:sldId id="371" r:id="rId13"/>
    <p:sldId id="372" r:id="rId14"/>
    <p:sldId id="374" r:id="rId15"/>
    <p:sldId id="373" r:id="rId16"/>
    <p:sldId id="375" r:id="rId17"/>
    <p:sldId id="377" r:id="rId18"/>
    <p:sldId id="378" r:id="rId19"/>
    <p:sldId id="380" r:id="rId20"/>
    <p:sldId id="3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ligrapher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ligrapher" pitchFamily="2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8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14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3CB1D-2085-430E-B2EA-177BFCDD91DC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2A5BC6-2495-4A9A-BCF2-E8054C8D7AB0}">
      <dgm:prSet/>
      <dgm:spPr/>
      <dgm:t>
        <a:bodyPr/>
        <a:lstStyle/>
        <a:p>
          <a:pPr rtl="0"/>
          <a:r>
            <a:rPr lang="ru-RU" dirty="0" smtClean="0"/>
            <a:t>подростки</a:t>
          </a:r>
          <a:endParaRPr lang="ru-RU" dirty="0"/>
        </a:p>
      </dgm:t>
    </dgm:pt>
    <dgm:pt modelId="{D6D7AB64-C739-440A-A9D9-5B0780119F26}" type="parTrans" cxnId="{C8C80FD7-4CE8-4C2C-845E-1C4885687F58}">
      <dgm:prSet/>
      <dgm:spPr/>
      <dgm:t>
        <a:bodyPr/>
        <a:lstStyle/>
        <a:p>
          <a:endParaRPr lang="ru-RU"/>
        </a:p>
      </dgm:t>
    </dgm:pt>
    <dgm:pt modelId="{44A2DAFB-BAF5-4F02-8E27-C133BA9325D4}" type="sibTrans" cxnId="{C8C80FD7-4CE8-4C2C-845E-1C4885687F58}">
      <dgm:prSet/>
      <dgm:spPr/>
      <dgm:t>
        <a:bodyPr/>
        <a:lstStyle/>
        <a:p>
          <a:endParaRPr lang="ru-RU"/>
        </a:p>
      </dgm:t>
    </dgm:pt>
    <dgm:pt modelId="{237132C6-09C7-459E-AB53-750755B795E8}">
      <dgm:prSet/>
      <dgm:spPr/>
      <dgm:t>
        <a:bodyPr/>
        <a:lstStyle/>
        <a:p>
          <a:pPr rtl="0"/>
          <a:r>
            <a:rPr lang="ru-RU" dirty="0" smtClean="0"/>
            <a:t>семьи подростков</a:t>
          </a:r>
          <a:endParaRPr lang="ru-RU" dirty="0"/>
        </a:p>
      </dgm:t>
    </dgm:pt>
    <dgm:pt modelId="{BC535A9F-E40C-4BCB-A909-A8CCF6692E20}" type="parTrans" cxnId="{C2006F06-82C7-4213-94AA-FBE8637B02FC}">
      <dgm:prSet/>
      <dgm:spPr/>
      <dgm:t>
        <a:bodyPr/>
        <a:lstStyle/>
        <a:p>
          <a:endParaRPr lang="ru-RU"/>
        </a:p>
      </dgm:t>
    </dgm:pt>
    <dgm:pt modelId="{5D208C41-20C2-4020-B7D4-19FC6F491664}" type="sibTrans" cxnId="{C2006F06-82C7-4213-94AA-FBE8637B02FC}">
      <dgm:prSet/>
      <dgm:spPr/>
      <dgm:t>
        <a:bodyPr/>
        <a:lstStyle/>
        <a:p>
          <a:endParaRPr lang="ru-RU"/>
        </a:p>
      </dgm:t>
    </dgm:pt>
    <dgm:pt modelId="{CD373186-8FEC-463D-B25B-6F181AA813BF}">
      <dgm:prSet/>
      <dgm:spPr/>
      <dgm:t>
        <a:bodyPr/>
        <a:lstStyle/>
        <a:p>
          <a:pPr rtl="0"/>
          <a:r>
            <a:rPr lang="ru-RU" dirty="0" smtClean="0"/>
            <a:t>педагогический коллектив </a:t>
          </a:r>
          <a:endParaRPr lang="ru-RU" dirty="0"/>
        </a:p>
      </dgm:t>
    </dgm:pt>
    <dgm:pt modelId="{2F176511-A6C2-4353-906F-83B39D290B62}" type="parTrans" cxnId="{5C5664CE-54D2-40A7-8305-594DCCA5672C}">
      <dgm:prSet/>
      <dgm:spPr/>
      <dgm:t>
        <a:bodyPr/>
        <a:lstStyle/>
        <a:p>
          <a:endParaRPr lang="ru-RU"/>
        </a:p>
      </dgm:t>
    </dgm:pt>
    <dgm:pt modelId="{7D84997C-F6F6-4C46-A7C4-18418FED280A}" type="sibTrans" cxnId="{5C5664CE-54D2-40A7-8305-594DCCA5672C}">
      <dgm:prSet/>
      <dgm:spPr/>
      <dgm:t>
        <a:bodyPr/>
        <a:lstStyle/>
        <a:p>
          <a:endParaRPr lang="ru-RU"/>
        </a:p>
      </dgm:t>
    </dgm:pt>
    <dgm:pt modelId="{F02843F0-2252-4529-800B-D050F69A31D0}">
      <dgm:prSet/>
      <dgm:spPr/>
      <dgm:t>
        <a:bodyPr/>
        <a:lstStyle/>
        <a:p>
          <a:pPr rtl="0"/>
          <a:r>
            <a:rPr lang="ru-RU" dirty="0" smtClean="0"/>
            <a:t>специалисты системы профилактики</a:t>
          </a:r>
          <a:endParaRPr lang="ru-RU" dirty="0"/>
        </a:p>
      </dgm:t>
    </dgm:pt>
    <dgm:pt modelId="{5DC71C75-4174-4CF6-8372-684FED66CA16}" type="parTrans" cxnId="{1F2BF9D8-7C67-4C81-A75E-401F65E8C046}">
      <dgm:prSet/>
      <dgm:spPr/>
      <dgm:t>
        <a:bodyPr/>
        <a:lstStyle/>
        <a:p>
          <a:endParaRPr lang="ru-RU"/>
        </a:p>
      </dgm:t>
    </dgm:pt>
    <dgm:pt modelId="{17302D0A-6A54-469A-8EE2-9EB7312558E2}" type="sibTrans" cxnId="{1F2BF9D8-7C67-4C81-A75E-401F65E8C046}">
      <dgm:prSet/>
      <dgm:spPr/>
      <dgm:t>
        <a:bodyPr/>
        <a:lstStyle/>
        <a:p>
          <a:endParaRPr lang="ru-RU"/>
        </a:p>
      </dgm:t>
    </dgm:pt>
    <dgm:pt modelId="{A522AD25-4404-4DA0-ACF4-F3BA844C85FD}" type="pres">
      <dgm:prSet presAssocID="{BDE3CB1D-2085-430E-B2EA-177BFCDD91D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4AD6E-5D0A-4BCE-9203-664E4C1E8A72}" type="pres">
      <dgm:prSet presAssocID="{A22A5BC6-2495-4A9A-BCF2-E8054C8D7AB0}" presName="composite" presStyleCnt="0"/>
      <dgm:spPr/>
    </dgm:pt>
    <dgm:pt modelId="{E2CDAFD1-9CC6-42C6-944D-16B635A961A8}" type="pres">
      <dgm:prSet presAssocID="{A22A5BC6-2495-4A9A-BCF2-E8054C8D7AB0}" presName="imgShp" presStyleLbl="fgImgPlace1" presStyleIdx="0" presStyleCnt="4" custScaleX="1841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DFD4345-C916-47ED-9664-25A9A0822A0D}" type="pres">
      <dgm:prSet presAssocID="{A22A5BC6-2495-4A9A-BCF2-E8054C8D7AB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D56BE-0596-4CFD-A6A8-B4744D488626}" type="pres">
      <dgm:prSet presAssocID="{44A2DAFB-BAF5-4F02-8E27-C133BA9325D4}" presName="spacing" presStyleCnt="0"/>
      <dgm:spPr/>
    </dgm:pt>
    <dgm:pt modelId="{0C81F7CA-1A19-4980-B57E-6DBF59BF94D7}" type="pres">
      <dgm:prSet presAssocID="{237132C6-09C7-459E-AB53-750755B795E8}" presName="composite" presStyleCnt="0"/>
      <dgm:spPr/>
    </dgm:pt>
    <dgm:pt modelId="{0EA83AB6-3771-4A6A-BC60-AD6FCE569D58}" type="pres">
      <dgm:prSet presAssocID="{237132C6-09C7-459E-AB53-750755B795E8}" presName="imgShp" presStyleLbl="fgImgPlace1" presStyleIdx="1" presStyleCnt="4" custScaleX="1841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C51AB15-8C4F-418A-A5A6-09946384757D}" type="pres">
      <dgm:prSet presAssocID="{237132C6-09C7-459E-AB53-750755B795E8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C2410-9BC2-416C-BB98-B2E23F82180A}" type="pres">
      <dgm:prSet presAssocID="{5D208C41-20C2-4020-B7D4-19FC6F491664}" presName="spacing" presStyleCnt="0"/>
      <dgm:spPr/>
    </dgm:pt>
    <dgm:pt modelId="{A9B9A138-63C4-45CD-8557-CB48B491AA3E}" type="pres">
      <dgm:prSet presAssocID="{CD373186-8FEC-463D-B25B-6F181AA813BF}" presName="composite" presStyleCnt="0"/>
      <dgm:spPr/>
    </dgm:pt>
    <dgm:pt modelId="{30253659-B6E0-4B60-AF7D-0DF263014778}" type="pres">
      <dgm:prSet presAssocID="{CD373186-8FEC-463D-B25B-6F181AA813BF}" presName="imgShp" presStyleLbl="fgImgPlace1" presStyleIdx="2" presStyleCnt="4" custScaleX="2000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F852985-6C0B-4B1C-8E15-29FB6A9D706E}" type="pres">
      <dgm:prSet presAssocID="{CD373186-8FEC-463D-B25B-6F181AA813B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4BE02-4697-4E60-BBD9-2FC6E44FB61C}" type="pres">
      <dgm:prSet presAssocID="{7D84997C-F6F6-4C46-A7C4-18418FED280A}" presName="spacing" presStyleCnt="0"/>
      <dgm:spPr/>
    </dgm:pt>
    <dgm:pt modelId="{C5C041DA-BDD5-4B32-9549-B224E6E62B98}" type="pres">
      <dgm:prSet presAssocID="{F02843F0-2252-4529-800B-D050F69A31D0}" presName="composite" presStyleCnt="0"/>
      <dgm:spPr/>
    </dgm:pt>
    <dgm:pt modelId="{49DCDD8C-09C6-4E0D-8593-AC5D8405D436}" type="pres">
      <dgm:prSet presAssocID="{F02843F0-2252-4529-800B-D050F69A31D0}" presName="imgShp" presStyleLbl="fgImgPlace1" presStyleIdx="3" presStyleCnt="4" custScaleX="18419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4F5854B-CCE4-4DA4-96E4-83366DBBBB06}" type="pres">
      <dgm:prSet presAssocID="{F02843F0-2252-4529-800B-D050F69A31D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34544-2286-4969-A56E-4E8555E95932}" type="presOf" srcId="{237132C6-09C7-459E-AB53-750755B795E8}" destId="{7C51AB15-8C4F-418A-A5A6-09946384757D}" srcOrd="0" destOrd="0" presId="urn:microsoft.com/office/officeart/2005/8/layout/vList3#1"/>
    <dgm:cxn modelId="{5C5664CE-54D2-40A7-8305-594DCCA5672C}" srcId="{BDE3CB1D-2085-430E-B2EA-177BFCDD91DC}" destId="{CD373186-8FEC-463D-B25B-6F181AA813BF}" srcOrd="2" destOrd="0" parTransId="{2F176511-A6C2-4353-906F-83B39D290B62}" sibTransId="{7D84997C-F6F6-4C46-A7C4-18418FED280A}"/>
    <dgm:cxn modelId="{B0F4C38C-4E91-47F9-932C-89A5AAA091A4}" type="presOf" srcId="{CD373186-8FEC-463D-B25B-6F181AA813BF}" destId="{FF852985-6C0B-4B1C-8E15-29FB6A9D706E}" srcOrd="0" destOrd="0" presId="urn:microsoft.com/office/officeart/2005/8/layout/vList3#1"/>
    <dgm:cxn modelId="{CBC75DCC-E426-4C69-9204-EB219B9F525E}" type="presOf" srcId="{F02843F0-2252-4529-800B-D050F69A31D0}" destId="{E4F5854B-CCE4-4DA4-96E4-83366DBBBB06}" srcOrd="0" destOrd="0" presId="urn:microsoft.com/office/officeart/2005/8/layout/vList3#1"/>
    <dgm:cxn modelId="{5C80D3C8-9EB0-4F6C-8F84-E9AF315A407C}" type="presOf" srcId="{BDE3CB1D-2085-430E-B2EA-177BFCDD91DC}" destId="{A522AD25-4404-4DA0-ACF4-F3BA844C85FD}" srcOrd="0" destOrd="0" presId="urn:microsoft.com/office/officeart/2005/8/layout/vList3#1"/>
    <dgm:cxn modelId="{FCD21C63-B2DB-43AF-A1A6-6E6CFE522449}" type="presOf" srcId="{A22A5BC6-2495-4A9A-BCF2-E8054C8D7AB0}" destId="{CDFD4345-C916-47ED-9664-25A9A0822A0D}" srcOrd="0" destOrd="0" presId="urn:microsoft.com/office/officeart/2005/8/layout/vList3#1"/>
    <dgm:cxn modelId="{1F2BF9D8-7C67-4C81-A75E-401F65E8C046}" srcId="{BDE3CB1D-2085-430E-B2EA-177BFCDD91DC}" destId="{F02843F0-2252-4529-800B-D050F69A31D0}" srcOrd="3" destOrd="0" parTransId="{5DC71C75-4174-4CF6-8372-684FED66CA16}" sibTransId="{17302D0A-6A54-469A-8EE2-9EB7312558E2}"/>
    <dgm:cxn modelId="{C8C80FD7-4CE8-4C2C-845E-1C4885687F58}" srcId="{BDE3CB1D-2085-430E-B2EA-177BFCDD91DC}" destId="{A22A5BC6-2495-4A9A-BCF2-E8054C8D7AB0}" srcOrd="0" destOrd="0" parTransId="{D6D7AB64-C739-440A-A9D9-5B0780119F26}" sibTransId="{44A2DAFB-BAF5-4F02-8E27-C133BA9325D4}"/>
    <dgm:cxn modelId="{C2006F06-82C7-4213-94AA-FBE8637B02FC}" srcId="{BDE3CB1D-2085-430E-B2EA-177BFCDD91DC}" destId="{237132C6-09C7-459E-AB53-750755B795E8}" srcOrd="1" destOrd="0" parTransId="{BC535A9F-E40C-4BCB-A909-A8CCF6692E20}" sibTransId="{5D208C41-20C2-4020-B7D4-19FC6F491664}"/>
    <dgm:cxn modelId="{8A629E32-2514-4222-B855-78C96456383D}" type="presParOf" srcId="{A522AD25-4404-4DA0-ACF4-F3BA844C85FD}" destId="{C4F4AD6E-5D0A-4BCE-9203-664E4C1E8A72}" srcOrd="0" destOrd="0" presId="urn:microsoft.com/office/officeart/2005/8/layout/vList3#1"/>
    <dgm:cxn modelId="{C1EFBE67-FF2C-422E-AE40-4FCC4D8BBCB0}" type="presParOf" srcId="{C4F4AD6E-5D0A-4BCE-9203-664E4C1E8A72}" destId="{E2CDAFD1-9CC6-42C6-944D-16B635A961A8}" srcOrd="0" destOrd="0" presId="urn:microsoft.com/office/officeart/2005/8/layout/vList3#1"/>
    <dgm:cxn modelId="{BA99C896-2DC9-4CBD-87F7-2EFAF121BDBA}" type="presParOf" srcId="{C4F4AD6E-5D0A-4BCE-9203-664E4C1E8A72}" destId="{CDFD4345-C916-47ED-9664-25A9A0822A0D}" srcOrd="1" destOrd="0" presId="urn:microsoft.com/office/officeart/2005/8/layout/vList3#1"/>
    <dgm:cxn modelId="{D9E91D3B-E10C-4CA4-9FDC-937A6AC79786}" type="presParOf" srcId="{A522AD25-4404-4DA0-ACF4-F3BA844C85FD}" destId="{15BD56BE-0596-4CFD-A6A8-B4744D488626}" srcOrd="1" destOrd="0" presId="urn:microsoft.com/office/officeart/2005/8/layout/vList3#1"/>
    <dgm:cxn modelId="{BE58C0CD-FB86-4DFF-8901-0A9426A86E77}" type="presParOf" srcId="{A522AD25-4404-4DA0-ACF4-F3BA844C85FD}" destId="{0C81F7CA-1A19-4980-B57E-6DBF59BF94D7}" srcOrd="2" destOrd="0" presId="urn:microsoft.com/office/officeart/2005/8/layout/vList3#1"/>
    <dgm:cxn modelId="{7C8799B4-360A-414F-9429-06D24F039F04}" type="presParOf" srcId="{0C81F7CA-1A19-4980-B57E-6DBF59BF94D7}" destId="{0EA83AB6-3771-4A6A-BC60-AD6FCE569D58}" srcOrd="0" destOrd="0" presId="urn:microsoft.com/office/officeart/2005/8/layout/vList3#1"/>
    <dgm:cxn modelId="{05D9E6D5-B947-4387-AD55-54A900312EB7}" type="presParOf" srcId="{0C81F7CA-1A19-4980-B57E-6DBF59BF94D7}" destId="{7C51AB15-8C4F-418A-A5A6-09946384757D}" srcOrd="1" destOrd="0" presId="urn:microsoft.com/office/officeart/2005/8/layout/vList3#1"/>
    <dgm:cxn modelId="{37366D50-C2F7-4044-8603-34B0E42C1CE3}" type="presParOf" srcId="{A522AD25-4404-4DA0-ACF4-F3BA844C85FD}" destId="{D39C2410-9BC2-416C-BB98-B2E23F82180A}" srcOrd="3" destOrd="0" presId="urn:microsoft.com/office/officeart/2005/8/layout/vList3#1"/>
    <dgm:cxn modelId="{C59F5471-297F-47EB-8625-38B14DB30E93}" type="presParOf" srcId="{A522AD25-4404-4DA0-ACF4-F3BA844C85FD}" destId="{A9B9A138-63C4-45CD-8557-CB48B491AA3E}" srcOrd="4" destOrd="0" presId="urn:microsoft.com/office/officeart/2005/8/layout/vList3#1"/>
    <dgm:cxn modelId="{4E06846B-4FD3-4C0E-8985-E7EC453B5327}" type="presParOf" srcId="{A9B9A138-63C4-45CD-8557-CB48B491AA3E}" destId="{30253659-B6E0-4B60-AF7D-0DF263014778}" srcOrd="0" destOrd="0" presId="urn:microsoft.com/office/officeart/2005/8/layout/vList3#1"/>
    <dgm:cxn modelId="{6E2C8504-1886-425C-8EA4-4C1388F17475}" type="presParOf" srcId="{A9B9A138-63C4-45CD-8557-CB48B491AA3E}" destId="{FF852985-6C0B-4B1C-8E15-29FB6A9D706E}" srcOrd="1" destOrd="0" presId="urn:microsoft.com/office/officeart/2005/8/layout/vList3#1"/>
    <dgm:cxn modelId="{B16FC7D5-A318-40DE-A7BF-A7D5B2FB6206}" type="presParOf" srcId="{A522AD25-4404-4DA0-ACF4-F3BA844C85FD}" destId="{6B54BE02-4697-4E60-BBD9-2FC6E44FB61C}" srcOrd="5" destOrd="0" presId="urn:microsoft.com/office/officeart/2005/8/layout/vList3#1"/>
    <dgm:cxn modelId="{EF6164A4-DD31-4920-9DB9-D99B7E030ACD}" type="presParOf" srcId="{A522AD25-4404-4DA0-ACF4-F3BA844C85FD}" destId="{C5C041DA-BDD5-4B32-9549-B224E6E62B98}" srcOrd="6" destOrd="0" presId="urn:microsoft.com/office/officeart/2005/8/layout/vList3#1"/>
    <dgm:cxn modelId="{D4E52F11-F098-4535-9107-9D3766C9E667}" type="presParOf" srcId="{C5C041DA-BDD5-4B32-9549-B224E6E62B98}" destId="{49DCDD8C-09C6-4E0D-8593-AC5D8405D436}" srcOrd="0" destOrd="0" presId="urn:microsoft.com/office/officeart/2005/8/layout/vList3#1"/>
    <dgm:cxn modelId="{35BF1876-022B-4B75-94C4-F57FC7C2A358}" type="presParOf" srcId="{C5C041DA-BDD5-4B32-9549-B224E6E62B98}" destId="{E4F5854B-CCE4-4DA4-96E4-83366DBBBB0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D4345-C916-47ED-9664-25A9A0822A0D}">
      <dsp:nvSpPr>
        <dsp:cNvPr id="0" name=""/>
        <dsp:cNvSpPr/>
      </dsp:nvSpPr>
      <dsp:spPr>
        <a:xfrm rot="10800000">
          <a:off x="1873400" y="1848"/>
          <a:ext cx="5795744" cy="898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5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подростки</a:t>
          </a:r>
          <a:endParaRPr lang="ru-RU" sz="2600" kern="1200" dirty="0"/>
        </a:p>
      </dsp:txBody>
      <dsp:txXfrm rot="10800000">
        <a:off x="2097934" y="1848"/>
        <a:ext cx="5571210" cy="898137"/>
      </dsp:txXfrm>
    </dsp:sp>
    <dsp:sp modelId="{E2CDAFD1-9CC6-42C6-944D-16B635A961A8}">
      <dsp:nvSpPr>
        <dsp:cNvPr id="0" name=""/>
        <dsp:cNvSpPr/>
      </dsp:nvSpPr>
      <dsp:spPr>
        <a:xfrm>
          <a:off x="1046260" y="1848"/>
          <a:ext cx="1654280" cy="8981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1AB15-8C4F-418A-A5A6-09946384757D}">
      <dsp:nvSpPr>
        <dsp:cNvPr id="0" name=""/>
        <dsp:cNvSpPr/>
      </dsp:nvSpPr>
      <dsp:spPr>
        <a:xfrm rot="10800000">
          <a:off x="1873400" y="1168086"/>
          <a:ext cx="5795744" cy="898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5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семьи подростков</a:t>
          </a:r>
          <a:endParaRPr lang="ru-RU" sz="2600" kern="1200" dirty="0"/>
        </a:p>
      </dsp:txBody>
      <dsp:txXfrm rot="10800000">
        <a:off x="2097934" y="1168086"/>
        <a:ext cx="5571210" cy="898137"/>
      </dsp:txXfrm>
    </dsp:sp>
    <dsp:sp modelId="{0EA83AB6-3771-4A6A-BC60-AD6FCE569D58}">
      <dsp:nvSpPr>
        <dsp:cNvPr id="0" name=""/>
        <dsp:cNvSpPr/>
      </dsp:nvSpPr>
      <dsp:spPr>
        <a:xfrm>
          <a:off x="1046260" y="1168086"/>
          <a:ext cx="1654280" cy="8981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52985-6C0B-4B1C-8E15-29FB6A9D706E}">
      <dsp:nvSpPr>
        <dsp:cNvPr id="0" name=""/>
        <dsp:cNvSpPr/>
      </dsp:nvSpPr>
      <dsp:spPr>
        <a:xfrm rot="10800000">
          <a:off x="1909119" y="2334325"/>
          <a:ext cx="5795744" cy="898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5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педагогический коллектив </a:t>
          </a:r>
          <a:endParaRPr lang="ru-RU" sz="2600" kern="1200" dirty="0"/>
        </a:p>
      </dsp:txBody>
      <dsp:txXfrm rot="10800000">
        <a:off x="2133653" y="2334325"/>
        <a:ext cx="5571210" cy="898137"/>
      </dsp:txXfrm>
    </dsp:sp>
    <dsp:sp modelId="{30253659-B6E0-4B60-AF7D-0DF263014778}">
      <dsp:nvSpPr>
        <dsp:cNvPr id="0" name=""/>
        <dsp:cNvSpPr/>
      </dsp:nvSpPr>
      <dsp:spPr>
        <a:xfrm>
          <a:off x="1010541" y="2334325"/>
          <a:ext cx="1797155" cy="89813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5854B-CCE4-4DA4-96E4-83366DBBBB06}">
      <dsp:nvSpPr>
        <dsp:cNvPr id="0" name=""/>
        <dsp:cNvSpPr/>
      </dsp:nvSpPr>
      <dsp:spPr>
        <a:xfrm rot="10800000">
          <a:off x="1873400" y="3500564"/>
          <a:ext cx="5795744" cy="8981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054" tIns="99060" rIns="184912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специалисты системы профилактики</a:t>
          </a:r>
          <a:endParaRPr lang="ru-RU" sz="2600" kern="1200" dirty="0"/>
        </a:p>
      </dsp:txBody>
      <dsp:txXfrm rot="10800000">
        <a:off x="2097934" y="3500564"/>
        <a:ext cx="5571210" cy="898137"/>
      </dsp:txXfrm>
    </dsp:sp>
    <dsp:sp modelId="{49DCDD8C-09C6-4E0D-8593-AC5D8405D436}">
      <dsp:nvSpPr>
        <dsp:cNvPr id="0" name=""/>
        <dsp:cNvSpPr/>
      </dsp:nvSpPr>
      <dsp:spPr>
        <a:xfrm>
          <a:off x="1046260" y="3500564"/>
          <a:ext cx="1654280" cy="89813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5E210F-D7B6-4FFA-A875-233E9C292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26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CCB9-96F8-495B-93BA-66A6EC3A7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D165-CC23-426A-9743-9DE49E80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2BDB-B887-409E-974F-910BA3F1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83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0718-E427-4938-8DE7-4EA878DDD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3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5201-2885-4DDE-B377-79F14A1A2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685E-0790-4D03-962C-15EAB9F86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D1821-C13B-486B-82CC-D71FB16A6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0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F6F5-318E-43B9-AD61-39E20DF01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0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41D09-0C95-495E-A34B-DF947AE6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1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4015D-B869-493F-A786-9F4752DA0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5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0B1C-DE36-4C5B-8DCE-3CE2C6C78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9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0193C34-7DFC-41E1-B366-DE9AE60C7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3.jpeg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8.jpeg"/><Relationship Id="rId5" Type="http://schemas.openxmlformats.org/officeDocument/2006/relationships/image" Target="../media/image16.jpeg"/><Relationship Id="rId10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http://www.school-1.org/modul/emblema/emblema.jpg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school-1.org/modul/emblema/emblem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71750" y="0"/>
            <a:ext cx="6572250" cy="228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05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7067063" cy="224676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общеобразовательное учреждение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5" descr="1 сентябр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78736" y="2334366"/>
            <a:ext cx="5822306" cy="388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54" name="Текст 11"/>
          <p:cNvSpPr>
            <a:spLocks noGrp="1"/>
          </p:cNvSpPr>
          <p:nvPr>
            <p:ph type="body" sz="half" idx="2"/>
          </p:nvPr>
        </p:nvSpPr>
        <p:spPr>
          <a:xfrm>
            <a:off x="5715000" y="5214938"/>
            <a:ext cx="3429000" cy="2571750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accent2"/>
                </a:solidFill>
              </a:rPr>
              <a:t>Баева Наталья Николаевна</a:t>
            </a:r>
          </a:p>
          <a:p>
            <a:r>
              <a:rPr lang="ru-RU" altLang="ru-RU" sz="2400" smtClean="0">
                <a:solidFill>
                  <a:schemeClr val="accent2"/>
                </a:solidFill>
              </a:rPr>
              <a:t>директор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428868"/>
            <a:ext cx="4071934" cy="305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126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69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85720" y="1428736"/>
            <a:ext cx="8643998" cy="50006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№ 1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им.З.Я. Лавровского станицы Ленинградской </a:t>
            </a:r>
          </a:p>
          <a:p>
            <a:pPr algn="ctr" eaLnBrk="0" hangingPunct="0">
              <a:spcBef>
                <a:spcPts val="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Ленинградский район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педагогической пропедевтики </a:t>
            </a:r>
            <a:endParaRPr lang="ru-RU" sz="24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вместе!»</a:t>
            </a: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2014-2017гг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1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spcBef>
                <a:spcPct val="20000"/>
              </a:spcBef>
              <a:defRPr/>
            </a:pPr>
            <a:endParaRPr lang="ru-RU" sz="1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1138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6" y="4381506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1140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5143512"/>
            <a:ext cx="2438371" cy="182789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229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29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214313" y="1357313"/>
            <a:ext cx="7286625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осуществление педагогической пропедевтики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поведения подростков.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3200" b="1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выявление комплекса личностных черт, предрасполагающих подростков к проявлению девиаций в поведении;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разработка и реализация комплексных программ профилактики и коррекции различных видов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поведения корыстной направленности, агрессивной ориентации, социально-пассивного типа, </a:t>
            </a:r>
            <a:r>
              <a:rPr lang="ru-RU" sz="2400" kern="0" dirty="0" err="1">
                <a:latin typeface="Times New Roman" pitchFamily="18" charset="0"/>
                <a:cs typeface="Times New Roman" pitchFamily="18" charset="0"/>
              </a:rPr>
              <a:t>дезадаптивного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 и асоциального поведения.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latin typeface="+mn-lt"/>
            </a:endParaRPr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500174"/>
            <a:ext cx="2476494" cy="247649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786190"/>
            <a:ext cx="2724123" cy="20421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331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00037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5083656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428750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Программа педагогической  пропедевтики </a:t>
            </a:r>
            <a:r>
              <a:rPr lang="ru-RU" sz="2000" b="1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b="1" kern="0" dirty="0">
                <a:latin typeface="Times New Roman" pitchFamily="18" charset="0"/>
                <a:cs typeface="Times New Roman" pitchFamily="18" charset="0"/>
              </a:rPr>
              <a:t> поведения подростков содержит следующие разделы: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Характеристика контингента воспитанников (возрастные особенности подростков, характеристика  видов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поведения корыстной направленности, агрессивной ориентации, социально-пассивного типа,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дезадаптивного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и асоциального поведения)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Система комплексного психолого-педагогического сопровождения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подростков в условиях воспитательно-образовательного процесса.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Формы обучения, содержание и план реализации индивидуально ориентированных мероприятий для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подростков.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Мониторинг личностного роста и социальной активности подростков.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Механизм взаимодействия в разработке и реализации мероприятий педагогической пропедевтики </a:t>
            </a:r>
            <a:r>
              <a:rPr lang="ru-RU" sz="2000" kern="0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 поведения подростков.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ru-RU" sz="2000" kern="0" dirty="0">
                <a:latin typeface="Times New Roman" pitchFamily="18" charset="0"/>
                <a:cs typeface="Times New Roman" pitchFamily="18" charset="0"/>
              </a:rPr>
              <a:t>Показатели результативности и эффективности работы педагогического коллектива школы.</a:t>
            </a:r>
          </a:p>
          <a:p>
            <a:pPr algn="ctr" eaLnBrk="0" hangingPunct="0">
              <a:defRPr/>
            </a:pPr>
            <a:endParaRPr lang="ru-RU" sz="20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433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41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500174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214686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1571625"/>
          <a:ext cx="7597775" cy="477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201"/>
                <a:gridCol w="3816574"/>
              </a:tblGrid>
              <a:tr h="57903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учащимися: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3" marB="45713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1914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групповая работа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тренинг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ролевые игры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деловые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игры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индивидуальные консультации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тесты, конкурсы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праздники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десанты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                           с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инема-технология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волонтерские отряды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видеостудия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«Стоп-кадр»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школьная газета «Муравейник»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</a:t>
                      </a:r>
                      <a:endParaRPr lang="ru-RU" sz="16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3" marB="45713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метафора (метод аналогий)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логического обоснования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самораскрытие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конкретное пожелание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парадоксальная инструкция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убеждение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эмоциональное заражение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релаксации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переоценка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ролевое проигрывание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ситуаций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внутренние переговоры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трансформация личной истории </a:t>
                      </a:r>
                    </a:p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социальные пробы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13" marB="45713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95234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643446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536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428736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214686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75" y="1571625"/>
          <a:ext cx="7072313" cy="505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313"/>
              </a:tblGrid>
              <a:tr h="6304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семьей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accent5"/>
                    </a:solidFill>
                  </a:tcPr>
                </a:tc>
              </a:tr>
              <a:tr h="442572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Интерактивная экскурсия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Кейс-технология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видеоконференций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Дебаты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Деловые и ролевые игры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Тренинги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семейных проектов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Ток-шоу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Почтовый ящик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Фестиваль</a:t>
                      </a:r>
                    </a:p>
                    <a:p>
                      <a:pPr marL="228600" indent="-228600" algn="ctr">
                        <a:buFont typeface="+mj-lt"/>
                        <a:buAutoNum type="arabicPeriod"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Папки-передвижки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638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9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" y="1643063"/>
          <a:ext cx="6858000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8902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9675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методический мост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методическая мозаика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методический ринг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педагогический ринг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деловая игра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чтения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лекторий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выставка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тренинги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дебаты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диспуты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киношкола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банк идей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квик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настройка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мозговой штурм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 стол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ток-шоу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741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41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0658" name="Picture 2" descr="http://kalashnikovo.ru/wp-content/uploads/2013/02/2013-02-14-zak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798" y="4714884"/>
            <a:ext cx="3068201" cy="21431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0" name="Picture 4" descr="http://www.novbessc.narod.ru/foto/nasil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97020"/>
            <a:ext cx="2881306" cy="21609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2" name="Picture 6" descr="http://dalnerechye.ru/_nw/6/55820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07740"/>
            <a:ext cx="3357586" cy="21502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" y="1428736"/>
            <a:ext cx="9143999" cy="337186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Диагностический этап</a:t>
            </a:r>
            <a:endParaRPr lang="ru-RU" sz="3200" b="1" ker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(декабрь 2013-апрель 2014 гг.)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Прогностический этап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(апрель-октябрь 2014 г)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Организационный этап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ru-RU" sz="3200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(сентябрь-октябрь 2014 г.)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ru-RU" sz="2000" b="1" ker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  <a:defRPr/>
            </a:pPr>
            <a:endParaRPr lang="ru-RU" sz="2000" b="1" ker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spcBef>
                <a:spcPct val="20000"/>
              </a:spcBef>
              <a:defRPr/>
            </a:pPr>
            <a:endParaRPr lang="ru-RU" sz="3200" b="1" ker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spcBef>
                <a:spcPct val="20000"/>
              </a:spcBef>
              <a:defRPr/>
            </a:pPr>
            <a:r>
              <a:rPr lang="ru-RU" sz="3200" b="1" ker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0" hangingPunct="0">
              <a:spcBef>
                <a:spcPct val="20000"/>
              </a:spcBef>
              <a:defRPr/>
            </a:pPr>
            <a:endParaRPr lang="ru-RU" sz="2800" b="1" kern="0">
              <a:solidFill>
                <a:schemeClr val="tx1"/>
              </a:solidFill>
              <a:latin typeface="Times New Roman" pitchFamily="18" charset="0"/>
            </a:endParaRPr>
          </a:p>
          <a:p>
            <a:pPr marL="1371600" lvl="2" indent="-457200" eaLnBrk="0" hangingPunct="0">
              <a:spcBef>
                <a:spcPct val="20000"/>
              </a:spcBef>
              <a:defRPr/>
            </a:pPr>
            <a:endParaRPr lang="ru-RU" sz="2800" b="1" kern="0">
              <a:solidFill>
                <a:schemeClr val="tx1"/>
              </a:solidFill>
              <a:latin typeface="Times New Roman" pitchFamily="18" charset="0"/>
            </a:endParaRPr>
          </a:p>
          <a:p>
            <a:pPr marL="1371600" lvl="2" indent="-457200" eaLnBrk="0" hangingPunct="0">
              <a:spcBef>
                <a:spcPct val="20000"/>
              </a:spcBef>
              <a:defRPr/>
            </a:pPr>
            <a:endParaRPr lang="ru-RU" sz="2800" b="1" ker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3200" b="1" ker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kern="0">
                <a:solidFill>
                  <a:schemeClr val="tx1"/>
                </a:solidFill>
                <a:latin typeface="Times New Roman" pitchFamily="18" charset="0"/>
              </a:rPr>
              <a:t>      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>
              <a:solidFill>
                <a:schemeClr val="tx1"/>
              </a:solidFill>
              <a:latin typeface="Times New Roman" pitchFamily="18" charset="0"/>
            </a:endParaRP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800" kern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843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43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-142875" y="15716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715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ru-RU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ЧТО УДАЛОСЬ ОСУЩЕСТВИТЬ НА ПЕРВОМ, ВТОРОМ И И ТРЕТЬЕМ ЭТАПАХ РЕАЛИЗАЦИИ ПРОЕКТА?</a:t>
            </a:r>
          </a:p>
        </p:txBody>
      </p:sp>
      <p:sp>
        <p:nvSpPr>
          <p:cNvPr id="18442" name="Прямоугольник 4"/>
          <p:cNvSpPr>
            <a:spLocks noChangeArrowheads="1"/>
          </p:cNvSpPr>
          <p:nvPr/>
        </p:nvSpPr>
        <p:spPr bwMode="auto">
          <a:xfrm>
            <a:off x="250825" y="2636838"/>
            <a:ext cx="7321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Выявили проблемы и обосновали их актуальность.</a:t>
            </a:r>
            <a:endParaRPr lang="ru-RU" altLang="ru-RU" sz="240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Сформулировали тему исследования.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Разработали программу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педагогической пропедевтики девиантного поведения подростков </a:t>
            </a: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«Мы вместе!»</a:t>
            </a:r>
            <a:endParaRPr lang="ru-RU" altLang="ru-RU" sz="240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Сформулировали рабочую гипотезу.</a:t>
            </a:r>
            <a:endParaRPr lang="ru-RU" altLang="ru-RU" sz="240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Провели анализ кадровых ресурсов.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Разработали проект положения о школьной службе педагогической  пропедевтики.</a:t>
            </a:r>
            <a:endParaRPr lang="ru-RU" alt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945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61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465" name="Прямоугольник 3"/>
          <p:cNvSpPr>
            <a:spLocks noChangeArrowheads="1"/>
          </p:cNvSpPr>
          <p:nvPr/>
        </p:nvSpPr>
        <p:spPr bwMode="auto">
          <a:xfrm>
            <a:off x="755650" y="1341438"/>
            <a:ext cx="6624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Практический этап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(ноябрь 2014 г. - май 2016 г.)</a:t>
            </a:r>
          </a:p>
        </p:txBody>
      </p:sp>
      <p:pic>
        <p:nvPicPr>
          <p:cNvPr id="17" name="Рисунок 2" descr="G:\Жадобина фото\8А 2.12.14\DSC0592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2908" y="1928802"/>
            <a:ext cx="3356806" cy="22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" name="Picture 2" descr="DSC000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928802"/>
            <a:ext cx="3338385" cy="2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" name="Picture 6" descr="DSC035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70" y="1873984"/>
            <a:ext cx="3084505" cy="231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" name="Picture 3" descr="F:\Изображение 4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15586"/>
            <a:ext cx="2357422" cy="31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4" descr="F:\Изображение 45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4072365"/>
            <a:ext cx="3714776" cy="278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2" name="Рисунок 3" descr="G:\Жадобина фото\круглый стол\DSC0410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6666" y="4429132"/>
            <a:ext cx="3494941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048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8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0" y="1500188"/>
            <a:ext cx="8929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715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alligrapher" pitchFamily="2" charset="2"/>
              </a:defRPr>
            </a:lvl9pPr>
          </a:lstStyle>
          <a:p>
            <a:pPr algn="ctr"/>
            <a:r>
              <a:rPr lang="ru-RU" alt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в форме деловой игры по теме:                                   «Интеграция воспитательных усилий семьи  школы  в интересах развития личности ребенка»</a:t>
            </a:r>
          </a:p>
        </p:txBody>
      </p:sp>
      <p:pic>
        <p:nvPicPr>
          <p:cNvPr id="17" name="Picture 10" descr="DSC070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4357688"/>
            <a:ext cx="374849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8" name="Picture 4" descr="DSC0700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2071678"/>
            <a:ext cx="3751439" cy="25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9" name="Picture 5" descr="DSC0700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07904" y="2071688"/>
            <a:ext cx="3428110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" name="Picture 6" descr="DSC070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7811" y="4357694"/>
            <a:ext cx="3536189" cy="23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1" name="Picture 9" descr="DSC070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143125"/>
            <a:ext cx="25923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307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7" name="Текст 7"/>
          <p:cNvSpPr>
            <a:spLocks noGrp="1"/>
          </p:cNvSpPr>
          <p:nvPr>
            <p:ph type="body" sz="half" idx="2"/>
          </p:nvPr>
        </p:nvSpPr>
        <p:spPr>
          <a:xfrm>
            <a:off x="1500188" y="4071938"/>
            <a:ext cx="5486400" cy="2071687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accent2"/>
                </a:solidFill>
                <a:latin typeface="Times New Roman" pitchFamily="18" charset="0"/>
              </a:rPr>
              <a:t>Научный руководитель,</a:t>
            </a:r>
            <a:br>
              <a:rPr lang="ru-RU" altLang="ru-RU" sz="20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sz="2000" b="1" smtClean="0">
                <a:solidFill>
                  <a:schemeClr val="accent2"/>
                </a:solidFill>
                <a:latin typeface="Times New Roman" pitchFamily="18" charset="0"/>
              </a:rPr>
              <a:t>Светлана Александровна  Архипова, </a:t>
            </a:r>
          </a:p>
          <a:p>
            <a: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</a:rPr>
              <a:t>преподаватель педагогики и психологии Ленинградского социально-педагогического колледжа</a:t>
            </a:r>
            <a:b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accent2"/>
                </a:solidFill>
                <a:latin typeface="Times New Roman" pitchFamily="18" charset="0"/>
              </a:rPr>
              <a:t>муниципального образования Ленинградский район</a:t>
            </a:r>
            <a:r>
              <a:rPr lang="ru-RU" altLang="ru-RU" sz="2000" b="1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altLang="ru-RU" sz="20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b="1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altLang="ru-RU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smtClean="0">
                <a:latin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</a:rPr>
            </a:br>
            <a:endParaRPr lang="ru-RU" alt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5" y="1714500"/>
            <a:ext cx="8286750" cy="1754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</a:rPr>
              <a:t>Создание системы педагогической пропедевтики </a:t>
            </a:r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</a:rPr>
              <a:t>девиантного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</a:rPr>
              <a:t> поведения подростков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2150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9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" name="Picture 2" descr="http://bezformata.ru/content/Images/000/027/500/image275005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2" y="1571612"/>
            <a:ext cx="1976428" cy="197642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4" descr="http://2.bp.blogspot.com/-BbzK5MqEctI/TrzyLHzPGhI/AAAAAAAABBE/wReHj4xko1s/s1600/4564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357562"/>
            <a:ext cx="2366933" cy="1774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http://mguu.ru/wp-content/uploads/2014/12/Screen-Shot-2014-12-08-at-13.35.5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786322"/>
            <a:ext cx="2281222" cy="180757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571625"/>
            <a:ext cx="7286625" cy="500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ru-RU" sz="3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Результативность проекта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 в системе: 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и организация системы педагогической пропедевтики </a:t>
            </a:r>
            <a:r>
              <a:rPr lang="ru-RU" sz="2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подростков;</a:t>
            </a:r>
          </a:p>
          <a:p>
            <a:pPr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психолого-педагогического сопровождения </a:t>
            </a:r>
            <a:r>
              <a:rPr lang="ru-RU" sz="2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девиантных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подростков;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результаты-эффекты: 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показателей вовлеченности подростков в различные противоправные действия</a:t>
            </a: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результаты-продукты: 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работе с </a:t>
            </a:r>
            <a:r>
              <a:rPr lang="ru-RU" sz="20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девиантными</a:t>
            </a:r>
            <a:r>
              <a:rPr lang="ru-RU" sz="20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подростками, коррекционные и профилактические программы, банк разработок занятий с подростками, диагностических материалов и т.д..</a:t>
            </a:r>
          </a:p>
          <a:p>
            <a:pPr marL="609600" indent="-609600" algn="just" eaLnBrk="0" hangingPunct="0">
              <a:spcBef>
                <a:spcPct val="20000"/>
              </a:spcBef>
              <a:defRPr/>
            </a:pPr>
            <a:endParaRPr lang="ru-RU" sz="3200" b="1" kern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409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01" name="Текст 8"/>
          <p:cNvSpPr>
            <a:spLocks noGrp="1"/>
          </p:cNvSpPr>
          <p:nvPr>
            <p:ph type="body" sz="half" idx="2"/>
          </p:nvPr>
        </p:nvSpPr>
        <p:spPr>
          <a:xfrm>
            <a:off x="357188" y="1500188"/>
            <a:ext cx="8501062" cy="80486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Мониторинг учащихся МБОУ СОШ№ 1, </a:t>
            </a:r>
            <a:br>
              <a:rPr lang="ru-RU" alt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стоящих на различных видах учёта</a:t>
            </a:r>
            <a:endParaRPr lang="ru-RU" altLang="ru-RU" sz="2800" smtClean="0">
              <a:solidFill>
                <a:schemeClr val="accent2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63" y="2428875"/>
          <a:ext cx="8316912" cy="3568701"/>
        </p:xfrm>
        <a:graphic>
          <a:graphicData uri="http://schemas.openxmlformats.org/drawingml/2006/table">
            <a:tbl>
              <a:tblPr/>
              <a:tblGrid>
                <a:gridCol w="1261342"/>
                <a:gridCol w="2466194"/>
                <a:gridCol w="2357301"/>
                <a:gridCol w="2232075"/>
              </a:tblGrid>
              <a:tr h="13571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 учета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на 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конец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2011-2012 </a:t>
                      </a:r>
                      <a:r>
                        <a:rPr lang="ru-RU" sz="2000" b="1" dirty="0" err="1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2000" b="1" dirty="0" smtClean="0">
                        <a:solidFill>
                          <a:schemeClr val="accent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учащихся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конец 2012-2013 </a:t>
                      </a:r>
                      <a:r>
                        <a:rPr lang="ru-RU" sz="2000" b="1" dirty="0" err="1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учащихся на конец 2013-2014 </a:t>
                      </a:r>
                      <a:r>
                        <a:rPr lang="ru-RU" sz="2000" b="1" dirty="0" err="1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</a:t>
                      </a:r>
                      <a:r>
                        <a:rPr lang="ru-RU" sz="2000" b="1" dirty="0" smtClean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20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ВШУ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ОПДН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СОП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512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7158" y="1643050"/>
            <a:ext cx="7200900" cy="1935171"/>
          </a:xfrm>
          <a:prstGeom prst="rect">
            <a:avLst/>
          </a:prstGeom>
          <a:ln>
            <a:headEnd/>
            <a:tailEnd/>
          </a:ln>
          <a:scene3d>
            <a:camera prst="perspectiveRigh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Цель проекта: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214414" y="3071810"/>
            <a:ext cx="6000792" cy="3214710"/>
          </a:xfrm>
          <a:prstGeom prst="rect">
            <a:avLst/>
          </a:prstGeom>
          <a:ln>
            <a:headEnd/>
            <a:tailEnd/>
          </a:ln>
          <a:scene3d>
            <a:camera prst="perspectiveLef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2000" kern="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апробация системы педагогической пропедевтики </a:t>
            </a:r>
            <a:r>
              <a:rPr lang="ru-RU" sz="3200" i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3200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6147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9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285750" y="2071688"/>
            <a:ext cx="8643968" cy="42100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создать на базе школы службы осуществления педагогической пропедевтики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 и оказания помощи школьникам, склонным к различным формам </a:t>
            </a:r>
            <a:r>
              <a:rPr lang="ru-RU" sz="2000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ходе опытно-экспериментальной работы апробировать программу работы с </a:t>
            </a:r>
            <a:r>
              <a:rPr lang="ru-RU" sz="2000" b="1" kern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девиантными</a:t>
            </a:r>
            <a:r>
              <a:rPr lang="ru-RU" sz="20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подростками: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внедрить в практику работу МБОУ СОШ технологию моделирования командного взаимодействия специалистов в образовательном пространстве</a:t>
            </a: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технологию психолого-педагогического сопровождения </a:t>
            </a:r>
            <a:r>
              <a:rPr lang="ru-RU" sz="2000" b="1" kern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000" b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подростка;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технологию построения индивидуальной программы подростка для обеспечения успешной его социализации.</a:t>
            </a:r>
          </a:p>
          <a:p>
            <a:pPr eaLnBrk="0" hangingPunct="0">
              <a:spcBef>
                <a:spcPct val="20000"/>
              </a:spcBef>
              <a:defRPr/>
            </a:pPr>
            <a:endParaRPr lang="ru-RU" sz="3200" kern="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50" y="1500188"/>
            <a:ext cx="41370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kern="0" dirty="0">
                <a:solidFill>
                  <a:schemeClr val="accent2"/>
                </a:solidFill>
                <a:latin typeface="Times New Roman" pitchFamily="18" charset="0"/>
              </a:rPr>
              <a:t>Задачи  проекта: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7171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3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57188" y="1643063"/>
            <a:ext cx="8572500" cy="457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Осуществление педагогической пропедевтики </a:t>
            </a:r>
            <a:r>
              <a:rPr lang="ru-RU" sz="2400" b="1" i="1" kern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b="1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 будет успешным при соблюдении следующих условий: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комплексном и систематическом осуществление работы  по педагогической пропедевтики </a:t>
            </a:r>
            <a:r>
              <a:rPr lang="ru-RU" sz="24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подростков;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совместной деятельности МБОУ СОШ  №1и семьи по вопросам профилактики и коррекции форм </a:t>
            </a:r>
            <a:r>
              <a:rPr lang="ru-RU" sz="2400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поведения подростков;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ru-RU" sz="24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кадровое, научно-методическое, техническое, финансовое и мотивационное обеспечение процесса.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8195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7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214313" y="2143125"/>
          <a:ext cx="8715405" cy="440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71563" y="1428750"/>
            <a:ext cx="72009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i="1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4400" b="1" i="1" kern="0" dirty="0">
                <a:solidFill>
                  <a:schemeClr val="accent2"/>
                </a:solidFill>
                <a:latin typeface="Times New Roman" pitchFamily="18" charset="0"/>
                <a:ea typeface="+mj-ea"/>
                <a:cs typeface="+mj-cs"/>
              </a:rPr>
              <a:t>Участники  проекта:</a:t>
            </a:r>
          </a:p>
          <a:p>
            <a:pPr algn="ctr">
              <a:defRPr/>
            </a:pPr>
            <a:endParaRPr lang="ru-RU" sz="4400" b="1" i="1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9219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21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357188" y="1357313"/>
            <a:ext cx="8786812" cy="34782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Уровневые цели для участников проекта:</a:t>
            </a:r>
          </a:p>
          <a:p>
            <a:pPr eaLnBrk="0" hangingPunct="0"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учащихся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профилактика и коррекция нарушений поведения;</a:t>
            </a:r>
          </a:p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родителей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организация систематической педагогической поддержки семей;</a:t>
            </a:r>
          </a:p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педагогов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внедрение новых воспитательных технологий;</a:t>
            </a:r>
          </a:p>
          <a:p>
            <a:pPr eaLnBrk="0" hangingPunct="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для образовательного пространства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создание условий для взаимодействия ОУ района и края.</a:t>
            </a:r>
          </a:p>
        </p:txBody>
      </p:sp>
      <p:pic>
        <p:nvPicPr>
          <p:cNvPr id="70658" name="Picture 2" descr="http://kalashnikovo.ru/wp-content/uploads/2013/02/2013-02-14-zak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798" y="4714884"/>
            <a:ext cx="3068201" cy="21431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0" name="Picture 4" descr="http://www.novbessc.narod.ru/foto/nasil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97020"/>
            <a:ext cx="2881306" cy="21609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2" name="Picture 6" descr="http://dalnerechye.ru/_nw/6/55820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07740"/>
            <a:ext cx="3357586" cy="215026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14500" y="0"/>
            <a:ext cx="7429500" cy="15001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10243" name="Picture 2" descr="http://www.school-1.org/modul/emblema/emblema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14546" y="0"/>
            <a:ext cx="564789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 1</a:t>
            </a:r>
            <a:b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им. З.Я.Лавровского муниципального </a:t>
            </a:r>
          </a:p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Ленинградский район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45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0658" name="Picture 2" descr="http://kalashnikovo.ru/wp-content/uploads/2013/02/2013-02-14-zak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798" y="4714884"/>
            <a:ext cx="3068201" cy="21431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0" name="Picture 4" descr="http://www.novbessc.narod.ru/foto/nasil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97020"/>
            <a:ext cx="2881306" cy="21609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0662" name="Picture 6" descr="http://dalnerechye.ru/_nw/6/558209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707740"/>
            <a:ext cx="3357586" cy="215026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357298"/>
            <a:ext cx="9144000" cy="317009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449263" algn="ctr" eaLnBrk="0" hangingPunct="0">
              <a:defRPr/>
            </a:pPr>
            <a:r>
              <a:rPr lang="ru-RU" sz="3200" b="1" i="1" kern="0" dirty="0">
                <a:solidFill>
                  <a:schemeClr val="accent2"/>
                </a:solidFill>
                <a:latin typeface="Times New Roman" pitchFamily="18" charset="0"/>
              </a:rPr>
              <a:t>Инновационная составляющая проекта:</a:t>
            </a:r>
          </a:p>
          <a:p>
            <a:pPr indent="449263" algn="ctr" eaLnBrk="0" hangingPunct="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Знание и выявление причин возникновения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поведения подростков позволит эффективно осуществлять педагогическую пропедевтику в школе.</a:t>
            </a:r>
          </a:p>
          <a:p>
            <a:pPr indent="449263" algn="ctr" eaLnBrk="0" hangingPunct="0">
              <a:defRPr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Пропедевтика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(греч.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propaideuo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предварительно учу, предваряю) - система мер, предупреждающих возникновение чего-либо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826</Words>
  <Application>Microsoft Office PowerPoint</Application>
  <PresentationFormat>Экран (4:3)</PresentationFormat>
  <Paragraphs>234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Calligrapher</vt:lpstr>
      <vt:lpstr>Arial</vt:lpstr>
      <vt:lpstr>Times New Roman</vt:lpstr>
      <vt:lpstr>Calibri</vt:lpstr>
      <vt:lpstr>+mj-lt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«Образовательная политика Ленинградского  района по обеспечению  эффективной системы управления качеством образования»</dc:title>
  <dc:creator>Методист 9</dc:creator>
  <cp:lastModifiedBy>pc</cp:lastModifiedBy>
  <cp:revision>293</cp:revision>
  <dcterms:created xsi:type="dcterms:W3CDTF">2009-08-24T12:15:53Z</dcterms:created>
  <dcterms:modified xsi:type="dcterms:W3CDTF">2015-03-22T17:57:11Z</dcterms:modified>
</cp:coreProperties>
</file>