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4" r:id="rId4"/>
    <p:sldId id="276" r:id="rId5"/>
    <p:sldId id="257" r:id="rId6"/>
    <p:sldId id="267" r:id="rId7"/>
    <p:sldId id="277" r:id="rId8"/>
    <p:sldId id="278" r:id="rId9"/>
    <p:sldId id="279" r:id="rId10"/>
    <p:sldId id="280" r:id="rId11"/>
    <p:sldId id="28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3847"/>
    <a:srgbClr val="1528E1"/>
    <a:srgbClr val="BC2238"/>
    <a:srgbClr val="512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465643-4A88-4B4C-91DD-101F845BE93A}" type="datetimeFigureOut">
              <a:rPr lang="ru-RU"/>
              <a:pPr>
                <a:defRPr/>
              </a:pPr>
              <a:t>19.08.2016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C23F0C-E8AF-458F-9543-5A417479A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86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2525A-B6E9-46DD-9BBD-CB02131FECB7}" type="datetimeFigureOut">
              <a:rPr lang="ru-RU"/>
              <a:pPr>
                <a:defRPr/>
              </a:pPr>
              <a:t>19.08.2016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5C98B-22CF-456A-8DF6-B5F8A785D9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10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1BF75-C009-4E3B-A11F-3B98E029BFFC}" type="datetimeFigureOut">
              <a:rPr lang="ru-RU"/>
              <a:pPr>
                <a:defRPr/>
              </a:pPr>
              <a:t>19.08.2016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A6042-E213-4E33-B3F5-A37F40A854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05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2D5C9-2908-4DA5-BFE7-DE7093C8DF32}" type="datetimeFigureOut">
              <a:rPr lang="ru-RU"/>
              <a:pPr>
                <a:defRPr/>
              </a:pPr>
              <a:t>19.08.2016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A93DA-A355-4A88-89C6-652A57795A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14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1B1ED1-DB83-41C4-9837-80B0747E86BB}" type="datetimeFigureOut">
              <a:rPr lang="ru-RU"/>
              <a:pPr>
                <a:defRPr/>
              </a:pPr>
              <a:t>19.08.2016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7A813C-9485-4AC1-8DCE-413876AD3F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09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DD1B7-16A4-478D-AB65-A81479E78D71}" type="datetimeFigureOut">
              <a:rPr lang="ru-RU"/>
              <a:pPr>
                <a:defRPr/>
              </a:pPr>
              <a:t>19.08.2016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D340C-2B90-4ECE-A7F6-FF2B988A68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002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24723E-8623-4F2F-85AE-1FEC488606C0}" type="datetimeFigureOut">
              <a:rPr lang="ru-RU"/>
              <a:pPr>
                <a:defRPr/>
              </a:pPr>
              <a:t>19.08.2016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73E16B-DFC6-4F14-80C4-931334F01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160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391EF-B882-4674-9660-093A141634B7}" type="datetimeFigureOut">
              <a:rPr lang="ru-RU"/>
              <a:pPr>
                <a:defRPr/>
              </a:pPr>
              <a:t>19.08.2016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29F96-CA42-4234-912F-0FA6EA438E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51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D379B6-CFD0-4127-8E7B-55BBE44D00DA}" type="datetimeFigureOut">
              <a:rPr lang="ru-RU"/>
              <a:pPr>
                <a:defRPr/>
              </a:pPr>
              <a:t>19.08.2016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F11E1D-A670-4412-8B3D-6EF199CA86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92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CF8D49-9B98-4753-9E86-1C9728C906AE}" type="datetimeFigureOut">
              <a:rPr lang="ru-RU"/>
              <a:pPr>
                <a:defRPr/>
              </a:pPr>
              <a:t>19.08.2016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085F25-D050-4B66-9F63-2BA874A2A3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509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332254-9A3C-45AA-83AE-0320D7102658}" type="datetimeFigureOut">
              <a:rPr lang="ru-RU"/>
              <a:pPr>
                <a:defRPr/>
              </a:pPr>
              <a:t>19.08.2016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0586E7-50CC-41C8-AE66-B41B106F9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29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0E66DA4-2ECB-403D-8BE0-B000B24A8741}" type="datetimeFigureOut">
              <a:rPr lang="ru-RU"/>
              <a:pPr>
                <a:defRPr/>
              </a:pPr>
              <a:t>19.08.2016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4607C08-C7CC-4B5B-B460-A0DD04880B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9" r:id="rId2"/>
    <p:sldLayoutId id="2147483701" r:id="rId3"/>
    <p:sldLayoutId id="2147483698" r:id="rId4"/>
    <p:sldLayoutId id="2147483702" r:id="rId5"/>
    <p:sldLayoutId id="2147483697" r:id="rId6"/>
    <p:sldLayoutId id="2147483703" r:id="rId7"/>
    <p:sldLayoutId id="2147483704" r:id="rId8"/>
    <p:sldLayoutId id="2147483705" r:id="rId9"/>
    <p:sldLayoutId id="2147483696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dF0gpsNzc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25" y="1928813"/>
            <a:ext cx="8001000" cy="147161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Педтехнологии</a:t>
            </a:r>
            <a:r>
              <a:rPr lang="ru-RU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использования ЭОР  на  уроках  информатики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75" y="4714875"/>
            <a:ext cx="7407275" cy="1752600"/>
          </a:xfrm>
        </p:spPr>
        <p:txBody>
          <a:bodyPr>
            <a:normAutofit/>
          </a:bodyPr>
          <a:lstStyle/>
          <a:p>
            <a:pPr marL="26988" algn="r" eaLnBrk="1" hangingPunct="1"/>
            <a:r>
              <a:rPr lang="ru-RU" b="1" i="1" smtClean="0">
                <a:solidFill>
                  <a:srgbClr val="320E04"/>
                </a:solidFill>
                <a:latin typeface="Arial" charset="0"/>
              </a:rPr>
              <a:t>Подготовили:</a:t>
            </a:r>
          </a:p>
          <a:p>
            <a:pPr marL="26988" algn="r" eaLnBrk="1" hangingPunct="1"/>
            <a:r>
              <a:rPr lang="ru-RU" b="1" i="1" smtClean="0">
                <a:solidFill>
                  <a:srgbClr val="320E04"/>
                </a:solidFill>
                <a:latin typeface="Arial" charset="0"/>
              </a:rPr>
              <a:t>Зазулина Н.П.</a:t>
            </a:r>
          </a:p>
          <a:p>
            <a:pPr marL="26988" algn="r" eaLnBrk="1" hangingPunct="1"/>
            <a:r>
              <a:rPr lang="ru-RU" b="1" i="1" smtClean="0">
                <a:solidFill>
                  <a:srgbClr val="320E04"/>
                </a:solidFill>
                <a:latin typeface="Arial" charset="0"/>
              </a:rPr>
              <a:t>Ликвентова Н.Б.</a:t>
            </a:r>
          </a:p>
          <a:p>
            <a:pPr marL="26988" algn="r" eaLnBrk="1" hangingPunct="1"/>
            <a:r>
              <a:rPr lang="ru-RU" b="1" i="1" smtClean="0">
                <a:solidFill>
                  <a:srgbClr val="320E04"/>
                </a:solidFill>
                <a:latin typeface="Arial" charset="0"/>
              </a:rPr>
              <a:t>Флджян С.С.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900" i="1" smtClean="0">
                <a:effectLst/>
                <a:latin typeface="Arial" charset="0"/>
              </a:rPr>
              <a:t>Применение ЭОР на различных этапах урока: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92150" indent="-609600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ЭОР на этапе закрепления и совершенствования знаний, умений и навыков. При закреплении многих тем курса информатики также можно использовать ЭОР.</a:t>
            </a:r>
          </a:p>
          <a:p>
            <a:pPr marL="692150" indent="-609600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Контроль и оценка знаний, умений и навыков:</a:t>
            </a:r>
          </a:p>
          <a:p>
            <a:pPr marL="692150" indent="-609600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Многие учебные курсы на электронных носителях имеют контрольный и тестовый режимы, ведут статистику по ходу обучения.</a:t>
            </a:r>
          </a:p>
          <a:p>
            <a:pPr marL="692150" indent="-609600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Проектная деятельность. Проекты – работы, связанные разными видами моделей, достижением определенного результата, имеющие структуру, приближенную или полностью совпадающую с научным исследованием.</a:t>
            </a:r>
          </a:p>
          <a:p>
            <a:pPr marL="692150" indent="-609600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Программы - тренажёры.</a:t>
            </a:r>
          </a:p>
          <a:p>
            <a:pPr marL="692150" indent="-609600">
              <a:lnSpc>
                <a:spcPct val="80000"/>
              </a:lnSpc>
              <a:buFont typeface="Wingdings 2" pitchFamily="18" charset="2"/>
              <a:buNone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mtClean="0">
                <a:solidFill>
                  <a:srgbClr val="A23847"/>
                </a:solidFill>
                <a:effectLst/>
                <a:latin typeface="Arial" charset="0"/>
              </a:rPr>
              <a:t>Вывод 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Использование ЭОР в сфере образования позволит педагогам качественно изменить содержание, методы и организационные формы обучения, при этом совершенствуются инструменты педагогической деятельности, повышаются качество и эффективность обучения.</a:t>
            </a:r>
            <a:r>
              <a:rPr lang="ru-RU" smtClean="0"/>
              <a:t> 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3937000" y="5949950"/>
            <a:ext cx="520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>
                <a:hlinkClick r:id="rId2"/>
              </a:rPr>
              <a:t>https://www.youtube.com/watch?v=CdF0gpsNzcs</a:t>
            </a:r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042988" y="765175"/>
            <a:ext cx="782955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3600" b="1"/>
              <a:t>Педагогическая технология</a:t>
            </a:r>
            <a:r>
              <a:rPr lang="ru-RU" sz="3600"/>
              <a:t> – это </a:t>
            </a:r>
          </a:p>
          <a:p>
            <a:r>
              <a:rPr lang="ru-RU" sz="3600"/>
              <a:t>научно обоснованный выбор </a:t>
            </a:r>
          </a:p>
          <a:p>
            <a:r>
              <a:rPr lang="ru-RU" sz="3600"/>
              <a:t>характера воздействия в процессе </a:t>
            </a:r>
          </a:p>
          <a:p>
            <a:r>
              <a:rPr lang="ru-RU" sz="3600"/>
              <a:t>организуемого учителем </a:t>
            </a:r>
          </a:p>
          <a:p>
            <a:r>
              <a:rPr lang="ru-RU" sz="3600"/>
              <a:t>взаимообщения с детьми,  </a:t>
            </a:r>
          </a:p>
          <a:p>
            <a:r>
              <a:rPr lang="ru-RU" sz="3600"/>
              <a:t>производимый в целях </a:t>
            </a:r>
          </a:p>
          <a:p>
            <a:r>
              <a:rPr lang="ru-RU" sz="3600"/>
              <a:t>максимального развития личности </a:t>
            </a:r>
          </a:p>
          <a:p>
            <a:r>
              <a:rPr lang="ru-RU" sz="3600"/>
              <a:t>как субъекта окружающей </a:t>
            </a:r>
          </a:p>
          <a:p>
            <a:r>
              <a:rPr lang="ru-RU" sz="3600"/>
              <a:t>действительности.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187450" y="1557338"/>
            <a:ext cx="692785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endParaRPr lang="ru-RU" sz="3200"/>
          </a:p>
          <a:p>
            <a:pPr algn="just">
              <a:buFontTx/>
              <a:buChar char="•"/>
            </a:pPr>
            <a:r>
              <a:rPr lang="ru-RU" sz="3200"/>
              <a:t> </a:t>
            </a:r>
            <a:r>
              <a:rPr lang="ru-RU"/>
              <a:t> </a:t>
            </a:r>
            <a:r>
              <a:rPr lang="ru-RU" sz="3200"/>
              <a:t>личностно-ориентированного,</a:t>
            </a:r>
            <a:r>
              <a:rPr lang="ru-RU"/>
              <a:t> </a:t>
            </a:r>
            <a:r>
              <a:rPr lang="ru-RU" sz="3200"/>
              <a:t> </a:t>
            </a:r>
          </a:p>
          <a:p>
            <a:pPr algn="just">
              <a:buFontTx/>
              <a:buChar char="•"/>
            </a:pPr>
            <a:r>
              <a:rPr lang="ru-RU" sz="3200"/>
              <a:t>  дифференцированного, </a:t>
            </a:r>
          </a:p>
          <a:p>
            <a:pPr algn="just">
              <a:buFontTx/>
              <a:buChar char="•"/>
            </a:pPr>
            <a:r>
              <a:rPr lang="ru-RU" sz="3200"/>
              <a:t>  проблемного, </a:t>
            </a:r>
          </a:p>
          <a:p>
            <a:pPr algn="just">
              <a:buFontTx/>
              <a:buChar char="•"/>
            </a:pPr>
            <a:r>
              <a:rPr lang="ru-RU" sz="3200"/>
              <a:t>  ненасильственного, </a:t>
            </a:r>
          </a:p>
          <a:p>
            <a:pPr algn="just">
              <a:buFontTx/>
              <a:buChar char="•"/>
            </a:pPr>
            <a:r>
              <a:rPr lang="ru-RU" sz="3200"/>
              <a:t>  игрового обучения и воспитания, </a:t>
            </a:r>
          </a:p>
          <a:p>
            <a:pPr algn="just">
              <a:buFontTx/>
              <a:buChar char="•"/>
            </a:pPr>
            <a:r>
              <a:rPr lang="ru-RU" sz="3200"/>
              <a:t> «Критического мышления», </a:t>
            </a:r>
          </a:p>
          <a:p>
            <a:pPr algn="just">
              <a:buFontTx/>
              <a:buChar char="•"/>
            </a:pPr>
            <a:r>
              <a:rPr lang="ru-RU" sz="3200"/>
              <a:t>  проектного обучения и т.д.</a:t>
            </a:r>
          </a:p>
        </p:txBody>
      </p:sp>
      <p:sp>
        <p:nvSpPr>
          <p:cNvPr id="36867" name="WordArt 3"/>
          <p:cNvSpPr>
            <a:spLocks noChangeArrowheads="1" noChangeShapeType="1" noTextEdit="1"/>
          </p:cNvSpPr>
          <p:nvPr/>
        </p:nvSpPr>
        <p:spPr bwMode="auto">
          <a:xfrm>
            <a:off x="1908175" y="404813"/>
            <a:ext cx="5448300" cy="10477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Arial"/>
                <a:cs typeface="Arial"/>
              </a:rPr>
              <a:t>Педагогические технологии: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sz="240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ru-RU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mtClean="0">
                <a:latin typeface="Arial" charset="0"/>
              </a:rPr>
              <a:t>Использование ЭОР на уроках делает процесс обучения творческим, интересным и мотивирует учащихся на получение новых знаний, открытий. Одно дело – изучать текстовые описания объектов, процессов, явлений, совсем другое – увидеть их и исследовать в интерактивном режиме.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3" y="274638"/>
            <a:ext cx="7862887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BC2238"/>
                </a:solidFill>
              </a:rPr>
              <a:t>Электронные образовательные ресурсы (ЭОР)</a:t>
            </a:r>
            <a:endParaRPr lang="ru-RU" dirty="0">
              <a:solidFill>
                <a:srgbClr val="BC2238"/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1143000" y="1714500"/>
            <a:ext cx="7786688" cy="4800600"/>
          </a:xfrm>
        </p:spPr>
        <p:txBody>
          <a:bodyPr/>
          <a:lstStyle/>
          <a:p>
            <a:pPr marL="0" indent="355600">
              <a:buFont typeface="Wingdings 2" pitchFamily="18" charset="2"/>
              <a:buNone/>
            </a:pPr>
            <a:r>
              <a:rPr lang="ru-RU" sz="2400" b="1" smtClean="0">
                <a:latin typeface="Arial" charset="0"/>
              </a:rPr>
              <a:t>Электронные образовательные ресурсы позволяют выполнить дома значительно более полноценные практические занятия – от виртуального посещения музея до лабораторного эксперимента, и тут же провести аттестацию собственных знаний, умений, навыков. Домашнее задание становится полноценным, трёхмерным, оно отличается от традиционного.</a:t>
            </a:r>
          </a:p>
          <a:p>
            <a:pPr marL="0" indent="355600"/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313" y="500063"/>
            <a:ext cx="7497762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900" b="1" smtClean="0">
                <a:solidFill>
                  <a:srgbClr val="A2384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Особенности в применении ЭОР на уроках информатики</a:t>
            </a:r>
            <a:br>
              <a:rPr lang="ru-RU" sz="3900" b="1" smtClean="0">
                <a:solidFill>
                  <a:srgbClr val="A2384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900" smtClean="0">
              <a:solidFill>
                <a:srgbClr val="A2384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450" y="1484313"/>
            <a:ext cx="7591425" cy="4779962"/>
          </a:xfrm>
        </p:spPr>
        <p:txBody>
          <a:bodyPr>
            <a:no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2400" b="1" smtClean="0">
                <a:solidFill>
                  <a:srgbClr val="00B050"/>
                </a:solidFill>
              </a:rPr>
              <a:t>ЭУМ Информационного - типа: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b="1" smtClean="0"/>
              <a:t>предоставление учебной информации;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b="1" smtClean="0"/>
              <a:t>иллюстрирование фактов, закономерностей, понятий; организация самостоятельной работы.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b="1" smtClean="0"/>
              <a:t> </a:t>
            </a:r>
            <a:r>
              <a:rPr lang="ru-RU" sz="2400" b="1" smtClean="0">
                <a:solidFill>
                  <a:srgbClr val="00B050"/>
                </a:solidFill>
              </a:rPr>
              <a:t>ЭУМ Практического - типа: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b="1" smtClean="0"/>
              <a:t> закрепление знаний и применение их в практической деятельности.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b="1" smtClean="0">
                <a:solidFill>
                  <a:srgbClr val="00B050"/>
                </a:solidFill>
              </a:rPr>
              <a:t>ЭУМ Контролирующего - типа: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b="1" smtClean="0"/>
              <a:t>повторение и закрепление пройденного материала; текущий, тематический и итоговый контроль.</a:t>
            </a:r>
          </a:p>
          <a:p>
            <a:pPr eaLnBrk="1" hangingPunct="1"/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900" i="1" smtClean="0">
                <a:solidFill>
                  <a:srgbClr val="A23847"/>
                </a:solidFill>
                <a:effectLst/>
                <a:latin typeface="Arial" charset="0"/>
              </a:rPr>
              <a:t>Применение на уроках ЭОР в разных формах:</a:t>
            </a:r>
            <a:r>
              <a:rPr lang="ru-RU" sz="3900" smtClean="0">
                <a:effectLst/>
              </a:rPr>
              <a:t> 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сопровождение объяснения материала своей же презентацией, использование при объяснении видеофрагментов, картин, рисунков, схем.</a:t>
            </a:r>
          </a:p>
          <a:p>
            <a:pPr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использование в интерактивных, инновационных методах обучения: создание учебных мини-проектов, рациональный поиск информации в Интернет, использование материалов ЭОР для подтверждения выдвинутых учебных гипотез.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900" i="1" smtClean="0">
                <a:solidFill>
                  <a:srgbClr val="A23847"/>
                </a:solidFill>
                <a:effectLst/>
                <a:latin typeface="Arial" charset="0"/>
              </a:rPr>
              <a:t>Применение ЭОР на различных этапах урока:</a:t>
            </a:r>
            <a:r>
              <a:rPr lang="ru-RU" sz="3900" smtClean="0">
                <a:solidFill>
                  <a:srgbClr val="A23847"/>
                </a:solidFill>
                <a:effectLst/>
              </a:rPr>
              <a:t> </a:t>
            </a:r>
            <a:r>
              <a:rPr lang="ru-RU" sz="3900" smtClean="0">
                <a:solidFill>
                  <a:srgbClr val="A23847"/>
                </a:solidFill>
                <a:effectLst/>
                <a:latin typeface="Arial" charset="0"/>
              </a:rPr>
              <a:t/>
            </a:r>
            <a:br>
              <a:rPr lang="ru-RU" sz="3900" smtClean="0">
                <a:solidFill>
                  <a:srgbClr val="A23847"/>
                </a:solidFill>
                <a:effectLst/>
                <a:latin typeface="Arial" charset="0"/>
              </a:rPr>
            </a:br>
            <a:endParaRPr lang="ru-RU" sz="3900" smtClean="0">
              <a:solidFill>
                <a:srgbClr val="A23847"/>
              </a:solidFill>
              <a:effectLst/>
              <a:latin typeface="Arial" charset="0"/>
            </a:endParaRP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92150" indent="-609600"/>
            <a:r>
              <a:rPr lang="ru-RU" smtClean="0">
                <a:latin typeface="Arial" charset="0"/>
              </a:rPr>
              <a:t>ЭОР на этапе актуализации знаний:</a:t>
            </a:r>
          </a:p>
          <a:p>
            <a:pPr marL="692150" indent="-609600"/>
            <a:r>
              <a:rPr lang="ru-RU" smtClean="0">
                <a:latin typeface="Arial" charset="0"/>
              </a:rPr>
              <a:t>Электронные тесты</a:t>
            </a:r>
          </a:p>
          <a:p>
            <a:pPr marL="692150" indent="-609600"/>
            <a:r>
              <a:rPr lang="ru-RU" smtClean="0">
                <a:latin typeface="Arial" charset="0"/>
              </a:rPr>
              <a:t>ЭОР, в том числе собственных разработок.</a:t>
            </a:r>
          </a:p>
          <a:p>
            <a:pPr marL="692150" indent="-609600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900" i="1" smtClean="0">
                <a:solidFill>
                  <a:srgbClr val="A23847"/>
                </a:solidFill>
                <a:effectLst/>
                <a:latin typeface="Arial" charset="0"/>
              </a:rPr>
              <a:t>Применение ЭОР на различных этапах урока: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92150" indent="-609600">
              <a:lnSpc>
                <a:spcPct val="80000"/>
              </a:lnSpc>
            </a:pPr>
            <a:r>
              <a:rPr lang="ru-RU" sz="2400" smtClean="0">
                <a:latin typeface="Arial" charset="0"/>
              </a:rPr>
              <a:t>ЭОР на этапе объяснения нового материала. В основе деятельности лежит личностное включение учащегося в процесс, когда компоненты деятельности им самим направляются и контролируются. Стимул к обучению реализуется через внесение элемента новизны, который отвлекает детей от трудностей, увлекая и пленяя их своей необычностью, использованием своеобразных средств. Такими элементами новизны являются, например:</a:t>
            </a:r>
          </a:p>
          <a:p>
            <a:pPr marL="692150" indent="-609600">
              <a:lnSpc>
                <a:spcPct val="80000"/>
              </a:lnSpc>
            </a:pPr>
            <a:r>
              <a:rPr lang="ru-RU" sz="2400" smtClean="0">
                <a:latin typeface="Arial" charset="0"/>
              </a:rPr>
              <a:t>Электронные учебники;</a:t>
            </a:r>
          </a:p>
          <a:p>
            <a:pPr marL="692150" indent="-609600">
              <a:lnSpc>
                <a:spcPct val="80000"/>
              </a:lnSpc>
            </a:pPr>
            <a:r>
              <a:rPr lang="ru-RU" sz="2400" smtClean="0">
                <a:latin typeface="Arial" charset="0"/>
              </a:rPr>
              <a:t>Мультимедиа презентации;</a:t>
            </a:r>
          </a:p>
          <a:p>
            <a:pPr marL="692150" indent="-609600">
              <a:lnSpc>
                <a:spcPct val="80000"/>
              </a:lnSpc>
            </a:pPr>
            <a:r>
              <a:rPr lang="ru-RU" sz="2400" smtClean="0">
                <a:latin typeface="Arial" charset="0"/>
              </a:rPr>
              <a:t>Учебные видеофильмы.</a:t>
            </a:r>
          </a:p>
          <a:p>
            <a:pPr marL="692150" indent="-609600">
              <a:lnSpc>
                <a:spcPct val="80000"/>
              </a:lnSpc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141</TotalTime>
  <Words>504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Corbel</vt:lpstr>
      <vt:lpstr>Wingdings 2</vt:lpstr>
      <vt:lpstr>Verdana</vt:lpstr>
      <vt:lpstr>Calibri</vt:lpstr>
      <vt:lpstr>Gill Sans MT</vt:lpstr>
      <vt:lpstr>Солнцестояние</vt:lpstr>
      <vt:lpstr>Педтехнологии  использования ЭОР  на  уроках  информатики</vt:lpstr>
      <vt:lpstr>Презентация PowerPoint</vt:lpstr>
      <vt:lpstr>Презентация PowerPoint</vt:lpstr>
      <vt:lpstr>Презентация PowerPoint</vt:lpstr>
      <vt:lpstr>Электронные образовательные ресурсы (ЭОР)</vt:lpstr>
      <vt:lpstr>Особенности в применении ЭОР на уроках информатики </vt:lpstr>
      <vt:lpstr>Применение на уроках ЭОР в разных формах: </vt:lpstr>
      <vt:lpstr>Применение ЭОР на различных этапах урока:  </vt:lpstr>
      <vt:lpstr>Применение ЭОР на различных этапах урока:</vt:lpstr>
      <vt:lpstr>Применение ЭОР на различных этапах урока:</vt:lpstr>
      <vt:lpstr>Вывод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 использования ЭОР  на  уроках  информатики</dc:title>
  <dc:creator>Идрисов</dc:creator>
  <cp:lastModifiedBy>СЦРО</cp:lastModifiedBy>
  <cp:revision>34</cp:revision>
  <dcterms:created xsi:type="dcterms:W3CDTF">2012-04-25T00:24:24Z</dcterms:created>
  <dcterms:modified xsi:type="dcterms:W3CDTF">2016-08-19T10:43:11Z</dcterms:modified>
</cp:coreProperties>
</file>