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xlsx" ContentType="application/vnd.openxmlformats-officedocument.spreadsheetml.sheet"/>
  <Default Extension="bin" ContentType="application/vnd.openxmlformats-officedocument.oleObject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5" r:id="rId7"/>
    <p:sldId id="267" r:id="rId8"/>
    <p:sldId id="269" r:id="rId9"/>
    <p:sldId id="271" r:id="rId10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tags" Target="tags/tag1.xml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3766425251960754"/>
          <c:y val="0.046263974159955978"/>
          <c:w val="0.92385822534561157"/>
          <c:h val="0.8100755810737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21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E6-46A9-A223-52377A0787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</c:v>
                </c:pt>
                <c:pt idx="1">
                  <c:v>15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E6-46A9-A223-52377A078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27528960"/>
        <c:axId val="127530496"/>
      </c:barChart>
      <c:catAx>
        <c:axId val="127528960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9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9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127530496"/>
        <c:crosses val="autoZero"/>
        <c:auto val="0"/>
        <c:lblAlgn val="ctr"/>
        <c:lblOffset/>
        <c:noMultiLvlLbl val="0"/>
      </c:catAx>
      <c:valAx>
        <c:axId val="127530496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9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9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127528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49099326133728"/>
          <c:y val="0.317955881357193"/>
          <c:w val="0.22860582172870636"/>
          <c:h val="0.170139357447624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9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900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1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p>
      <a:pPr>
        <a:defRPr/>
      </a:pPr>
      <a:endParaRPr lang="ru-RU"/>
    </a:p>
  </c:txPr>
  <c:externalData r:id="rId1"/>
</c:chartSpace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jpeg" /><Relationship Id="rId2" Type="http://schemas.openxmlformats.org/officeDocument/2006/relationships/image" Target="../media/image14.png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jpeg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kolobokds5.ru/index.php?option=com_content&amp;view=article&amp;id=20&amp;Itemid=101" TargetMode="External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chart" Target="../charts/chart1.xml" /><Relationship Id="rId3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5.jpeg" /><Relationship Id="rId4" Type="http://schemas.openxmlformats.org/officeDocument/2006/relationships/image" Target="../media/image6.jpeg" /><Relationship Id="rId5" Type="http://schemas.openxmlformats.org/officeDocument/2006/relationships/image" Target="../media/image7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Relationship Id="rId5" Type="http://schemas.openxmlformats.org/officeDocument/2006/relationships/image" Target="../media/image11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vmlDrawing" Target="../drawings/vmlDrawing1.vml" /><Relationship Id="rId2" Type="http://schemas.openxmlformats.org/officeDocument/2006/relationships/image" Target="../media/image12.jpeg" /><Relationship Id="rId3" Type="http://schemas.openxmlformats.org/officeDocument/2006/relationships/oleObject" Target="../embeddings/oleObject1.bin" TargetMode="Internal" /><Relationship Id="rId4" Type="http://schemas.openxmlformats.org/officeDocument/2006/relationships/image" Target="../media/image13.jpeg" /><Relationship Id="rId5" Type="http://schemas.openxmlformats.org/officeDocument/2006/relationships/oleObject" Target="../embeddings/oleObject2.bin" TargetMode="Internal" /><Relationship Id="rId6" Type="http://schemas.openxmlformats.org/officeDocument/2006/relationships/image" Target="../media/image14.png" /><Relationship Id="rId7" Type="http://schemas.openxmlformats.org/officeDocument/2006/relationships/image" Target="../media/image15.jpeg" /><Relationship Id="rId8" Type="http://schemas.openxmlformats.org/officeDocument/2006/relationships/image" Target="../media/image16.jpeg" /><Relationship Id="rId9" Type="http://schemas.openxmlformats.org/officeDocument/2006/relationships/image" Target="../media/image1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Relationship Id="rId3" Type="http://schemas.openxmlformats.org/officeDocument/2006/relationships/image" Target="../media/image19.jpeg" /><Relationship Id="rId4" Type="http://schemas.openxmlformats.org/officeDocument/2006/relationships/image" Target="../media/image20.jpeg" /><Relationship Id="rId5" Type="http://schemas.openxmlformats.org/officeDocument/2006/relationships/image" Target="../media/image21.jpeg" /><Relationship Id="rId6" Type="http://schemas.openxmlformats.org/officeDocument/2006/relationships/image" Target="../media/image22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jpeg" /><Relationship Id="rId3" Type="http://schemas.openxmlformats.org/officeDocument/2006/relationships/image" Target="../media/image24.jpeg" /><Relationship Id="rId4" Type="http://schemas.openxmlformats.org/officeDocument/2006/relationships/image" Target="../media/image25.png" /><Relationship Id="rId5" Type="http://schemas.openxmlformats.org/officeDocument/2006/relationships/image" Target="../media/image26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7.jpeg" /><Relationship Id="rId3" Type="http://schemas.openxmlformats.org/officeDocument/2006/relationships/image" Target="../media/image2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7704856" cy="1008112"/>
          </a:xfrm>
        </p:spPr>
        <p:txBody>
          <a:bodyPr>
            <a:normAutofit/>
          </a:bodyPr>
          <a:lstStyle/>
          <a:p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детский сад комбинированного вида № 5 </a:t>
            </a:r>
            <a:b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Кущевский район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700808"/>
            <a:ext cx="6400800" cy="1752600"/>
          </a:xfrm>
        </p:spPr>
        <p:txBody>
          <a:bodyPr/>
          <a:lstStyle/>
          <a:p>
            <a:r>
              <a:rPr lang="ru-RU" b="1" smtClean="0">
                <a:solidFill>
                  <a:srgbClr val="00B050"/>
                </a:solidFill>
              </a:rPr>
              <a:t>Инновационный проект</a:t>
            </a:r>
          </a:p>
          <a:p>
            <a:r>
              <a:rPr lang="ru-RU" b="1" smtClean="0">
                <a:solidFill>
                  <a:srgbClr val="00B050"/>
                </a:solidFill>
              </a:rPr>
              <a:t> « Первые шаги в мире финансов»</a:t>
            </a:r>
            <a:endParaRPr lang="ru-RU" b="1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4005064"/>
            <a:ext cx="324036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352030, Краснодарский край, Кущевский район, ст. Кущевская, ул. Советская,  35</a:t>
            </a:r>
          </a:p>
          <a:p>
            <a:r>
              <a:rPr lang="ru-RU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Тел.8(86168)5-55-75</a:t>
            </a:r>
            <a:r>
              <a:rPr lang="ru-RU" smtClean="0"/>
              <a:t> </a:t>
            </a:r>
            <a:br>
              <a:rPr lang="ru-RU" smtClean="0"/>
            </a:b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:detsadkolobok@mail.ru</a:t>
            </a:r>
            <a:endParaRPr lang="ru-RU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kolobokds5.ru</a:t>
            </a:r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3608" y="3068960"/>
            <a:ext cx="3331471" cy="278283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1400" b="1" u="sng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 </a:t>
            </a:r>
            <a:r>
              <a:rPr lang="ru-RU" sz="14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создании специальной образовательной модели воспитания у ребенка бережливости, деловитости и рационального поведения в отношении простых обменных операций, здоровой ценностной оценки любых результатов труда, будь то товары или деньги, а также формирование у ребенка правильного представления о финансовом мире, которое сможет помочь ему стать самостоятельным и успешным человеком, принимающим грамотные и взвешенные решения в будущем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132856"/>
            <a:ext cx="6851104" cy="403244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500" b="1" u="sng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инновационного проекта в обозначенный период</a:t>
            </a:r>
            <a:r>
              <a:rPr lang="ru-RU" sz="2500" u="sng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/>
            <a:r>
              <a:rPr lang="ru-RU" sz="25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и апробировать новые продукты инновационной деятельности:</a:t>
            </a:r>
          </a:p>
          <a:p>
            <a:pPr lvl="0"/>
            <a:r>
              <a:rPr lang="ru-RU" sz="25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Пополнить методический блок для педагогов для повышения компетентности в вопросах внедрения инновации в образовательный процесс ДОУ;</a:t>
            </a:r>
          </a:p>
          <a:p>
            <a:pPr lvl="0"/>
            <a:r>
              <a:rPr lang="ru-RU" sz="25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Приобрести игровое и методическое обеспечение для полноценной реализации программы по финансовой грамотности;</a:t>
            </a:r>
          </a:p>
          <a:p>
            <a:pPr lvl="0"/>
            <a:r>
              <a:rPr lang="ru-RU" sz="25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договоров о социальном партнерстве для полноценной реализации инновационной деятельности и распространения опыта работы (школа и др); </a:t>
            </a:r>
          </a:p>
          <a:p>
            <a:pPr lvl="0"/>
            <a:r>
              <a:rPr lang="ru-RU" sz="25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зон в РППС старших и подготовительных группах по экономическому воспитанию;</a:t>
            </a:r>
          </a:p>
          <a:p>
            <a:pPr lvl="0"/>
            <a:r>
              <a:rPr lang="ru-RU" sz="25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Реализовать муниципальный конкурс методических разработок для педагогов ДОУ по финансовой грамотности для дошкольников.</a:t>
            </a:r>
          </a:p>
          <a:p>
            <a:pPr lvl="0"/>
            <a:r>
              <a:rPr lang="ru-RU" sz="25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Реализовать ПДС на уровне муниципалитета для педагогов ДОО «Возможности распространения инновационного опыта между детским садом и начальной школой».</a:t>
            </a:r>
          </a:p>
          <a:p>
            <a:pPr lvl="0"/>
            <a:r>
              <a:rPr lang="ru-RU" sz="25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и провести краевой семинар для педагогических работников дошкольного образования по теме инновационного опыта.</a:t>
            </a:r>
          </a:p>
          <a:p>
            <a:endParaRPr lang="ru-RU"/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95536" y="3068960"/>
          <a:ext cx="4752528" cy="2880319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51520" y="6165304"/>
            <a:ext cx="504056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200" b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Рис.1</a:t>
            </a:r>
            <a:r>
              <a:rPr lang="ru-RU" sz="1200" smtClean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Уровень сформированности финансово-экономических представлений у детей старшего дошкольного возраста</a:t>
            </a:r>
            <a:endParaRPr kumimoji="0" lang="ru-RU" sz="1200" b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620688"/>
            <a:ext cx="22322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Проведенное педагогическое наблюдение и анализ психодиагностики уровня сформированности финансово-экономических представлений у детей старшего дошкольного возраста, показал, что в результате изучения основ финансовой грамотности в ДОУ, у детей сформированы элементарные финансово-экономические представления и экономическая культура. Рисунок 1 демонстрирует положительную динамику полученных результатов положительна.</a:t>
            </a:r>
            <a:endParaRPr lang="ru-RU" sz="140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5" name="Picture 10" descr="C:\Users\Колобок\Desktop\Мето диагности титуль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572000" y="692696"/>
            <a:ext cx="1584176" cy="2239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51520" y="188640"/>
            <a:ext cx="38884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Реализуя программу «Первые шаги в мире финансов»  разработаны методические пособия, а для определения уровня сформированности финансовой культуры для детей старшего дошкольного возраста педагогами разработан диагностический инструментарий. </a:t>
            </a:r>
            <a:endParaRPr lang="ru-RU">
              <a:solidFill>
                <a:srgbClr val="0070C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B050"/>
                </a:solidFill>
              </a:rPr>
              <a:t>Методические пособия</a:t>
            </a:r>
            <a:endParaRPr lang="ru-RU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2040" y="1196752"/>
            <a:ext cx="33123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методических рекомендациях представлены диагностические материалы, разработанные для педагогов дошкольных образовательных учреждений Краснодарского края, реализующих в работе программы и направления работы по формированию финансовой грамотности у детей дошкольного возраста.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93636" y="1416843"/>
            <a:ext cx="1933575" cy="2571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5338" y="4051330"/>
            <a:ext cx="1905000" cy="2590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46050" y="4122113"/>
            <a:ext cx="1685925" cy="22764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0196" y="1034323"/>
            <a:ext cx="2264429" cy="31089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2039" y="4027125"/>
            <a:ext cx="1905000" cy="25908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6897" y="1010118"/>
            <a:ext cx="2264429" cy="310895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Прямоугольник 26"/>
          <p:cNvSpPr/>
          <p:nvPr/>
        </p:nvSpPr>
        <p:spPr>
          <a:xfrm>
            <a:off x="5508104" y="1052736"/>
            <a:ext cx="30963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Сборник методических материалов «Формирование основ финансовой грамотности» составлен по результатам реализации краевого инновационного проекта «Первые шаги в мире финансов». Данный сборник содержит теоретический и практический материал по формированию основ финансовой грамотности у дошкольников через реализацию проектной деятельности. В сборнике представлен опыт работы педагогов Краснодарского края,  идеи которых направлены на формирование базисных экономических понятий у дошкольников.</a:t>
            </a:r>
            <a:r>
              <a:rPr lang="ru-RU" sz="1400" b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0673" y="3703841"/>
            <a:ext cx="1943100" cy="26384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17720" y="677316"/>
            <a:ext cx="1847850" cy="2524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1586" y="419099"/>
            <a:ext cx="2133600" cy="3009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98682" y="3789040"/>
            <a:ext cx="1685925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3384376" cy="2146250"/>
          </a:xfrm>
        </p:spPr>
        <p:txBody>
          <a:bodyPr>
            <a:noAutofit/>
          </a:bodyPr>
          <a:lstStyle/>
          <a:p>
            <a:r>
              <a:rPr lang="ru-RU" sz="2800" b="1" smtClean="0">
                <a:solidFill>
                  <a:schemeClr val="accent3">
                    <a:lumMod val="75000"/>
                  </a:schemeClr>
                </a:solidFill>
              </a:rPr>
              <a:t>Краевой конкурс семейных творческих работ «Финансовый мир глазами детей»</a:t>
            </a:r>
            <a:endParaRPr lang="ru-RU" sz="2800" b="1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4577" name="Picture 1" descr="C:\Users\Колобок\Desktop\миор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067944" y="620688"/>
            <a:ext cx="1899543" cy="2653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45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06983931"/>
              </p:ext>
            </p:extLst>
          </p:nvPr>
        </p:nvGraphicFramePr>
        <p:xfrm>
          <a:off x="899592" y="3140968"/>
          <a:ext cx="1833532" cy="259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DF" r:id="rId3" imgW="1833532" imgH="2591850" progId="FoxitReader.Document">
                  <p:embed/>
                </p:oleObj>
              </mc:Choice>
              <mc:Fallback>
                <p:oleObj name="PDF" r:id="rId3" imgW="1833532" imgH="2591850" progId="FoxitReader.Document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3140968"/>
                        <a:ext cx="1833532" cy="2591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36636640"/>
              </p:ext>
            </p:extLst>
          </p:nvPr>
        </p:nvGraphicFramePr>
        <p:xfrm>
          <a:off x="2987824" y="3429000"/>
          <a:ext cx="1654299" cy="2338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DF" r:id="rId5" imgW="1654299" imgH="2338490" progId="FoxitReader.Document">
                  <p:embed/>
                </p:oleObj>
              </mc:Choice>
              <mc:Fallback>
                <p:oleObj name="PDF" r:id="rId5" imgW="1654299" imgH="2338490" progId="FoxitReader.Document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87824" y="3429000"/>
                        <a:ext cx="1654299" cy="23384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0" name="Picture 4" descr="C:\Users\Колобок\Desktop\трьпр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228184" y="1268760"/>
            <a:ext cx="1851160" cy="2567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 descr="C:\Users\Колобок\Desktop\Сидельников Тимур-этикетка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876256" y="4005064"/>
            <a:ext cx="1720081" cy="1172246"/>
          </a:xfrm>
          <a:prstGeom prst="rect">
            <a:avLst/>
          </a:prstGeom>
          <a:noFill/>
        </p:spPr>
      </p:pic>
      <p:pic>
        <p:nvPicPr>
          <p:cNvPr id="24581" name="Picture 5" descr="C:\Users\Колобок\Desktop\Моя денежная купюра конкурс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860032" y="4653136"/>
            <a:ext cx="1851199" cy="1297831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B050"/>
                </a:solidFill>
              </a:rPr>
              <a:t>Диссеминация опыта работы</a:t>
            </a:r>
            <a:endParaRPr lang="ru-RU">
              <a:solidFill>
                <a:srgbClr val="00B050"/>
              </a:solidFill>
            </a:endParaRPr>
          </a:p>
        </p:txBody>
      </p:sp>
      <p:pic>
        <p:nvPicPr>
          <p:cNvPr id="46083" name="Picture 3" descr="C:\Users\Колобок\Desktop\рдр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83568" y="1196752"/>
            <a:ext cx="2058627" cy="2913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84" name="Picture 4" descr="C:\Users\Колобок\Desktop\прнпш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2349113" y="2989151"/>
            <a:ext cx="1584176" cy="2241475"/>
          </a:xfrm>
          <a:prstGeom prst="rect">
            <a:avLst/>
          </a:prstGeom>
          <a:noFill/>
        </p:spPr>
      </p:pic>
      <p:pic>
        <p:nvPicPr>
          <p:cNvPr id="46085" name="Picture 5" descr="C:\Users\Колобок\Desktop\егепшдрг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923928" y="4221088"/>
            <a:ext cx="1656184" cy="2343362"/>
          </a:xfrm>
          <a:prstGeom prst="rect">
            <a:avLst/>
          </a:prstGeom>
          <a:noFill/>
        </p:spPr>
      </p:pic>
      <p:pic>
        <p:nvPicPr>
          <p:cNvPr id="43010" name="Picture 2" descr="C:\Users\Колобок\Desktop\Сертификат Гросс Н.А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860032" y="1196752"/>
            <a:ext cx="1897397" cy="2682404"/>
          </a:xfrm>
          <a:prstGeom prst="rect">
            <a:avLst/>
          </a:prstGeom>
          <a:noFill/>
        </p:spPr>
      </p:pic>
      <p:pic>
        <p:nvPicPr>
          <p:cNvPr id="43011" name="Picture 3" descr="C:\Users\Колобок\Desktop\Сертификат Романовой В.А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7092280" y="1628800"/>
            <a:ext cx="1865219" cy="2636912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5059" name="Picture 3" descr="C:\Users\Колобок\Desktop\фин.грамотность\СЕМИНАР 29.09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644008" y="3933056"/>
            <a:ext cx="3744416" cy="210623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187624" y="620688"/>
            <a:ext cx="28803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семинар </a:t>
            </a:r>
          </a:p>
          <a:p>
            <a:pPr algn="ctr"/>
            <a:r>
              <a:rPr lang="ru-RU" sz="20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Формирование основ финансовой грамотности у дошкольников через организацию проектной деятельности» </a:t>
            </a:r>
            <a:endParaRPr lang="ru-RU" sz="20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0" name="Picture 3" descr="C:\Users\Колобок\Desktop\фин.грамотность\СЕМИНАР 29.09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567064" y="3923694"/>
            <a:ext cx="3744416" cy="2106234"/>
          </a:xfrm>
          <a:prstGeom prst="rect">
            <a:avLst/>
          </a:prstGeom>
          <a:noFill/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63738" y="3864163"/>
            <a:ext cx="1792238" cy="2537204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4850" y="2867457"/>
            <a:ext cx="1991944" cy="2818534"/>
          </a:xfrm>
          <a:prstGeom prst="rect">
            <a:avLst/>
          </a:prstGeom>
        </p:spPr>
      </p:pic>
      <p:pic>
        <p:nvPicPr>
          <p:cNvPr id="44034" name="Picture 2" descr="C:\Users\Колобок\Desktop\KRC110822_1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508104" y="548680"/>
            <a:ext cx="2232248" cy="2976331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1043608" y="548680"/>
            <a:ext cx="35283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mtClean="0">
                <a:solidFill>
                  <a:srgbClr val="C00000"/>
                </a:solidFill>
              </a:rPr>
              <a:t>Районная августовская педагогическая конференция 2022г.</a:t>
            </a:r>
          </a:p>
          <a:p>
            <a:pPr algn="ctr"/>
            <a:r>
              <a:rPr lang="ru-RU" sz="1600" smtClean="0">
                <a:solidFill>
                  <a:srgbClr val="C00000"/>
                </a:solidFill>
              </a:rPr>
              <a:t>Выступление на тему </a:t>
            </a:r>
          </a:p>
          <a:p>
            <a:pPr algn="ctr"/>
            <a:r>
              <a:rPr lang="ru-RU" sz="1600" smtClean="0">
                <a:solidFill>
                  <a:srgbClr val="C00000"/>
                </a:solidFill>
              </a:rPr>
              <a:t>« Распространение инновационного опыта между детским садом и начальной школой по формированию основ финансовой грамотности»</a:t>
            </a:r>
          </a:p>
          <a:p>
            <a:pPr algn="ctr"/>
            <a:r>
              <a:rPr lang="ru-RU" sz="1600" smtClean="0">
                <a:solidFill>
                  <a:srgbClr val="C00000"/>
                </a:solidFill>
              </a:rPr>
              <a:t>29.08.2022 г. </a:t>
            </a:r>
            <a:endParaRPr lang="ru-RU" sz="160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3356992"/>
            <a:ext cx="34563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тьюторская научно-практическая конференция «Реализация ФГОС как механизм развития профессиональной компетентности педагога: инновационные технологии, тьюторские образовательные практики» </a:t>
            </a:r>
          </a:p>
          <a:p>
            <a:pPr algn="ctr"/>
            <a:r>
              <a:rPr lang="ru-RU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29.04.2022г.</a:t>
            </a:r>
            <a:endParaRPr lang="ru-RU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2451" y="3184003"/>
            <a:ext cx="3314700" cy="2809875"/>
          </a:xfrm>
          <a:prstGeom prst="rect">
            <a:avLst/>
          </a:prstGeom>
        </p:spPr>
      </p:pic>
      <p:pic>
        <p:nvPicPr>
          <p:cNvPr id="43010" name="Picture 2" descr="C:\Users\Колобок\Desktop\60c98130-d3c4-469b-a5f0-fcb1887baf0e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220072" y="476672"/>
            <a:ext cx="3384376" cy="225484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33</Paragraphs>
  <Slides>9</Slides>
  <Notes>0</Notes>
  <TotalTime>1355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baseType="lpstr" size="13">
      <vt:lpstr>Arial</vt:lpstr>
      <vt:lpstr>Calibri</vt:lpstr>
      <vt:lpstr>Times New Roman</vt:lpstr>
      <vt:lpstr>Тема Office</vt:lpstr>
      <vt:lpstr>Муниципальное автономное дошкольное образовательное учреждение детский сад комбинированного вида № 5 Муниципального образования Кущевский район</vt:lpstr>
      <vt:lpstr>Цель проекта заключается в создании специальной образовательной модели воспитания у ребенка бережливости, деловитости и рационального поведения в отношении простых обменных операций, здоровой ценностной оценки любых результатов труда, будь то товары или деньги, а также формирование у ребенка правильного представления о финансовом мире, которое сможет помочь ему стать самостоятельным и успешным человеком, принимающим грамотные и взвешенные решения в будущем.</vt:lpstr>
      <vt:lpstr>PowerPoint Presentation</vt:lpstr>
      <vt:lpstr>Методические пособия</vt:lpstr>
      <vt:lpstr>PowerPoint Presentation</vt:lpstr>
      <vt:lpstr>Краевой конкурс семейных творческих работ «Финансовый мир глазами детей»</vt:lpstr>
      <vt:lpstr>Диссеминация опыта работы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Муниципальное автономное дошкольное образовательное учреждение детский сад комбинированного вида № 5  Муниципального образования Кущевский район</dc:title>
  <dc:creator>Колобок</dc:creator>
  <cp:lastModifiedBy>Колобок</cp:lastModifiedBy>
  <cp:revision>72</cp:revision>
  <dcterms:created xsi:type="dcterms:W3CDTF">2022-01-12T12:14:34Z</dcterms:created>
  <dcterms:modified xsi:type="dcterms:W3CDTF">2022-09-01T13:33:22Z</dcterms:modified>
</cp:coreProperties>
</file>