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6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ransition spd="slow">
    <p:randomBar dir="vert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altLang="ru-RU" b="1" u="sng" dirty="0"/>
              <a:t>Методы обучения в </a:t>
            </a:r>
            <a:r>
              <a:rPr lang="ru-RU" altLang="ru-RU" b="1" u="sng" dirty="0" smtClean="0"/>
              <a:t>школе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9212" y="4050833"/>
            <a:ext cx="8969187" cy="1946555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Группа № 1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Быков В.В., </a:t>
            </a:r>
            <a:r>
              <a:rPr lang="ru-RU" sz="2400" dirty="0" err="1" smtClean="0">
                <a:solidFill>
                  <a:schemeClr val="tx1"/>
                </a:solidFill>
              </a:rPr>
              <a:t>Ганжа</a:t>
            </a:r>
            <a:r>
              <a:rPr lang="ru-RU" sz="2400" dirty="0" smtClean="0">
                <a:solidFill>
                  <a:schemeClr val="tx1"/>
                </a:solidFill>
              </a:rPr>
              <a:t> С.Ю., Горбачев Ф.В., </a:t>
            </a:r>
          </a:p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Дегтярова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И.В.,Зайцева</a:t>
            </a:r>
            <a:r>
              <a:rPr lang="ru-RU" sz="2400" dirty="0" smtClean="0">
                <a:solidFill>
                  <a:schemeClr val="tx1"/>
                </a:solidFill>
              </a:rPr>
              <a:t> А.В, Лысова </a:t>
            </a:r>
            <a:r>
              <a:rPr lang="ru-RU" sz="2400" dirty="0">
                <a:solidFill>
                  <a:schemeClr val="tx1"/>
                </a:solidFill>
              </a:rPr>
              <a:t>Н</a:t>
            </a:r>
            <a:r>
              <a:rPr lang="ru-RU" sz="2400" dirty="0" smtClean="0">
                <a:solidFill>
                  <a:schemeClr val="tx1"/>
                </a:solidFill>
              </a:rPr>
              <a:t>.Ф., </a:t>
            </a:r>
            <a:r>
              <a:rPr lang="ru-RU" sz="2400" dirty="0" err="1" smtClean="0">
                <a:solidFill>
                  <a:schemeClr val="tx1"/>
                </a:solidFill>
              </a:rPr>
              <a:t>Магданова</a:t>
            </a:r>
            <a:r>
              <a:rPr lang="ru-RU" sz="2400" dirty="0" smtClean="0">
                <a:solidFill>
                  <a:schemeClr val="tx1"/>
                </a:solidFill>
              </a:rPr>
              <a:t> О.В.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6930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 введенных понятий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821602"/>
          </a:xfrm>
        </p:spPr>
        <p:txBody>
          <a:bodyPr/>
          <a:lstStyle/>
          <a:p>
            <a:r>
              <a:rPr lang="ru-RU" dirty="0" smtClean="0"/>
              <a:t>Классифицировать содержимое своего портфеля каждым учащимся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760461" y="3397108"/>
            <a:ext cx="8596668" cy="821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В дом. задании:</a:t>
            </a:r>
          </a:p>
          <a:p>
            <a:pPr marL="0" indent="0">
              <a:buNone/>
            </a:pPr>
            <a:r>
              <a:rPr lang="ru-RU" dirty="0" smtClean="0"/>
              <a:t>Классифицировать всё, </a:t>
            </a:r>
            <a:r>
              <a:rPr lang="ru-RU" dirty="0"/>
              <a:t>ч</a:t>
            </a:r>
            <a:r>
              <a:rPr lang="ru-RU" dirty="0" smtClean="0"/>
              <a:t>то можно увидеть дома.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3592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Системы объектов</a:t>
            </a:r>
            <a:br>
              <a:rPr lang="ru-RU" dirty="0" smtClean="0"/>
            </a:br>
            <a:r>
              <a:rPr lang="ru-RU" dirty="0" smtClean="0"/>
              <a:t>Наглядный способ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/>
              <a:t>Давайте выясним что общего между следующими  объектами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7513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edu.glavsprav.ru/_static/_glos/tablica-mendeleev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365125"/>
            <a:ext cx="8801100" cy="6102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363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www.mitht.rssi.ru/olma/fizika-00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458" y="155574"/>
            <a:ext cx="9137142" cy="6525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4185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9260" y="365125"/>
            <a:ext cx="6280440" cy="625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0904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900igr.net/datas/informatika/CHisla/0005-005-Drevnegrecheskie-sistemy-schislenij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807" y="365125"/>
            <a:ext cx="8386233" cy="628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6198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images.myshared.ru/17/1096156/slide_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558" y="190500"/>
            <a:ext cx="8509000" cy="638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5955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spacegid.com/wp-content/uploads/2014/01/Solnechnaya-sistem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0"/>
            <a:ext cx="1119673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7242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1950" y="1825625"/>
            <a:ext cx="10991850" cy="11461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 smtClean="0"/>
              <a:t>Сегодняшняя  тема   урока </a:t>
            </a:r>
          </a:p>
          <a:p>
            <a:pPr marL="0" indent="0" algn="ctr">
              <a:buNone/>
            </a:pPr>
            <a:r>
              <a:rPr lang="ru-RU" sz="4400" dirty="0" smtClean="0"/>
              <a:t>«Системы объектов»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53037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282574"/>
            <a:ext cx="11620500" cy="6232525"/>
          </a:xfrm>
        </p:spPr>
        <p:txBody>
          <a:bodyPr/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sz="4400" b="1" dirty="0" err="1" smtClean="0"/>
              <a:t>Систе́ма</a:t>
            </a:r>
            <a:r>
              <a:rPr lang="ru-RU" sz="4400" b="1" dirty="0"/>
              <a:t> </a:t>
            </a:r>
            <a:r>
              <a:rPr lang="ru-RU" sz="4400" b="1" dirty="0" smtClean="0"/>
              <a:t>объектов</a:t>
            </a:r>
            <a:r>
              <a:rPr lang="ru-RU" sz="4400" b="1" dirty="0"/>
              <a:t> </a:t>
            </a:r>
            <a:r>
              <a:rPr lang="ru-RU" sz="4400" dirty="0"/>
              <a:t>— </a:t>
            </a:r>
            <a:r>
              <a:rPr lang="ru-RU" sz="4400" dirty="0" smtClean="0">
                <a:solidFill>
                  <a:srgbClr val="FF0000"/>
                </a:solidFill>
              </a:rPr>
              <a:t>множество</a:t>
            </a:r>
            <a:r>
              <a:rPr lang="ru-RU" sz="4400" dirty="0" smtClean="0"/>
              <a:t> объектов, </a:t>
            </a:r>
            <a:r>
              <a:rPr lang="ru-RU" sz="4400" dirty="0"/>
              <a:t>находящихся в отношениях и </a:t>
            </a:r>
            <a:r>
              <a:rPr lang="ru-RU" sz="4400" dirty="0" smtClean="0">
                <a:solidFill>
                  <a:srgbClr val="FF0000"/>
                </a:solidFill>
              </a:rPr>
              <a:t>связанных  </a:t>
            </a:r>
            <a:r>
              <a:rPr lang="ru-RU" sz="4400" dirty="0">
                <a:solidFill>
                  <a:srgbClr val="FF0000"/>
                </a:solidFill>
              </a:rPr>
              <a:t>друг с другом</a:t>
            </a:r>
            <a:r>
              <a:rPr lang="ru-RU" sz="4400" dirty="0"/>
              <a:t>, </a:t>
            </a:r>
            <a:r>
              <a:rPr lang="ru-RU" sz="4400" dirty="0" smtClean="0"/>
              <a:t>которое </a:t>
            </a:r>
            <a:r>
              <a:rPr lang="ru-RU" sz="4400" dirty="0"/>
              <a:t>образует определённую </a:t>
            </a:r>
            <a:r>
              <a:rPr lang="ru-RU" sz="4400" dirty="0" smtClean="0">
                <a:solidFill>
                  <a:srgbClr val="FF0000"/>
                </a:solidFill>
              </a:rPr>
              <a:t>целостность, единство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318388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u="sng" dirty="0"/>
              <a:t>Понятие и сущность методов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4005C"/>
              </a:buClr>
              <a:buSzPct val="70000"/>
              <a:buFont typeface="Wingdings" panose="05000000000000000000" pitchFamily="2" charset="2"/>
              <a:buChar char="n"/>
            </a:pPr>
            <a:r>
              <a:rPr lang="ru-RU" alt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Термин «метод» происходит от греческого слова, что означает путь, способ продвижения к истине, к ожидаемому результату.</a:t>
            </a:r>
          </a:p>
          <a:p>
            <a:pPr lvl="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E4005C"/>
              </a:buClr>
              <a:buSzPct val="70000"/>
              <a:buFont typeface="Wingdings" panose="05000000000000000000" pitchFamily="2" charset="2"/>
              <a:buChar char="n"/>
            </a:pPr>
            <a:r>
              <a:rPr lang="ru-RU" alt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 Методы обучения — это способы совместной деятельности учителя и учащихся, направленные на решение задач обучения, т.е. дидактических задач.</a:t>
            </a:r>
            <a:r>
              <a:rPr lang="ru-RU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80658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 материала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 Назовите известные вам системы объектов: 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885123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54317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</a:rPr>
              <a:t>Спасибо </a:t>
            </a:r>
          </a:p>
          <a:p>
            <a:pPr marL="0" indent="0" algn="ctr">
              <a:buNone/>
            </a:pP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</a:rPr>
              <a:t>за</a:t>
            </a:r>
          </a:p>
          <a:p>
            <a:pPr marL="0" indent="0" algn="ctr">
              <a:buNone/>
            </a:pP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</a:rPr>
              <a:t>внимание! </a:t>
            </a:r>
            <a:endParaRPr lang="ru-RU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460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709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u="sng" dirty="0"/>
              <a:t>Классификация методов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5596" y="2230928"/>
            <a:ext cx="8596668" cy="3880773"/>
          </a:xfrm>
        </p:spPr>
        <p:txBody>
          <a:bodyPr/>
          <a:lstStyle/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E4005C"/>
              </a:buClr>
              <a:buSzPct val="70000"/>
              <a:buFont typeface="Wingdings" panose="05000000000000000000" pitchFamily="2" charset="2"/>
              <a:buChar char="n"/>
            </a:pPr>
            <a:r>
              <a:rPr lang="ru-RU" altLang="ru-RU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а) словесные методы </a:t>
            </a:r>
            <a:r>
              <a:rPr lang="ru-RU" alt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(источником знания является устное или печатное слово); </a:t>
            </a:r>
            <a:endParaRPr lang="ru-RU" altLang="ru-RU" sz="2800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/>
            </a:endParaRP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E4005C"/>
              </a:buClr>
              <a:buSzPct val="70000"/>
              <a:buFont typeface="Wingdings" panose="05000000000000000000" pitchFamily="2" charset="2"/>
              <a:buChar char="n"/>
            </a:pPr>
            <a:r>
              <a:rPr lang="ru-RU" altLang="ru-RU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б) наглядные методы </a:t>
            </a:r>
            <a:r>
              <a:rPr lang="ru-RU" alt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(источником знаний являются наблюдаемые предметы, явления, наглядные пособия); </a:t>
            </a:r>
            <a:endParaRPr lang="ru-RU" altLang="ru-RU" sz="2800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/>
            </a:endParaRP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E4005C"/>
              </a:buClr>
              <a:buSzPct val="70000"/>
              <a:buFont typeface="Wingdings" panose="05000000000000000000" pitchFamily="2" charset="2"/>
              <a:buChar char="n"/>
            </a:pPr>
            <a:r>
              <a:rPr lang="ru-RU" altLang="ru-RU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в) практические методы </a:t>
            </a:r>
            <a:r>
              <a:rPr lang="ru-RU" alt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(учащиеся получают знания и вырабатывают умения, выполняя практические действия).</a:t>
            </a:r>
            <a:r>
              <a:rPr lang="ru-RU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0136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u="sng" dirty="0"/>
              <a:t>Словесные методы обучения.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400" b="1" dirty="0"/>
              <a:t>Словесные методы подразделяются на следующие виды:</a:t>
            </a:r>
          </a:p>
          <a:p>
            <a:r>
              <a:rPr lang="ru-RU" altLang="ru-RU" sz="2400" b="1" dirty="0"/>
              <a:t> рассказ, </a:t>
            </a:r>
          </a:p>
          <a:p>
            <a:r>
              <a:rPr lang="ru-RU" altLang="ru-RU" sz="2400" b="1" dirty="0"/>
              <a:t>объяснение, </a:t>
            </a:r>
          </a:p>
          <a:p>
            <a:r>
              <a:rPr lang="ru-RU" altLang="ru-RU" sz="2400" b="1" dirty="0"/>
              <a:t>беседа,</a:t>
            </a:r>
          </a:p>
          <a:p>
            <a:r>
              <a:rPr lang="ru-RU" altLang="ru-RU" sz="2400" b="1" dirty="0"/>
              <a:t> дискуссия, </a:t>
            </a:r>
          </a:p>
          <a:p>
            <a:r>
              <a:rPr lang="ru-RU" altLang="ru-RU" sz="2400" b="1" dirty="0"/>
              <a:t>лекция, </a:t>
            </a:r>
          </a:p>
          <a:p>
            <a:r>
              <a:rPr lang="ru-RU" altLang="ru-RU" sz="2400" b="1" dirty="0"/>
              <a:t>работа с книгой</a:t>
            </a:r>
            <a:r>
              <a:rPr lang="ru-RU" altLang="ru-RU" sz="2400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0398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u="sng" dirty="0"/>
              <a:t>Наглядные методы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9978943" cy="3880773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 dirty="0"/>
              <a:t>Метод иллюстраций</a:t>
            </a:r>
            <a:r>
              <a:rPr lang="ru-RU" altLang="ru-RU" sz="2400" dirty="0"/>
              <a:t> и </a:t>
            </a:r>
            <a:r>
              <a:rPr lang="ru-RU" altLang="ru-RU" sz="2400" b="1" dirty="0" smtClean="0"/>
              <a:t>метод   </a:t>
            </a:r>
            <a:r>
              <a:rPr lang="ru-RU" altLang="ru-RU" sz="2400" b="1" dirty="0"/>
              <a:t>демонстраций</a:t>
            </a:r>
            <a:r>
              <a:rPr lang="ru-RU" altLang="ru-RU" sz="2400" dirty="0"/>
              <a:t>. </a:t>
            </a:r>
            <a:endParaRPr lang="ru-RU" altLang="ru-RU" sz="2400" b="1" i="1" dirty="0"/>
          </a:p>
          <a:p>
            <a:pPr>
              <a:lnSpc>
                <a:spcPct val="90000"/>
              </a:lnSpc>
            </a:pPr>
            <a:r>
              <a:rPr lang="ru-RU" altLang="ru-RU" sz="2400" b="1" i="1" dirty="0"/>
              <a:t>Метод </a:t>
            </a:r>
            <a:r>
              <a:rPr lang="ru-RU" altLang="ru-RU" sz="2400" b="1" i="1" u="sng" dirty="0"/>
              <a:t>иллюстраций</a:t>
            </a:r>
            <a:r>
              <a:rPr lang="ru-RU" altLang="ru-RU" sz="2400" i="1" u="sng" dirty="0"/>
              <a:t> </a:t>
            </a:r>
            <a:r>
              <a:rPr lang="ru-RU" altLang="ru-RU" sz="2400" dirty="0"/>
              <a:t>предполагает </a:t>
            </a:r>
            <a:r>
              <a:rPr lang="ru-RU" altLang="ru-RU" sz="2400" b="1" dirty="0"/>
              <a:t>показ ученикам иллюстративных пособий, плакатов, таблиц, картин, карт, зарисовок на доске, плоских моделей и пр. </a:t>
            </a:r>
            <a:endParaRPr lang="ru-RU" altLang="ru-RU" sz="2400" b="1" i="1" dirty="0"/>
          </a:p>
          <a:p>
            <a:pPr>
              <a:lnSpc>
                <a:spcPct val="90000"/>
              </a:lnSpc>
            </a:pPr>
            <a:r>
              <a:rPr lang="ru-RU" altLang="ru-RU" sz="2400" b="1" i="1" dirty="0"/>
              <a:t>Метод </a:t>
            </a:r>
            <a:r>
              <a:rPr lang="ru-RU" altLang="ru-RU" sz="2400" b="1" i="1" u="sng" dirty="0"/>
              <a:t>демонстраций</a:t>
            </a:r>
            <a:r>
              <a:rPr lang="ru-RU" altLang="ru-RU" sz="2400" i="1" dirty="0"/>
              <a:t> </a:t>
            </a:r>
            <a:r>
              <a:rPr lang="ru-RU" altLang="ru-RU" sz="2400" dirty="0"/>
              <a:t>обычно </a:t>
            </a:r>
            <a:r>
              <a:rPr lang="ru-RU" altLang="ru-RU" sz="2400" b="1" dirty="0"/>
              <a:t>связан с демонстрацией приборов, опытов, технических установок, кинофильмов, диафильмов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068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u="sng" dirty="0"/>
              <a:t>Практические методы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3200" b="1" dirty="0"/>
              <a:t>упражнения (у</a:t>
            </a:r>
            <a:r>
              <a:rPr lang="ru-RU" altLang="ru-RU" sz="3200" b="1" i="1" dirty="0"/>
              <a:t>стные, письменные,</a:t>
            </a:r>
            <a:r>
              <a:rPr lang="ru-RU" altLang="ru-RU" sz="3200" dirty="0"/>
              <a:t> </a:t>
            </a:r>
            <a:endParaRPr lang="ru-RU" altLang="ru-RU" sz="3200" b="1" i="1" dirty="0"/>
          </a:p>
          <a:p>
            <a:pPr>
              <a:buFont typeface="Wingdings" panose="05000000000000000000" pitchFamily="2" charset="2"/>
              <a:buNone/>
            </a:pPr>
            <a:r>
              <a:rPr lang="ru-RU" altLang="ru-RU" sz="3200" b="1" i="1" dirty="0"/>
              <a:t>графические,</a:t>
            </a:r>
            <a:r>
              <a:rPr lang="ru-RU" altLang="ru-RU" sz="3200" dirty="0"/>
              <a:t> </a:t>
            </a:r>
            <a:r>
              <a:rPr lang="ru-RU" altLang="ru-RU" sz="3200" b="1" i="1" dirty="0"/>
              <a:t>учебно-трудовые)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3200" dirty="0"/>
              <a:t> </a:t>
            </a:r>
            <a:endParaRPr lang="ru-RU" altLang="ru-RU" sz="3200" b="1" i="1" dirty="0"/>
          </a:p>
          <a:p>
            <a:r>
              <a:rPr lang="ru-RU" altLang="ru-RU" sz="3200" b="1" dirty="0"/>
              <a:t>лабораторные работы</a:t>
            </a:r>
          </a:p>
          <a:p>
            <a:endParaRPr lang="ru-RU" altLang="ru-RU" sz="3200" b="1" dirty="0"/>
          </a:p>
          <a:p>
            <a:r>
              <a:rPr lang="ru-RU" altLang="ru-RU" sz="3200" b="1" dirty="0"/>
              <a:t>практические работы</a:t>
            </a:r>
            <a:r>
              <a:rPr lang="ru-RU" altLang="ru-RU" sz="3200" dirty="0"/>
              <a:t>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1929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АЛГОРИТМ. Словесный метод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8357" y="1270000"/>
            <a:ext cx="8596668" cy="51941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Урок мы начнем словами из знаменитого произведения Льюиса </a:t>
            </a:r>
            <a:r>
              <a:rPr lang="ru-RU" dirty="0" err="1"/>
              <a:t>Кэррола</a:t>
            </a:r>
            <a:r>
              <a:rPr lang="ru-RU" dirty="0"/>
              <a:t> «Алиса в стране чудес</a:t>
            </a:r>
            <a:r>
              <a:rPr lang="ru-RU" dirty="0" smtClean="0"/>
              <a:t>»: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Алиса спрашивает у кролика: </a:t>
            </a:r>
            <a:br>
              <a:rPr lang="ru-RU" dirty="0"/>
            </a:br>
            <a:r>
              <a:rPr lang="ru-RU" dirty="0"/>
              <a:t>– Куда мне надо идти? </a:t>
            </a:r>
            <a:br>
              <a:rPr lang="ru-RU" dirty="0"/>
            </a:br>
            <a:r>
              <a:rPr lang="ru-RU" dirty="0"/>
              <a:t>Мудрый кролик ей отвечает: </a:t>
            </a:r>
            <a:br>
              <a:rPr lang="ru-RU" dirty="0"/>
            </a:br>
            <a:r>
              <a:rPr lang="ru-RU" dirty="0"/>
              <a:t>– Все зависит от того, куда Вам надо прийти». </a:t>
            </a:r>
            <a:br>
              <a:rPr lang="ru-RU" dirty="0"/>
            </a:br>
            <a:r>
              <a:rPr lang="ru-RU" dirty="0"/>
              <a:t>Эти слова имеют глубокий смысл. Зачастую мы не находим решения задачи или какой-нибудь проблемы из-за того, что не можем выстроить правильно последовательность своих действий. Умный человек знает: чтобы не попасть впросак и добиться желаемой цели, нужно заранее продумывать и планировать свои действия. А как это </a:t>
            </a:r>
            <a:r>
              <a:rPr lang="ru-RU" dirty="0" smtClean="0"/>
              <a:t>сделать?</a:t>
            </a:r>
          </a:p>
          <a:p>
            <a:pPr marL="0" indent="0">
              <a:buNone/>
            </a:pPr>
            <a:r>
              <a:rPr lang="ru-RU" b="1" dirty="0" smtClean="0"/>
              <a:t>Ученики</a:t>
            </a:r>
            <a:r>
              <a:rPr lang="ru-RU" b="1" dirty="0"/>
              <a:t>: </a:t>
            </a:r>
            <a:r>
              <a:rPr lang="ru-RU" dirty="0"/>
              <a:t>Нужно составить план.</a:t>
            </a:r>
          </a:p>
          <a:p>
            <a:pPr marL="0" indent="0">
              <a:buNone/>
            </a:pPr>
            <a:r>
              <a:rPr lang="ru-RU" dirty="0"/>
              <a:t>– А детальный план действий – это и есть алгоритм. Вот мы и подошли к теме нашего урока, к понятию «Алгоритм». </a:t>
            </a:r>
            <a:br>
              <a:rPr lang="ru-RU" dirty="0"/>
            </a:br>
            <a:r>
              <a:rPr lang="ru-RU" dirty="0"/>
              <a:t>Безусловно, с понятием алгоритм вы уже встречались </a:t>
            </a:r>
            <a:r>
              <a:rPr lang="ru-RU" dirty="0" smtClean="0"/>
              <a:t>ранее в </a:t>
            </a:r>
            <a:r>
              <a:rPr lang="ru-RU" dirty="0"/>
              <a:t>жизни, однако никогда не задумывались над тем, какое количество алгоритмов вам известно. План с подробным описанием действий, необходимых для получения ожидаемого результата, получил название алгоритма. 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890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68984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РАЗНОВИДНОСТИ ОБЪЕКТОВ И ИХ КЛАССИФИКАЦИЯ </a:t>
            </a:r>
            <a:br>
              <a:rPr lang="ru-RU" dirty="0" smtClean="0"/>
            </a:br>
            <a:r>
              <a:rPr lang="ru-RU" dirty="0" smtClean="0"/>
              <a:t>(практический метод)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554941"/>
            <a:ext cx="8596668" cy="3486421"/>
          </a:xfrm>
        </p:spPr>
        <p:txBody>
          <a:bodyPr/>
          <a:lstStyle/>
          <a:p>
            <a:r>
              <a:rPr lang="ru-RU" dirty="0" smtClean="0"/>
              <a:t>ТАМОЖНЯ</a:t>
            </a:r>
          </a:p>
          <a:p>
            <a:r>
              <a:rPr lang="ru-RU" dirty="0" smtClean="0"/>
              <a:t>3 терминала – досмотр багажа путешественника;</a:t>
            </a:r>
          </a:p>
          <a:p>
            <a:r>
              <a:rPr lang="ru-RU" dirty="0" smtClean="0"/>
              <a:t>в «государство </a:t>
            </a:r>
            <a:r>
              <a:rPr lang="ru-RU" dirty="0" err="1" smtClean="0"/>
              <a:t>Зебряндия</a:t>
            </a:r>
            <a:r>
              <a:rPr lang="ru-RU" dirty="0" smtClean="0"/>
              <a:t>» нельзя ввозить:</a:t>
            </a:r>
          </a:p>
          <a:p>
            <a:pPr lvl="1"/>
            <a:r>
              <a:rPr lang="ru-RU" dirty="0" smtClean="0"/>
              <a:t>Цветные предметы;</a:t>
            </a:r>
          </a:p>
          <a:p>
            <a:pPr lvl="1"/>
            <a:r>
              <a:rPr lang="ru-RU" dirty="0" smtClean="0"/>
              <a:t>Опасные предметы,</a:t>
            </a:r>
          </a:p>
          <a:p>
            <a:pPr lvl="1"/>
            <a:r>
              <a:rPr lang="ru-RU" dirty="0" smtClean="0"/>
              <a:t>Предметы не допустимые в длительном путешествии.</a:t>
            </a:r>
          </a:p>
          <a:p>
            <a:pPr lvl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538211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Обсуждение работы каждого терминала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Подводим аргументацию детей к понятиям:</a:t>
            </a:r>
          </a:p>
          <a:p>
            <a:r>
              <a:rPr lang="ru-RU" dirty="0" smtClean="0"/>
              <a:t>Множество, подмножество, признаки объектов одного множества и их классификация.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7905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356</Words>
  <Application>Microsoft Office PowerPoint</Application>
  <PresentationFormat>Широкоэкранный</PresentationFormat>
  <Paragraphs>64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Trebuchet MS</vt:lpstr>
      <vt:lpstr>Wingdings</vt:lpstr>
      <vt:lpstr>Wingdings 3</vt:lpstr>
      <vt:lpstr>Грань</vt:lpstr>
      <vt:lpstr>Методы обучения в школе</vt:lpstr>
      <vt:lpstr>Понятие и сущность методов обучения</vt:lpstr>
      <vt:lpstr>Классификация методов обучения</vt:lpstr>
      <vt:lpstr>Словесные методы обучения.</vt:lpstr>
      <vt:lpstr>Наглядные методы обучения</vt:lpstr>
      <vt:lpstr>Практические методы обучения</vt:lpstr>
      <vt:lpstr>АЛГОРИТМ. Словесный метод </vt:lpstr>
      <vt:lpstr>РАЗНОВИДНОСТИ ОБЪЕКТОВ И ИХ КЛАССИФИКАЦИЯ  (практический метод)</vt:lpstr>
      <vt:lpstr>Обсуждение работы каждого терминала</vt:lpstr>
      <vt:lpstr>Закрепление введенных понятий</vt:lpstr>
      <vt:lpstr>Системы объектов Наглядный способ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Закрепление материала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обучения в школе.</dc:title>
  <dc:creator>Слушатель</dc:creator>
  <cp:lastModifiedBy>Слушатель</cp:lastModifiedBy>
  <cp:revision>9</cp:revision>
  <dcterms:created xsi:type="dcterms:W3CDTF">2016-07-21T08:10:17Z</dcterms:created>
  <dcterms:modified xsi:type="dcterms:W3CDTF">2016-07-21T09:33:33Z</dcterms:modified>
</cp:coreProperties>
</file>