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handoutMasterIdLst>
    <p:handoutMasterId r:id="rId33"/>
  </p:handoutMasterIdLst>
  <p:sldIdLst>
    <p:sldId id="256" r:id="rId2"/>
    <p:sldId id="300" r:id="rId3"/>
    <p:sldId id="315" r:id="rId4"/>
    <p:sldId id="322" r:id="rId5"/>
    <p:sldId id="289" r:id="rId6"/>
    <p:sldId id="290" r:id="rId7"/>
    <p:sldId id="291" r:id="rId8"/>
    <p:sldId id="325" r:id="rId9"/>
    <p:sldId id="295" r:id="rId10"/>
    <p:sldId id="296" r:id="rId11"/>
    <p:sldId id="275" r:id="rId12"/>
    <p:sldId id="273" r:id="rId13"/>
    <p:sldId id="294" r:id="rId14"/>
    <p:sldId id="346" r:id="rId15"/>
    <p:sldId id="274" r:id="rId16"/>
    <p:sldId id="297" r:id="rId17"/>
    <p:sldId id="326" r:id="rId18"/>
    <p:sldId id="327" r:id="rId19"/>
    <p:sldId id="344" r:id="rId20"/>
    <p:sldId id="331" r:id="rId21"/>
    <p:sldId id="345" r:id="rId22"/>
    <p:sldId id="332" r:id="rId23"/>
    <p:sldId id="333" r:id="rId24"/>
    <p:sldId id="334" r:id="rId25"/>
    <p:sldId id="335" r:id="rId26"/>
    <p:sldId id="336" r:id="rId27"/>
    <p:sldId id="337" r:id="rId28"/>
    <p:sldId id="341" r:id="rId29"/>
    <p:sldId id="338" r:id="rId30"/>
    <p:sldId id="258" r:id="rId31"/>
    <p:sldId id="320" r:id="rId32"/>
  </p:sldIdLst>
  <p:sldSz cx="12192000" cy="6858000"/>
  <p:notesSz cx="67818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88976377952758E-2"/>
          <c:y val="0.13516995969672982"/>
          <c:w val="0.93731102362204721"/>
          <c:h val="0.77044058990892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диагностика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Шкала "Эмоциональная осведомленность"</c:v>
                </c:pt>
                <c:pt idx="1">
                  <c:v>Шкала "Управление своими эмоциями"</c:v>
                </c:pt>
                <c:pt idx="2">
                  <c:v>Шкала "Самомотивация"</c:v>
                </c:pt>
                <c:pt idx="3">
                  <c:v>Шкала "Эмпатия"</c:v>
                </c:pt>
                <c:pt idx="4">
                  <c:v>Шкала "Распознавание эмоций других людей"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11.4</c:v>
                </c:pt>
                <c:pt idx="1">
                  <c:v>6.3</c:v>
                </c:pt>
                <c:pt idx="2">
                  <c:v>8</c:v>
                </c:pt>
                <c:pt idx="3">
                  <c:v>8.8000000000000007</c:v>
                </c:pt>
                <c:pt idx="4">
                  <c:v>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Промежуточная диагностика 2019г.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Шкала "Эмоциональная осведомленность"</c:v>
                </c:pt>
                <c:pt idx="1">
                  <c:v>Шкала "Управление своими эмоциями"</c:v>
                </c:pt>
                <c:pt idx="2">
                  <c:v>Шкала "Самомотивация"</c:v>
                </c:pt>
                <c:pt idx="3">
                  <c:v>Шкала "Эмпатия"</c:v>
                </c:pt>
                <c:pt idx="4">
                  <c:v>Шкала "Распознавание эмоций других людей"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12.1</c:v>
                </c:pt>
                <c:pt idx="1">
                  <c:v>9.1999999999999993</c:v>
                </c:pt>
                <c:pt idx="2">
                  <c:v>8.6</c:v>
                </c:pt>
                <c:pt idx="3">
                  <c:v>8.4</c:v>
                </c:pt>
                <c:pt idx="4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5469336"/>
        <c:axId val="435467376"/>
      </c:barChart>
      <c:catAx>
        <c:axId val="43546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150000"/>
              </a:lnSpc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5467376"/>
        <c:crosses val="autoZero"/>
        <c:auto val="1"/>
        <c:lblAlgn val="ctr"/>
        <c:lblOffset val="100"/>
        <c:noMultiLvlLbl val="0"/>
      </c:catAx>
      <c:valAx>
        <c:axId val="43546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46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061438917968727E-2"/>
          <c:y val="8.3948226363680614E-2"/>
          <c:w val="0.94193303928541727"/>
          <c:h val="0.133640536551343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96727362204724E-2"/>
          <c:y val="9.830277446464232E-2"/>
          <c:w val="0.93674077263779532"/>
          <c:h val="0.62662127050804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Планомерность</c:v>
                </c:pt>
                <c:pt idx="1">
                  <c:v>Целеустремленность</c:v>
                </c:pt>
                <c:pt idx="2">
                  <c:v>Настойчивость</c:v>
                </c:pt>
                <c:pt idx="3">
                  <c:v>Фиксация</c:v>
                </c:pt>
                <c:pt idx="4">
                  <c:v>Самоорганизация</c:v>
                </c:pt>
                <c:pt idx="5">
                  <c:v>Ориентация на настоящее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16.399999999999999</c:v>
                </c:pt>
                <c:pt idx="1">
                  <c:v>32.4</c:v>
                </c:pt>
                <c:pt idx="2">
                  <c:v>26.1</c:v>
                </c:pt>
                <c:pt idx="3">
                  <c:v>20.8</c:v>
                </c:pt>
                <c:pt idx="4">
                  <c:v>8.6999999999999993</c:v>
                </c:pt>
                <c:pt idx="5">
                  <c:v>8.1999999999999993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Планомерность</c:v>
                </c:pt>
                <c:pt idx="1">
                  <c:v>Целеустремленность</c:v>
                </c:pt>
                <c:pt idx="2">
                  <c:v>Настойчивость</c:v>
                </c:pt>
                <c:pt idx="3">
                  <c:v>Фиксация</c:v>
                </c:pt>
                <c:pt idx="4">
                  <c:v>Самоорганизация</c:v>
                </c:pt>
                <c:pt idx="5">
                  <c:v>Ориентация на настоящее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16.899999999999999</c:v>
                </c:pt>
                <c:pt idx="1">
                  <c:v>34.200000000000003</c:v>
                </c:pt>
                <c:pt idx="2">
                  <c:v>27</c:v>
                </c:pt>
                <c:pt idx="3">
                  <c:v>19.100000000000001</c:v>
                </c:pt>
                <c:pt idx="4">
                  <c:v>14.5</c:v>
                </c:pt>
                <c:pt idx="5">
                  <c:v>10.3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5463456"/>
        <c:axId val="435471688"/>
      </c:barChart>
      <c:catAx>
        <c:axId val="43546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5471688"/>
        <c:crosses val="autoZero"/>
        <c:auto val="1"/>
        <c:lblAlgn val="ctr"/>
        <c:lblOffset val="100"/>
        <c:noMultiLvlLbl val="0"/>
      </c:catAx>
      <c:valAx>
        <c:axId val="435471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546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«Субьективная оценка ощущения личностной эффективности»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687499999999999E-2"/>
                  <c:y val="-4.4531247260627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249999999999941E-2"/>
                  <c:y val="-6.093749625138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562499999999999E-2"/>
                  <c:y val="-2.5781248414047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Диагностика на старте проекта</c:v>
                </c:pt>
                <c:pt idx="1">
                  <c:v>Промежуточная диагностика2019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26.2</c:v>
                </c:pt>
                <c:pt idx="1">
                  <c:v>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5472080"/>
        <c:axId val="435472472"/>
        <c:axId val="0"/>
      </c:bar3DChart>
      <c:catAx>
        <c:axId val="43547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5472472"/>
        <c:crosses val="autoZero"/>
        <c:auto val="1"/>
        <c:lblAlgn val="ctr"/>
        <c:lblOffset val="100"/>
        <c:noMultiLvlLbl val="0"/>
      </c:catAx>
      <c:valAx>
        <c:axId val="435472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47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90600393700784E-2"/>
          <c:y val="6.4857464022055597E-2"/>
          <c:w val="0.93320939960629923"/>
          <c:h val="0.77044058990892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диагностика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Энергичность</c:v>
                </c:pt>
                <c:pt idx="1">
                  <c:v>Энтузиазм</c:v>
                </c:pt>
                <c:pt idx="2">
                  <c:v>Поглощенность</c:v>
                </c:pt>
                <c:pt idx="3">
                  <c:v>Активность</c:v>
                </c:pt>
                <c:pt idx="4">
                  <c:v>Инициативность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3.3</c:v>
                </c:pt>
                <c:pt idx="1">
                  <c:v>3.6</c:v>
                </c:pt>
                <c:pt idx="2">
                  <c:v>4.4000000000000004</c:v>
                </c:pt>
                <c:pt idx="3">
                  <c:v>3.8</c:v>
                </c:pt>
                <c:pt idx="4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Промежутоная диагностика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Энергичность</c:v>
                </c:pt>
                <c:pt idx="1">
                  <c:v>Энтузиазм</c:v>
                </c:pt>
                <c:pt idx="2">
                  <c:v>Поглощенность</c:v>
                </c:pt>
                <c:pt idx="3">
                  <c:v>Активность</c:v>
                </c:pt>
                <c:pt idx="4">
                  <c:v>Инициативность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3.7</c:v>
                </c:pt>
                <c:pt idx="1">
                  <c:v>4</c:v>
                </c:pt>
                <c:pt idx="2">
                  <c:v>4.5</c:v>
                </c:pt>
                <c:pt idx="3">
                  <c:v>4</c:v>
                </c:pt>
                <c:pt idx="4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5466200"/>
        <c:axId val="435474432"/>
      </c:barChart>
      <c:catAx>
        <c:axId val="435466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474432"/>
        <c:crosses val="autoZero"/>
        <c:auto val="1"/>
        <c:lblAlgn val="ctr"/>
        <c:lblOffset val="100"/>
        <c:noMultiLvlLbl val="0"/>
      </c:catAx>
      <c:valAx>
        <c:axId val="43547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466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70017224409449"/>
          <c:y val="0.92559498489204084"/>
          <c:w val="0.72778715551181106"/>
          <c:h val="6.0342515973024362E-2"/>
        </c:manualLayout>
      </c:layout>
      <c:overlay val="0"/>
      <c:spPr>
        <a:noFill/>
        <a:ln>
          <a:solidFill>
            <a:srgbClr val="00206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диагностика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Удовлетворенность достижениями</c:v>
                </c:pt>
                <c:pt idx="1">
                  <c:v>Интерес к работе</c:v>
                </c:pt>
                <c:pt idx="2">
                  <c:v>Правовая защищенность</c:v>
                </c:pt>
                <c:pt idx="3">
                  <c:v>Соблюдение трудового законодательства</c:v>
                </c:pt>
                <c:pt idx="4">
                  <c:v>Развитость организационной культуры</c:v>
                </c:pt>
                <c:pt idx="5">
                  <c:v>Удовлетворенность взаимоотношениями</c:v>
                </c:pt>
                <c:pt idx="6">
                  <c:v>Удовлетворенность оценкой и квалификацией</c:v>
                </c:pt>
                <c:pt idx="7">
                  <c:v>Благоприятные отношения с коллегами</c:v>
                </c:pt>
                <c:pt idx="8">
                  <c:v>Возможность повышения уровня квалификации</c:v>
                </c:pt>
                <c:pt idx="9">
                  <c:v>Справедливое вознаграждение</c:v>
                </c:pt>
                <c:pt idx="10">
                  <c:v>Санитарно-гигиенические условия</c:v>
                </c:pt>
                <c:pt idx="11">
                  <c:v>Участие в принятии решений</c:v>
                </c:pt>
                <c:pt idx="12">
                  <c:v>Возможность самореализации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7.3</c:v>
                </c:pt>
                <c:pt idx="1">
                  <c:v>8.4</c:v>
                </c:pt>
                <c:pt idx="2">
                  <c:v>6.2</c:v>
                </c:pt>
                <c:pt idx="3">
                  <c:v>7.6</c:v>
                </c:pt>
                <c:pt idx="4">
                  <c:v>6.1</c:v>
                </c:pt>
                <c:pt idx="5">
                  <c:v>7.7</c:v>
                </c:pt>
                <c:pt idx="6">
                  <c:v>7.2</c:v>
                </c:pt>
                <c:pt idx="7">
                  <c:v>7.3</c:v>
                </c:pt>
                <c:pt idx="8">
                  <c:v>7.5</c:v>
                </c:pt>
                <c:pt idx="9">
                  <c:v>3.7</c:v>
                </c:pt>
                <c:pt idx="10">
                  <c:v>6.2</c:v>
                </c:pt>
                <c:pt idx="11">
                  <c:v>6.3</c:v>
                </c:pt>
                <c:pt idx="12">
                  <c:v>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Промежуточная диагностика 2020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Удовлетворенность достижениями</c:v>
                </c:pt>
                <c:pt idx="1">
                  <c:v>Интерес к работе</c:v>
                </c:pt>
                <c:pt idx="2">
                  <c:v>Правовая защищенность</c:v>
                </c:pt>
                <c:pt idx="3">
                  <c:v>Соблюдение трудового законодательства</c:v>
                </c:pt>
                <c:pt idx="4">
                  <c:v>Развитость организационной культуры</c:v>
                </c:pt>
                <c:pt idx="5">
                  <c:v>Удовлетворенность взаимоотношениями</c:v>
                </c:pt>
                <c:pt idx="6">
                  <c:v>Удовлетворенность оценкой и квалификацией</c:v>
                </c:pt>
                <c:pt idx="7">
                  <c:v>Благоприятные отношения с коллегами</c:v>
                </c:pt>
                <c:pt idx="8">
                  <c:v>Возможность повышения уровня квалификации</c:v>
                </c:pt>
                <c:pt idx="9">
                  <c:v>Справедливое вознаграждение</c:v>
                </c:pt>
                <c:pt idx="10">
                  <c:v>Санитарно-гигиенические условия</c:v>
                </c:pt>
                <c:pt idx="11">
                  <c:v>Участие в принятии решений</c:v>
                </c:pt>
                <c:pt idx="12">
                  <c:v>Возможность самореализации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7.7</c:v>
                </c:pt>
                <c:pt idx="1">
                  <c:v>8.6999999999999993</c:v>
                </c:pt>
                <c:pt idx="2">
                  <c:v>6.5</c:v>
                </c:pt>
                <c:pt idx="3">
                  <c:v>7.8</c:v>
                </c:pt>
                <c:pt idx="4">
                  <c:v>6.7</c:v>
                </c:pt>
                <c:pt idx="5">
                  <c:v>8.1999999999999993</c:v>
                </c:pt>
                <c:pt idx="6">
                  <c:v>7.5</c:v>
                </c:pt>
                <c:pt idx="7">
                  <c:v>8</c:v>
                </c:pt>
                <c:pt idx="8">
                  <c:v>7.7</c:v>
                </c:pt>
                <c:pt idx="9">
                  <c:v>4.5</c:v>
                </c:pt>
                <c:pt idx="10">
                  <c:v>6.4</c:v>
                </c:pt>
                <c:pt idx="11">
                  <c:v>6.9</c:v>
                </c:pt>
                <c:pt idx="1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473648"/>
        <c:axId val="435464632"/>
      </c:barChart>
      <c:catAx>
        <c:axId val="43547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464632"/>
        <c:crosses val="autoZero"/>
        <c:auto val="1"/>
        <c:lblAlgn val="ctr"/>
        <c:lblOffset val="100"/>
        <c:noMultiLvlLbl val="0"/>
      </c:catAx>
      <c:valAx>
        <c:axId val="435464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47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0CD4-BCE4-4A74-A391-6A2A2F8817A7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750" y="942975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C4A1-8FF5-46A0-9F6F-06FC14A8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847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FF08F-DC6B-4601-B491-B0F83F6DD2DA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FF08F-DC6B-4601-B491-B0F83F6DD2DA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FF08F-DC6B-4601-B491-B0F83F6DD2DA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FF08F-DC6B-4601-B491-B0F83F6DD2DA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FF08F-DC6B-4601-B491-B0F83F6DD2DA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FF08F-DC6B-4601-B491-B0F83F6DD2DA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FF08F-DC6B-4601-B491-B0F83F6DD2DA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FF08F-DC6B-4601-B491-B0F83F6DD2DA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FF08F-DC6B-4601-B491-B0F83F6DD2DA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FF08F-DC6B-4601-B491-B0F83F6DD2DA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FF08F-DC6B-4601-B491-B0F83F6DD2DA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6DFF08F-DC6B-4601-B491-B0F83F6DD2DA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icey59.r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254" y="222982"/>
            <a:ext cx="10354614" cy="3524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b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 реализации проекта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психологической компетентности педагога как компонент инновационного менеджмента педагогического процесса»</a:t>
            </a:r>
            <a:b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Лицея № 59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краевой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площадки </a:t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(свидетельство КИП № 140 от 17.01.2019 г.)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endParaRPr lang="ru-RU" sz="27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847" y="222982"/>
            <a:ext cx="127158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3146" y="3235703"/>
            <a:ext cx="3466542" cy="260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734" y="3235702"/>
            <a:ext cx="2274084" cy="32167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016" y="3235702"/>
            <a:ext cx="2274084" cy="321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5954" y="-174486"/>
            <a:ext cx="8244825" cy="14821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«эмоционального интеллекта» Н. Холла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184" y="112251"/>
            <a:ext cx="1274762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27684694"/>
              </p:ext>
            </p:extLst>
          </p:nvPr>
        </p:nvGraphicFramePr>
        <p:xfrm>
          <a:off x="1652184" y="566576"/>
          <a:ext cx="10329609" cy="616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31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802" y="120563"/>
            <a:ext cx="1274762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734" y="-166174"/>
            <a:ext cx="8950560" cy="14821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самоорганизации деятельности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сокр. ОСД), адаптация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Мандриковой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Е.Ю.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92174175"/>
              </p:ext>
            </p:extLst>
          </p:nvPr>
        </p:nvGraphicFramePr>
        <p:xfrm>
          <a:off x="1560785" y="1315950"/>
          <a:ext cx="10231822" cy="580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97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27" y="281215"/>
            <a:ext cx="10453700" cy="1188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значения показателя личностной эффективности по  тесту </a:t>
            </a:r>
            <a:br>
              <a:rPr lang="ru-RU" sz="2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В.Г.  </a:t>
            </a:r>
            <a:r>
              <a:rPr lang="ru-RU" sz="27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Ромека</a:t>
            </a: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7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Субьективная</a:t>
            </a: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ощущения личностной эффективности»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715179444"/>
              </p:ext>
            </p:extLst>
          </p:nvPr>
        </p:nvGraphicFramePr>
        <p:xfrm>
          <a:off x="2402378" y="1469571"/>
          <a:ext cx="898032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7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1185" y="231452"/>
            <a:ext cx="8553796" cy="73248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педагогов по 5-ти балльной шкале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423" y="0"/>
            <a:ext cx="1274762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20036332"/>
              </p:ext>
            </p:extLst>
          </p:nvPr>
        </p:nvGraphicFramePr>
        <p:xfrm>
          <a:off x="2561185" y="119538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796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6871" y="811368"/>
            <a:ext cx="9997440" cy="588779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диагностики мы продолжили работу и в конце года провели диагностику и оценку субъективных критериев и объективных показателей эффективности.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по результатам методики «Интегральная удовлетворенность трудом» (А.В.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Батаршев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значимо повысился показатель по критерию «благоприятные взаимоотношения с коллегами», также, незначительно повысились критерии «интерес к работе», «удовлетворенность достижениями» и «развитость организационной культуры».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низком уровне, фактически без положительной динамики по-прежнему остается критерий «справедливое вознаграждение». Подробные результаты исследования представлены в презентации.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по шкале общей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самоэффективности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Шварцера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Ральфа, в адаптации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Ромека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В.Г. показало следующие результаты.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 повысилась шкала общей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самоэффективности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Доминирующие стили общения педагогов в целом по выборке не изменились, в усредненном профиле наибольшим образом представлены Союз, Монблан, присутствуют Робот и Локатор. Динамика представлена на слайде.</a:t>
            </a:r>
          </a:p>
          <a:p>
            <a:pPr marL="0" indent="457200" algn="just"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8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030" y="203857"/>
            <a:ext cx="8395855" cy="13563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значения показателя удовлетворенности трудом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методике М.А.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Батаршева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/>
              <a:t> </a:t>
            </a:r>
            <a:endParaRPr lang="ru-RU" sz="24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79864590"/>
              </p:ext>
            </p:extLst>
          </p:nvPr>
        </p:nvGraphicFramePr>
        <p:xfrm>
          <a:off x="1738648" y="1428327"/>
          <a:ext cx="980082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7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331" y="0"/>
            <a:ext cx="8553796" cy="119538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стилей педагогического общения /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Фетискин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Н.П., Козлов В.В., Мануйлов Г.М.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423" y="0"/>
            <a:ext cx="1274762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678" y="2021157"/>
            <a:ext cx="6842050" cy="395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79" y="1008652"/>
            <a:ext cx="3116591" cy="1755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979" y="2570895"/>
            <a:ext cx="3093061" cy="1404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608" y="3996957"/>
            <a:ext cx="3067432" cy="1485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4181" y="5395224"/>
            <a:ext cx="3170285" cy="14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6415" y="288701"/>
            <a:ext cx="9997440" cy="6215130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Объективные показатели эффективности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более 80 % учащихся Лицея приняли участие в олимпиадах и конкурсах.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регионального этапа ВСОШ 2019-2020 учебного года 3 учащихся Лицея стали призёрами по физике, английскому языку, французскому языку. 1 учащийся удостоен диплома призёра заключительного этапа ВСОШ по английскому языку.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ВСОШ 2020-2021 учебного года 201 участник (9 победителей, 68 призёров).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региональный этап по итогам муниципального этапа прошло 25 учащихся 8-11 классов по 11 общеобразовательным предметам.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учащихся Лицея стали призёрами городской олимпиады младших школьников по информатике.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массово приняли участие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«перечневых» (вузовских) олимпиадах и интеллектуальных конкурсах по общеобразовательным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5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887" y="296214"/>
            <a:ext cx="10623697" cy="656178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2020 года на муниципальном этапе городской НПК школьников «Первые шаги в науке» 3 работы учащихся Лицея заняли призовые места.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декабре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Лицее прошёл школьный этап научно-практической конференции «Первые шаги в науку», где учащимися было представлено более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 работ.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работы прошли на очный муниципальный этап.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Лицее активно ведётся работа по направлению «робототехника».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Яшин» выполненный учащимися 10-х классов стал лучшим в своей номинации на городском конкурсе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Робофест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-Сочи».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учащиеся Лицея приняли участие во всероссийских просветительских акциях в дистанционном формате: Всероссийский географический диктант - 67 участников, Всероссийский экологический диктант - 48 участников, Всероссийский экономический диктант - 19 участников.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творческих и спортивных конкурсах приняли более 65 % обучающихся.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уровень: 38 участников, 7 призеров, 1 победитель.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уровень: 28 участников, 10 призеров, 9 победителей.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и Всероссийский уровень: 7 участников, 3 призера, 1 победитель.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75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6415" y="713704"/>
            <a:ext cx="9997440" cy="604770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печатных изданиях опубликовали свои разработки 14 педагогов, на профильных педагогических сайтах опубликованы материалы 7 учителей.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 сборник материалов «Психологическая компетентность педагога: содержание, диагностика, развитие, куда вошли публикации 17 педагогов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Лицея.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лицее реализуется проект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«Наставник, консультант, супервизор, модератор».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2020 год 100% педагогов приняли в нем участие, в вариативных статусах: от наставников, до модераторов.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году учителя - предметники и учителя начальных классов провели 21 открытый урок,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 7 уроков больше, чем в 2019 году.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все педагогические сотрудники – 100% стали активно использовать различные сетевые платформы, для организации обучения. Самыми популярными платформами стали: портал «Учи.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по различным направленностям за отчетный период прошли 52 педагога. </a:t>
            </a:r>
          </a:p>
          <a:p>
            <a:pPr algn="just"/>
            <a:endParaRPr lang="ru-RU" sz="2000" dirty="0"/>
          </a:p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160"/>
            <a:ext cx="127158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77986" y="179614"/>
            <a:ext cx="8572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525" y="0"/>
            <a:ext cx="2176461" cy="290194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16480" y="-141852"/>
            <a:ext cx="9875520" cy="6429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Паспорт проекта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50557"/>
              </p:ext>
            </p:extLst>
          </p:nvPr>
        </p:nvGraphicFramePr>
        <p:xfrm>
          <a:off x="3507922" y="519439"/>
          <a:ext cx="8542563" cy="6294470"/>
        </p:xfrm>
        <a:graphic>
          <a:graphicData uri="http://schemas.openxmlformats.org/drawingml/2006/table">
            <a:tbl>
              <a:tblPr firstRow="1" firstCol="1" bandRow="1"/>
              <a:tblGrid>
                <a:gridCol w="581388"/>
                <a:gridCol w="3042231"/>
                <a:gridCol w="4918944"/>
              </a:tblGrid>
              <a:tr h="16874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Юридическое название учреждения (организации)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общеобразовательное бюджетное учреждение Лицей № 59 г. Сочи имени Трубачева Михаила Григорьевича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7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Учредитель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образование город-курорт Сочи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3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Юридический адрес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354341,Краснодарский край, г. Сочи, Адлерский район, ул. Садовая, 51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 руководителя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Лотник Елена Юрьевна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Телефон, факс, e-mail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(862) 240-01-16, lyceum59@edu.sochi.ru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Сайт учреждения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http://licey59.ru/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6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Ссылка на раздел на сайте, посвященный проекту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http://licey59.ru/innovatsionnaya-deyatelnost/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6567" y="-110543"/>
            <a:ext cx="9997440" cy="4800600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по различным направленностям за отчетный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28236"/>
              </p:ext>
            </p:extLst>
          </p:nvPr>
        </p:nvGraphicFramePr>
        <p:xfrm>
          <a:off x="1094704" y="755292"/>
          <a:ext cx="10932790" cy="5787175"/>
        </p:xfrm>
        <a:graphic>
          <a:graphicData uri="http://schemas.openxmlformats.org/drawingml/2006/table">
            <a:tbl>
              <a:tblPr firstRow="1" firstCol="1" bandRow="1"/>
              <a:tblGrid>
                <a:gridCol w="9491730"/>
                <a:gridCol w="1441060"/>
              </a:tblGrid>
              <a:tr h="53590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5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«Профессиональная компетентность учителя физической культуры в условиях реализации ФГОС ООО и СОО»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современной образовательной среды: управление проектами и инновациями»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0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«Особенности организации работы учителя начальных классов по обучению и воспитанию обучающихся с ограниченными возможностями здоровья(ОВЗ) по ФГОС НОО ОВЗ и ФГОС О у\о»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0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«Современные подходы к организации образовательного процесса в начальной школе на основе ФГОС начального общего образования»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5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«Актуальные вопросы преподавания родных языков»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62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деятельности педагогических работников по классному руководству»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2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«Методика преподавания учителя начальных классов в соответствии с ФГОС НОО»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8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«Управление общеобразовательной организацией в условиях введения ФГОС СОО»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0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«Обеспечение качества преподавания русского языка. В том числе с использованием возможностей музеев, библиотек и иных учреждений культуры»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7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«Методика работы с информационными ресурсами глобальных и национальных сетевых поисковых сервисов библиотек и информационно-библиотечных центров в условиях реализации ФГОС»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0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«Инновационные технологии повышения качества профессионально-педагогической деятельности учителя начальных классов в соответствии с требованиями ФГОС НОО»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2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Профилактика экстремизма и противодействие идеологии терроризма в молодежной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0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«Профилактика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коронавируса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гриппа и других острых респираторных вирусных инфекций в общеобразовательных организациях»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«Совершенствование содержания и структуры урока ОБЖ в условиях реализации ФГОС ООО и  СОО»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0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«Инновационные технологии в образовательном процессе как основа реализации ФГОС НОО, ФГОС ООО, ФГОС СОО»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996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4899" y="108397"/>
            <a:ext cx="10449574" cy="480060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же, сотрудники лицея приняли участие более чем в 200 муниципальных, краевых онлайн-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педагога приняли участие в региональном этапе конкурса «Учитель будущего».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отчетного периода 20 педагогов выступили на семинарах различного уровня.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педагога провели мастер-классы на краевых курсах повышения квалификации.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педагогов приняли участие в профессиональных конкурсах.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74"/>
          <a:stretch/>
        </p:blipFill>
        <p:spPr>
          <a:xfrm>
            <a:off x="8690227" y="2626100"/>
            <a:ext cx="3116913" cy="4034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186" y="2668489"/>
            <a:ext cx="3074696" cy="3995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926" y="2563565"/>
            <a:ext cx="3065172" cy="41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67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Апробация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диссеминация результатов деятельности КИП в образовательных организациях Краснодарского края на основе сетевого взаимодействия.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76" y="1447800"/>
            <a:ext cx="10494908" cy="5274972"/>
          </a:xfrm>
        </p:spPr>
        <p:txBody>
          <a:bodyPr>
            <a:normAutofit fontScale="62500" lnSpcReduction="20000"/>
          </a:bodyPr>
          <a:lstStyle/>
          <a:p>
            <a:pPr marL="0" indent="36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2020 г. на базе муниципального общеобразовательного учреждения Лицея № 59 г. Сочи имени Трубачева М.Г. в рамках Краевой инновационной площадки состоялся мастер-класс «Новые коммуникационные технологии в воспитании и обучении школьников на основе концепции эго-состояний личности». </a:t>
            </a:r>
          </a:p>
          <a:p>
            <a:pPr marL="0" indent="36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мероприятия явилась диссеминация опыта внедрения технологии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трансактного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 в процесс обучения и воспитания учащихся. В мастер-классе приняли участие 30 представителей школ г. Сочи: педагоги-психологи, логопеды, социальные педагоги, заместители директора по ВР, учителя-предметники.</a:t>
            </a:r>
          </a:p>
          <a:p>
            <a:pPr marL="0" indent="36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прошел в формате дружеского общения и активного обсуждения тем, представленных спикерами. Каждому участнику семинара был предоставлен пакет информационно-методических материалов.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525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94" y="136838"/>
            <a:ext cx="4969099" cy="37268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499" y="136838"/>
            <a:ext cx="5344731" cy="3726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125" y="4069725"/>
            <a:ext cx="3788536" cy="26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83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6567" y="417490"/>
            <a:ext cx="9997440" cy="4800600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2020 г. в Лицее состоялся семинар для директоров школ г. Сочи на тему: «Школа компетенций: базовые психологические компетенции современного учителя как основа профессионального мастерства».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и педагоги Лицея доступно и интересно рассказали участникам семинара о коммуникативной компетентности, формировании у учащихся интереса к своему предмету, об успешном развитии способных детей, о психологической подготовке учащихся к прохождению ГИА.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семинара стал обмен педагогическим опытом по решению актуальных проблем современного образования, по поиску эффективных и оптимальных методов взаимодействия между участниками образовательного процесса.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04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280" y="2240923"/>
            <a:ext cx="5966977" cy="36983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434" y="502276"/>
            <a:ext cx="4378816" cy="2511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434" y="3876541"/>
            <a:ext cx="4378816" cy="24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88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9141" y="-347730"/>
            <a:ext cx="9997440" cy="4800600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октябре 2020 г. в Лицее прошло мероприятие «Открытая Неделя психологии»», включающая в себя: тренинги, мастер-классы, круглые столы, обмен педагогическим опытом и выступления педагогов Лицея.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психологии создала в Лицее определенный настрой, положительное эмоциональное состояние, у участников образовательного процесса появился живой интерес к себе и своему психологическому знанию.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85" y="3143816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40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716" y="141668"/>
            <a:ext cx="4460807" cy="3100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609" y="79465"/>
            <a:ext cx="5245996" cy="3162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184" y="3428521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24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816" y="207388"/>
            <a:ext cx="4996207" cy="3110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5703" y="207389"/>
            <a:ext cx="5495827" cy="3110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816" y="3553904"/>
            <a:ext cx="4996207" cy="3082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5703" y="3553903"/>
            <a:ext cx="5495827" cy="30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3840" y="868251"/>
            <a:ext cx="9997440" cy="4800600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2021 года в Лицее прошел онлайн-семинар «Способы эффективного взаимодействия в образовательном пространстве». 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педагогов Лицея затронули актуальные темы современного образования: обучение детей с ОВЗ, особенности взаимодействия с детьми с ментальными нарушениями, способы выстраивания эффективной коммуникации с семьями, состоящими на различных видах учета и многое другое.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всех мероприятиях присутствовали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ориентированные приемы, позволяющие участникам наметить конструктивные шаги саморазвития, провести самодиагностику психологической компетентности, разобрать эффективные приемы коммуникаций. 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02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0080" y="2527070"/>
            <a:ext cx="9875520" cy="1330036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ЗАДАЧИ</a:t>
            </a:r>
            <a:endParaRPr lang="ru-RU" sz="8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37" y="-6286"/>
            <a:ext cx="127158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5379" y="-6286"/>
            <a:ext cx="1038947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indent="3960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уровня педагогов через развитие психологической компетентности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960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60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отчетного периода:</a:t>
            </a:r>
          </a:p>
          <a:p>
            <a:pPr indent="396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уровня психологической компетентности при фактической реализации программы «Психологическая компетентность педагога». Коррекция и совершенствование программы.</a:t>
            </a:r>
          </a:p>
          <a:p>
            <a:pPr indent="396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-Мониторинг показателей психологической компетентности, удовлетворенности трудом и профессионального выгорания педагогов.</a:t>
            </a:r>
          </a:p>
          <a:p>
            <a:pPr indent="396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профессионального роста педагогов в рамках информационного, научно – методического и экспертного сопровождения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сетевого электронного ресурса «Наши кадры: портфолио». </a:t>
            </a:r>
          </a:p>
          <a:p>
            <a:pPr indent="396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педагогическая поддержка педагогов с высоким уровнем профессионального выгорания.</a:t>
            </a:r>
          </a:p>
          <a:p>
            <a:pPr indent="396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-Сетевое взаимодействие со школами – партнерами по развитию компетентности педагогов, распространение инновационного опыта.</a:t>
            </a:r>
          </a:p>
          <a:p>
            <a:pPr indent="54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-Публикация сборника материалов «Психологическая компетентность педагога: содержание, диагностика, развитие».</a:t>
            </a:r>
          </a:p>
          <a:p>
            <a:pPr indent="5400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0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4543"/>
            <a:ext cx="133921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14144" y="220717"/>
            <a:ext cx="9997440" cy="602768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 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организовано и продолжает осуществляться сетевое взаимодействие с общеобразовательными учреждениями Адлерского района города Сочи: МОБУ СОШ №28 г. Сочи им. Героя Гражданской войны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М.Ф., МОБУ СОШ № 29 г. Сочи им. Героя Советского Союза Нагуляна М.К., МОБУ СОШ № 38 им. Страховой С.Л., МОБУ СОШ №66 г. Сочи им. Макарова П.А.</a:t>
            </a:r>
          </a:p>
          <a:p>
            <a:pPr marL="0" indent="540000" algn="just">
              <a:lnSpc>
                <a:spcPct val="15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40000" algn="just">
              <a:lnSpc>
                <a:spcPct val="15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878" y="3037862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075" y="2640202"/>
            <a:ext cx="1077686" cy="95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154" y="71631"/>
            <a:ext cx="3254067" cy="2440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386" y="71631"/>
            <a:ext cx="2671249" cy="3558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229" y="28248"/>
            <a:ext cx="2672591" cy="35687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742" y="3695605"/>
            <a:ext cx="3254067" cy="24447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230" y="3695605"/>
            <a:ext cx="3249450" cy="24447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154" y="3695605"/>
            <a:ext cx="3306536" cy="24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7661" y="509587"/>
            <a:ext cx="9997440" cy="4800600"/>
          </a:xfrm>
        </p:spPr>
        <p:txBody>
          <a:bodyPr>
            <a:normAutofit/>
          </a:bodyPr>
          <a:lstStyle/>
          <a:p>
            <a:pPr marL="0" indent="5400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настоящем этапе развития образования фактически отсутствуют мероприятия и программы, целенаправленно способствующие развитию психологической компетентности педагогов.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значительного количества педагогов имеется профессиональный дефицит психолого-педагогической и коммуникативной компетенций, таким образом, новизна представляемого проекта заключается непосредственно в необходимости развития психологической компетентности педагогов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826" y="3607829"/>
            <a:ext cx="32004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2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305" y="107113"/>
            <a:ext cx="127476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468523"/>
              </p:ext>
            </p:extLst>
          </p:nvPr>
        </p:nvGraphicFramePr>
        <p:xfrm>
          <a:off x="1677268" y="1086961"/>
          <a:ext cx="10279116" cy="5678366"/>
        </p:xfrm>
        <a:graphic>
          <a:graphicData uri="http://schemas.openxmlformats.org/drawingml/2006/table">
            <a:tbl>
              <a:tblPr firstRow="1" firstCol="1" bandRow="1"/>
              <a:tblGrid>
                <a:gridCol w="3508003"/>
                <a:gridCol w="2933970"/>
                <a:gridCol w="3837143"/>
              </a:tblGrid>
              <a:tr h="374894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Составляющие психологической компетентности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9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Компетенции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педагогов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Методика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(диагностический инструмент для оценки показателей)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Взаимопознание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Взаимопонимание, Взаимовлияние, Социальная автономность,  Социальная адаптивность, Социальная активность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Перцептивно-интерактивная компетентность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Диагностика перцептивно-интерактивной компетентности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(модифицированный вариант Н.П. Фетискина)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Эмоциональная осведомленность; управление своими эмоциями;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самомотивация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эмпатия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распознавание эмоций других людей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Способность управлять эмоциональной сферой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Диагностика «эмоционального интеллекта»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Н. Холла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Планомерность,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Целеустремленность, Настойчивость,  Фиксация, Самоорганизация, Ориентация на настоящее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Способность к организации собственной деятельности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Опросник самоорганизации деятельности (сокр. ОСД)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адаптация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Мандриковой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Е.Ю.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818925" y="193800"/>
            <a:ext cx="6225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Измерение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оценка качества инновации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305" y="107113"/>
            <a:ext cx="127476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899314"/>
              </p:ext>
            </p:extLst>
          </p:nvPr>
        </p:nvGraphicFramePr>
        <p:xfrm>
          <a:off x="1678250" y="1189541"/>
          <a:ext cx="10247587" cy="5394907"/>
        </p:xfrm>
        <a:graphic>
          <a:graphicData uri="http://schemas.openxmlformats.org/drawingml/2006/table">
            <a:tbl>
              <a:tblPr firstRow="1" firstCol="1" bandRow="1"/>
              <a:tblGrid>
                <a:gridCol w="4855780"/>
                <a:gridCol w="2254469"/>
                <a:gridCol w="3137338"/>
              </a:tblGrid>
              <a:tr h="33080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Показатели поведения и переживаний, связанных с работой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2" marR="60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6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Напряжение (переживание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психотравмирующих обстоятельств, неудовлетворённость собой,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«загнанность в клетку», тревога и депрессия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Резистенция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(неадекватное избирательное эмоциональное реагирование, эмоционально-нравственная дезориентация, расширение сферы экономии эмоций, редукция профессиональных обязанностей)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Истощение (Эмоциональный дефицит, эмоциональная отстранённость, личностная отстранённость (деперсонализация) , психосоматические и психовегетативные нарушения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2" marR="60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Эмоциональное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выгорание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2" marR="60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115" algn="just"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endParaRPr lang="ru-RU" sz="20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31115" algn="just"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endParaRPr lang="ru-RU" sz="20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31115" algn="just"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Методика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диагностики уровня эмоционального выгорания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Бойко В.В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2" marR="60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305" y="107113"/>
            <a:ext cx="127476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97089"/>
              </p:ext>
            </p:extLst>
          </p:nvPr>
        </p:nvGraphicFramePr>
        <p:xfrm>
          <a:off x="1608082" y="357447"/>
          <a:ext cx="10216055" cy="6249572"/>
        </p:xfrm>
        <a:graphic>
          <a:graphicData uri="http://schemas.openxmlformats.org/drawingml/2006/table">
            <a:tbl>
              <a:tblPr firstRow="1" firstCol="1" bandRow="1"/>
              <a:tblGrid>
                <a:gridCol w="2900855"/>
                <a:gridCol w="2349062"/>
                <a:gridCol w="4966138"/>
              </a:tblGrid>
              <a:tr h="30210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Показатели эффективности деятельности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160" marR="46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Субъективное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ощущение личностной эффективности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160" marR="46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Субьективный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критерий эффективности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160" marR="46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Шкала общей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самоэффективности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Шварцера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Ральфа, в адаптации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Ромека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В.Г.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160" marR="46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Удовлетворенность трудовой жизнью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Лояльность к организации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160" marR="46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Субьективный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критерий эффективности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160" marR="46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«Интегральная удовлетворенность трудом» (автор А.В.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Батаршев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); «Реализация ожиданий, возможность реализации мотивов» (автор В.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Доминяка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160" marR="46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Объективные показатели эффективности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160" marR="46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Объективный критерий эффективности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160" marR="46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мониторинг предметных результатов освоения программы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обучающимися.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-участие обучающихся в  конкурсах и олимпиадах,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выступления и публикации преподавателя;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участие в проекте «Наставник, консультант, супервизор, модератор;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-проведение открытых уроков, посещение уроков коллег;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использование сетевых ресурсов, участие в форумах;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повышение квалификации на курсах, семинарах 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вебинарах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выступление на методических заседаниях кафедр.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160" marR="46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2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144" y="1125828"/>
            <a:ext cx="9997440" cy="4800600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реализации инновационного проекта в 2019 году в целях изучения статистической динамики показателей психологической компетентности педагогов, нами была проведена промежуточная диагностика.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промежуточной диагностики представлены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983" y="3526128"/>
            <a:ext cx="5148687" cy="30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9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2489" y="112341"/>
            <a:ext cx="8384869" cy="11196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значения у учителей по коммуникативной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 (тест Н.П.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Фетискина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613" y="36613"/>
            <a:ext cx="1274762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772" y="1232000"/>
            <a:ext cx="8615965" cy="55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1963</Words>
  <Application>Microsoft Office PowerPoint</Application>
  <PresentationFormat>Широкоэкранный</PresentationFormat>
  <Paragraphs>179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         Отчет  о реализации проекта  по теме «Развитие психологической компетентности педагога как компонент инновационного менеджмента педагогического процесса» МОБУ Лицея № 59 - краевой инновационной площадки  (свидетельство КИП № 140 от 17.01.2019 г.)  </vt:lpstr>
      <vt:lpstr>1. Паспорт проекта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 </vt:lpstr>
      <vt:lpstr>Средние значения у учителей по коммуникативной  компетентности (тест Н.П. Фетискина)</vt:lpstr>
      <vt:lpstr>Диагностика «эмоционального интеллекта» Н. Холла </vt:lpstr>
      <vt:lpstr>Опросник самоорганизации деятельности  (сокр. ОСД), адаптация Мандриковой Е.Ю. </vt:lpstr>
      <vt:lpstr> Средние значения показателя личностной эффективности по  тесту  В.Г.  Ромека «Субьективная оценка ощущения личностной эффективности» </vt:lpstr>
      <vt:lpstr>Самооценка педагогов по 5-ти балльной шкале</vt:lpstr>
      <vt:lpstr>Презентация PowerPoint</vt:lpstr>
      <vt:lpstr>Средние значения показателя удовлетворенности трудом  по методике М.А. Батаршева  </vt:lpstr>
      <vt:lpstr>Диагностика стилей педагогического общения / Фетискин Н.П., Козлов В.В., Мануйлов Г.М.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Апробация и диссеминация результатов деятельности КИП в образовательных организациях Краснодарского края на основе сетевого взаимодействия.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развитие учителя: предметные, методические и психолого – педагогические компетенции</dc:title>
  <dc:creator>Игорь</dc:creator>
  <cp:lastModifiedBy>User</cp:lastModifiedBy>
  <cp:revision>71</cp:revision>
  <cp:lastPrinted>2019-04-04T06:42:53Z</cp:lastPrinted>
  <dcterms:modified xsi:type="dcterms:W3CDTF">2021-01-18T18:25:24Z</dcterms:modified>
</cp:coreProperties>
</file>