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399" r:id="rId3"/>
    <p:sldId id="400" r:id="rId4"/>
    <p:sldId id="401" r:id="rId5"/>
    <p:sldId id="413" r:id="rId6"/>
    <p:sldId id="414" r:id="rId7"/>
    <p:sldId id="415" r:id="rId8"/>
    <p:sldId id="412" r:id="rId9"/>
    <p:sldId id="411" r:id="rId10"/>
    <p:sldId id="418" r:id="rId11"/>
    <p:sldId id="419" r:id="rId12"/>
    <p:sldId id="420" r:id="rId13"/>
    <p:sldId id="421" r:id="rId14"/>
    <p:sldId id="423" r:id="rId15"/>
    <p:sldId id="425" r:id="rId16"/>
    <p:sldId id="424" r:id="rId17"/>
    <p:sldId id="387" r:id="rId18"/>
    <p:sldId id="397" r:id="rId19"/>
    <p:sldId id="302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9130" autoAdjust="0"/>
  </p:normalViewPr>
  <p:slideViewPr>
    <p:cSldViewPr showGuides="1">
      <p:cViewPr varScale="1">
        <p:scale>
          <a:sx n="92" d="100"/>
          <a:sy n="92" d="100"/>
        </p:scale>
        <p:origin x="504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22.01.2021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22.01.2021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mn4-novoros.ru/InovaciiPL/rezult/sbornik_statej-put_k_budushhej_professii_cherez_vo.pdf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mn4-novoros.ru/InovaciiPL/rezult/sbornik_proektov-s_ljubovju_k_rodnomu_kraju.pdf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599" y="2780928"/>
            <a:ext cx="10476226" cy="129614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>
                <a:solidFill>
                  <a:srgbClr val="134518"/>
                </a:solidFill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Профессиональная ориентация обучающихся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 краеведческому направлению в ходе взаимодействия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гимназии с Русским географическим обществом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формирования готовности к международному сотрудничеству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7988" y="188640"/>
            <a:ext cx="9910837" cy="165618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 о реализации проекта Краевой инновационной площадки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гимназия № 4 им. Г.А. </a:t>
            </a: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Угрюмова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гор. Новороссийск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3772" y="4077072"/>
            <a:ext cx="118550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Соавторы: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Бобровный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Владимир Олегович – директор</a:t>
            </a:r>
            <a:endParaRPr lang="ru-RU" sz="1800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Литвинов Артем Евгеньевич, заместитель директора, учитель географии</a:t>
            </a:r>
          </a:p>
          <a:p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Иванова Яна Романовна, учитель английского языка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Сувернева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Дарья Владимировна, учитель английского языка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Субачева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Аурика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Юрьевна, учитель русского языка и литерату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ры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Ревенко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Ирина Владимировна, педагог ПДО</a:t>
            </a:r>
          </a:p>
          <a:p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772" y="260648"/>
            <a:ext cx="19203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Z:\ШаминаОБ\Шамина О.Б\эмблема 4 гимназ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1852406" cy="1839686"/>
          </a:xfrm>
          <a:prstGeom prst="rect">
            <a:avLst/>
          </a:prstGeom>
          <a:noFill/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9694863" y="4076700"/>
            <a:ext cx="2301875" cy="2565400"/>
            <a:chOff x="6107" y="2568"/>
            <a:chExt cx="1450" cy="161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07" y="2568"/>
              <a:ext cx="1450" cy="16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" y="2573"/>
              <a:ext cx="1447" cy="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Педагоги гимназии, входящие в состав инициативной группы, </a:t>
            </a:r>
            <a:b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приняли участие в профессиональных конкурсах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773" y="1052736"/>
            <a:ext cx="5760640" cy="5119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Краевые конкурсы – 3 человека: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Иванова Я.Р. - победитель краевого конкурса на получение денежного поощрения лучших учителей Краснодарского края 2020 г.;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Прокопец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О.Ю. – призёр краевого конкурса «Моя высота», номинация «Путь длиною в год», водный туризм;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Яковлева Е.В. – участник краевого конкурса учителей иностранного языка образовательных организаций общего, среднего профессионального и дополнительного образования «Символы Победы - Символы Кубани»;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Богатова М.А. – участник краевого конкурса общеобразовательных организаций по пропаганде чтения среди обучающихся.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10</a:t>
            </a:fld>
            <a:endParaRPr lang="ru-RU" noProof="0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1124744"/>
            <a:ext cx="30717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2764" y="1844824"/>
            <a:ext cx="25202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3501008"/>
            <a:ext cx="30963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238428" y="4797152"/>
            <a:ext cx="273630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Педагоги гимназии, входящие в состав инициативной группы, </a:t>
            </a:r>
            <a:b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приняли участие в профессиональных конкурсах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1052736"/>
            <a:ext cx="5832649" cy="511946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Всероссийские конкурсы – 6 человек: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Балымова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О.Н. - призер Всероссийского конкурса профессионального мастерства педагогов «Мой лучший урок» им. Д.И. Менделеева (начальная школа), г. Москва;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 Петряшова М.С. - призер Всероссийского конкурса профессионального мастерства педагогов «Мой лучший урок» им. Д.И. Менделеева (гуманитарное направление), г. Москва (2 место);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М.А. - участник четверть финала Всероссийского конкурса волонтёрских инициатив «Доброволец России - 2020»;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М.А. - участник Всероссийского конкурса волонтёрских инициатив «Добро не уходит на каникулы» - 2020;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Андреева В.В. – участник Всероссийского педагогического конкурса «Творческий учитель -2020»;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Иванова Я.Р. – участник Второго Чемпионата России по педагогическому мастерству среди работников образовательных организаций – 2020; 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Сувернева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Д.В. – участник Второго Чемпионата России по педагогическому мастерству среди работников образовательных организаций – 2020.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11</a:t>
            </a:fld>
            <a:endParaRPr lang="ru-RU" noProof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8788" y="908720"/>
            <a:ext cx="228860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484" y="908720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484" y="4049688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2764" y="4221088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Мероприятия инновационной площадки  за 2020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12</a:t>
            </a:fld>
            <a:endParaRPr lang="ru-RU" noProof="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2" y="836712"/>
            <a:ext cx="231454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044" y="836712"/>
            <a:ext cx="2232248" cy="33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309" y="836712"/>
            <a:ext cx="21602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564" y="836712"/>
            <a:ext cx="223224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926" y="764704"/>
            <a:ext cx="208413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44" y="4293096"/>
            <a:ext cx="3528392" cy="240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2724" y="4365104"/>
            <a:ext cx="248362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836" y="4365105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Мероприятия инновационной площадки  за 2020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13</a:t>
            </a:fld>
            <a:endParaRPr lang="ru-RU" noProof="0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588" y="908720"/>
            <a:ext cx="211756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2" y="4581128"/>
            <a:ext cx="475252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2" y="908720"/>
            <a:ext cx="2376264" cy="360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044" y="908720"/>
            <a:ext cx="22584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0836" y="908720"/>
            <a:ext cx="203947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308" y="908719"/>
            <a:ext cx="2448272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308" y="4005064"/>
            <a:ext cx="244827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588" y="4481736"/>
            <a:ext cx="43924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76200"/>
            <a:ext cx="10585176" cy="11925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Отражение результатов инновационной деятельности в СМИ</a:t>
            </a:r>
            <a:b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(газета «Новороссийский рабочий», 21 января 2021 г.)</a:t>
            </a:r>
            <a:endParaRPr lang="ru-RU" sz="2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14</a:t>
            </a:fld>
            <a:endParaRPr lang="ru-RU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772" y="1556792"/>
            <a:ext cx="591365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38428" y="1556792"/>
            <a:ext cx="56886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76200"/>
            <a:ext cx="11521280" cy="976536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 </a:t>
            </a:r>
            <a:b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 Краснодарского края</a:t>
            </a:r>
            <a:br>
              <a:rPr lang="ru-RU" sz="20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на основе сетевого взаимодействия</a:t>
            </a:r>
            <a:endParaRPr lang="ru-RU" sz="2000" dirty="0">
              <a:solidFill>
                <a:srgbClr val="2668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15</a:t>
            </a:fld>
            <a:endParaRPr lang="ru-RU" noProof="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2" y="1412776"/>
            <a:ext cx="6336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14492" y="1103556"/>
            <a:ext cx="511256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Плодотворный обмен опытом, а также дальнейшее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профопределение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обучающихся старших классов становится возможным при взаимодействии с высшими учебными заведениями: Кубанский государственный университет         (г. Краснодар), Южный федеральный университет (г. Ростов-на-Дону).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начато сотрудничество с ГБУ «Центр туризма и экскурсий Краснодарского края и ГБУ ДО Краснодарского края «Эколого0биологический центр».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инновационного проекта возможна лишь при условии объединения усилий всех заинтересованных в воспитании и развитии личности гражданина социальных и государственных институтов.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D01868-0053-495E-9C31-97BAB78B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16</a:t>
            </a:fld>
            <a:endParaRPr lang="ru-RU" noProof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3772" y="188640"/>
            <a:ext cx="1144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За отчётный период созданы продукты инновационной деятельности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844" y="1700808"/>
            <a:ext cx="10297144" cy="425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5820" y="836713"/>
            <a:ext cx="108732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 СТАТЕЙ 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«Путь к будущей профессии через воспитание любви к Родному краю»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A5302-C983-4B0E-97F3-9C3CE30A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5949280"/>
            <a:ext cx="10513168" cy="432048"/>
          </a:xfrm>
        </p:spPr>
        <p:txBody>
          <a:bodyPr>
            <a:normAutofit fontScale="90000"/>
          </a:bodyPr>
          <a:lstStyle/>
          <a:p>
            <a:br>
              <a:rPr lang="ru-RU" sz="1600" u="sng" dirty="0">
                <a:hlinkClick r:id="rId3"/>
              </a:rPr>
            </a:br>
            <a:r>
              <a:rPr lang="ru-RU" sz="1800" u="sng" dirty="0">
                <a:hlinkClick r:id="rId3"/>
              </a:rPr>
              <a:t>https://gimn4-novoros.ru/InovaciiPL/rezult/sbornik_statej-put_k_budushhej_professii_cherez_vo.pdf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40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9A1398-9EFF-4820-A9BC-442A06BD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17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788" y="116632"/>
            <a:ext cx="1137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За отчётный период созданы продукты инновационной деятельности: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3852" y="1484784"/>
            <a:ext cx="10081120" cy="454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29917" y="657005"/>
            <a:ext cx="9073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СБОРНИК КОНКУРСНЫХ ПРОЕКТНЫХ РАБОТ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 ЛЮБОВЬЮ К РОДНОМУ КРАЮ»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1844" y="6165304"/>
            <a:ext cx="1087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>
                <a:hlinkClick r:id="rId3"/>
              </a:rPr>
              <a:t>https://gimn4-novoros.ru/InovaciiPL/rezult/sbornik_proektov-s_ljubovju_k_rodnomu_kraju.pdf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932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cvyazov.ucoz.ru/screen/screen2/screen2/chelovek.jpg">
            <a:extLst>
              <a:ext uri="{FF2B5EF4-FFF2-40B4-BE49-F238E27FC236}">
                <a16:creationId xmlns:a16="http://schemas.microsoft.com/office/drawing/2014/main" id="{56DACD6D-12CB-4C16-A004-1CCEE89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"/>
            <a:ext cx="12188825" cy="685799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18</a:t>
            </a:fld>
            <a:endParaRPr lang="ru-RU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909836" y="548680"/>
            <a:ext cx="10585176" cy="51360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1500" b="1" i="1" dirty="0">
                <a:solidFill>
                  <a:srgbClr val="2668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>
              <a:lnSpc>
                <a:spcPct val="95000"/>
              </a:lnSpc>
            </a:pPr>
            <a:r>
              <a:rPr lang="ru-RU" sz="11500" b="1" i="1" dirty="0">
                <a:solidFill>
                  <a:srgbClr val="2668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>
              <a:lnSpc>
                <a:spcPct val="95000"/>
              </a:lnSpc>
            </a:pPr>
            <a:r>
              <a:rPr lang="ru-RU" sz="11500" b="1" i="1" dirty="0">
                <a:solidFill>
                  <a:srgbClr val="2668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336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430116" y="836712"/>
            <a:ext cx="8416296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  <a:t>Цель внедрения </a:t>
            </a:r>
            <a:br>
              <a:rPr lang="ru-RU" sz="36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br>
              <a:rPr lang="ru-RU" sz="3600" b="1" dirty="0">
                <a:solidFill>
                  <a:srgbClr val="278D3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>
              <a:solidFill>
                <a:srgbClr val="1E1C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092" y="1268760"/>
            <a:ext cx="8614507" cy="2304256"/>
          </a:xfrm>
        </p:spPr>
        <p:txBody>
          <a:bodyPr rtlCol="0">
            <a:normAutofit/>
          </a:bodyPr>
          <a:lstStyle/>
          <a:p>
            <a:pPr algn="l"/>
            <a:endParaRPr lang="ru-RU" sz="8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8108" y="1859340"/>
            <a:ext cx="85914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и проведение профессиональной ориентации обучающихся,      в т.ч. средствами иноязычного  образования,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краеведческому направлению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(география, биология, история, экология, филология, этнография, искусствоведение)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привлечением ресурсов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Русского географического общества (РГО)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908720"/>
            <a:ext cx="10525532" cy="1368152"/>
          </a:xfrm>
        </p:spPr>
        <p:txBody>
          <a:bodyPr>
            <a:normAutofit fontScale="90000"/>
          </a:bodyPr>
          <a:lstStyle/>
          <a:p>
            <a:pPr lvl="0"/>
            <a:br>
              <a:rPr lang="ru-RU" sz="32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32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134518"/>
                </a:solidFill>
              </a:rPr>
            </a:br>
            <a:br>
              <a:rPr lang="ru-RU" sz="3200" b="1" dirty="0">
                <a:solidFill>
                  <a:srgbClr val="134518"/>
                </a:solidFill>
              </a:rPr>
            </a:br>
            <a:endParaRPr lang="ru-RU" sz="3200" b="1" dirty="0">
              <a:solidFill>
                <a:srgbClr val="13451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796" y="1196752"/>
            <a:ext cx="10801200" cy="52565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1. Организация и проведение профессиональной ориентации обучающихся посредством их участия в мероприятиях Русского географического общества и иных творческих проектах, конференциях, конкурсах и т.п.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обучение по курсу «Современные методики и приемы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работы с обучающимися».</a:t>
            </a:r>
          </a:p>
          <a:p>
            <a:pPr algn="just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Разработка, внедрение и реализация междисциплинарного курса «Профессиональная лингводидактика по краеведческому направлению».</a:t>
            </a:r>
          </a:p>
          <a:p>
            <a:pPr algn="just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Налаживание контактов с организациями и клубами историко-географической направленности в России и за рубежом, в том числе сетевого взаимодействия с ними.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5. Управление ходом реализации второго этапа деятельности региональной инновационной площадки: планирование, организация, исполнение, контроль, коррекция.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3429000"/>
            <a:ext cx="1096994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134518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4098" name="Picture 2" descr="http://gazeta.dp.ua/wp-content/uploads/2013/11/04-130x1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05739" y="0"/>
            <a:ext cx="1583086" cy="1196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804" y="5157192"/>
            <a:ext cx="406633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4</a:t>
            </a:fld>
            <a:endParaRPr lang="ru-RU" noProof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261764" y="908720"/>
            <a:ext cx="252028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2782044" y="1700808"/>
            <a:ext cx="2160240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7246540" y="908720"/>
            <a:ext cx="2160240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email"/>
          <a:srcRect/>
          <a:stretch/>
        </p:blipFill>
        <p:spPr bwMode="auto">
          <a:xfrm>
            <a:off x="9406780" y="1556792"/>
            <a:ext cx="2448272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70276" y="2348880"/>
            <a:ext cx="242095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 flipV="1">
            <a:off x="549796" y="5949280"/>
            <a:ext cx="17281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205980" y="5085184"/>
            <a:ext cx="3456384" cy="936104"/>
          </a:xfrm>
          <a:prstGeom prst="straightConnector1">
            <a:avLst/>
          </a:prstGeom>
          <a:ln w="12700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5</a:t>
            </a:fld>
            <a:endParaRPr lang="ru-RU" noProof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460" y="1052736"/>
            <a:ext cx="4536504" cy="5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868" y="1052736"/>
            <a:ext cx="43204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Результативность за отчётный период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6</a:t>
            </a:fld>
            <a:endParaRPr lang="ru-RU" noProof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268760"/>
            <a:ext cx="2854052" cy="48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96" y="908720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96" y="3789040"/>
            <a:ext cx="41044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084" y="908720"/>
            <a:ext cx="460851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084" y="3694838"/>
            <a:ext cx="4619882" cy="316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70000" y="188640"/>
            <a:ext cx="10156825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Обмен опытом по инновационной деятельности гимназии с другими участниками образовательного процесса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1764" y="1273496"/>
            <a:ext cx="63367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международного уровня – 1;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всероссийский уровень – 2;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регионального уровня – 1;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муниципального уровня – 3.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564" y="1772816"/>
            <a:ext cx="36830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4" y="3284984"/>
            <a:ext cx="5976664" cy="307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70000" y="-387349"/>
            <a:ext cx="10156825" cy="936029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Опыт инновационной деятельности гимназии представлен в статьях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1764" y="345992"/>
            <a:ext cx="763284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М.А., Иванова Я.Р.,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Сувернева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Д.В.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МБОУ гимназия № 4. Преимущества и недостатки взаимодействия «учитель-ученик-родитель» в период обучения с применением дистанционных технологий. - Часть 1. Общеобразовательные организации. Новороссийск: МКУ ЦРО, 2020. – С. 26-29.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Ранняя профориентация в сфере сельского (аграрного) туризма как одно из направлений деятельности МК РГО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НоворосЛэнд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// Актуальные аспекты развития сельского (аграрного) туризма в России: материалы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Всероссийской научно-практической конференции – Краснодар: Кубанский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ун-т, 2020. –  С. 114 - 119. 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Деятельность Молодёжного клуба РГО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НоворосЛэнд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как средство экологического образования и воспитания обучающихся гимназии // Инновационные подходы в туристско-краеведческой деятельности системы детско-юношеского и молодёжного туризма: проблемы и перспективы развития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Бочаровские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чтения»), Сборник материалов Всероссийской научно-практической конференции с международным участием, посвященной памяти Р.И.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Бочаровой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19 декабря 2020, г. Краснодар. 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Методы и приемы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тьюторской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практики при организации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работы в гимназии // Реализация ФГОС как механизм развития профессиональной компетентности педагога: инновационные технологии, лучшие образовательные практики: материалы II краевой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тьюторской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научно-практической конференции с межрегиональным участием (Геленджик, 15 мая 2020 г.). – Краснодар: ГБОУ ДПО «Институт развития образования» Краснодарского края; МКУ «Центр развития образования» г. Геленджик. 2020. – С. 99 – 104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Яковлева Е.В.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МБОУ гимназия № 4. Преимущества и недостатки взаимодействия «учитель-ученик-родитель» в период обучения с применением дистанционных технологий // Культура, наука и религия: поиски и открытия: материалы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конференции. -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Балашиха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2020 - С. 201-203.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636" y="836712"/>
            <a:ext cx="3744416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636" y="3717032"/>
            <a:ext cx="3760418" cy="247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Педагоги гимназии, входящие в состав инициативной группы, </a:t>
            </a:r>
            <a:b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приняли участие в профессиональных конкурсах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773" y="1052736"/>
            <a:ext cx="5760640" cy="5119464"/>
          </a:xfrm>
        </p:spPr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Муниципальные конкурсы – 6 человека: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Петряшова М.С.  – победитель городского конкурса профессионального мастерства учителей истории и обществознания «Мой лучший урок»;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Щербина В.В. – призёр муниципального этапа краевого конкурса «Учитель года Кубани» в 2020 г.;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Яковлева Е.В. – призёр муниципального этапа краевого конкурса учителей иностранного языка образовательных организаций общего, среднего профессионального и дополнительного образования «Символы Победы - Символы Кубани»;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Богатова М.А. – призёр муниципального этапа краевого конкурса общеобразовательных организаций по пропаганде чтения среди обучающихся;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Балымова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О.Н.  – участник городского конкурса видео-уроков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начальной школе;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Фролова Н.А. – участник муниципального этапа краевого конкурса «Педагогический дебют» в 2020 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9</a:t>
            </a:fld>
            <a:endParaRPr lang="ru-RU" noProof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716" y="4221088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452" y="980728"/>
            <a:ext cx="21501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452" y="3897671"/>
            <a:ext cx="2160240" cy="296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8708" y="1412776"/>
            <a:ext cx="31890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1194</Words>
  <Application>Microsoft Office PowerPoint</Application>
  <PresentationFormat>Произвольный</PresentationFormat>
  <Paragraphs>93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</vt:lpstr>
      <vt:lpstr>Century Gothic</vt:lpstr>
      <vt:lpstr>Times New Roman</vt:lpstr>
      <vt:lpstr>Stopka-knig</vt:lpstr>
      <vt:lpstr> Профессиональная ориентация обучающихся  по краеведческому направлению в ходе взаимодействия  гимназии с Русским географическим обществом  и формирования готовности к международному сотрудничеству  </vt:lpstr>
      <vt:lpstr>Цель внедрения  инновационного проекта  </vt:lpstr>
      <vt:lpstr> Задачи проекта:   </vt:lpstr>
      <vt:lpstr>Измерение и оценка качества инновации </vt:lpstr>
      <vt:lpstr>Измерение и оценка качества инновации</vt:lpstr>
      <vt:lpstr>Результативность за отчётный период </vt:lpstr>
      <vt:lpstr>Обмен опытом по инновационной деятельности гимназии с другими участниками образовательного процесса</vt:lpstr>
      <vt:lpstr>Опыт инновационной деятельности гимназии представлен в статьях</vt:lpstr>
      <vt:lpstr>Педагоги гимназии, входящие в состав инициативной группы,  приняли участие в профессиональных конкурсах</vt:lpstr>
      <vt:lpstr>Педагоги гимназии, входящие в состав инициативной группы,  приняли участие в профессиональных конкурсах</vt:lpstr>
      <vt:lpstr>Педагоги гимназии, входящие в состав инициативной группы,  приняли участие в профессиональных конкурсах</vt:lpstr>
      <vt:lpstr>Мероприятия инновационной площадки  за 2020 г.</vt:lpstr>
      <vt:lpstr>Мероприятия инновационной площадки  за 2020 г.</vt:lpstr>
      <vt:lpstr>Отражение результатов инновационной деятельности в СМИ (газета «Новороссийский рабочий», 21 января 2021 г.)</vt:lpstr>
      <vt:lpstr>Апробация и диссеминация результатов деятельности КИП  в образовательных организациях Краснодарского края на основе сетевого взаимодействия</vt:lpstr>
      <vt:lpstr> https://gimn4-novoros.ru/InovaciiPL/rezult/sbornik_statej-put_k_budushhej_professii_cherez_vo.pdf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2016-04-21T08:42:35Z</dcterms:created>
  <dcterms:modified xsi:type="dcterms:W3CDTF">2021-01-22T17:47:04Z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