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846" r:id="rId3"/>
  </p:sldMasterIdLst>
  <p:notesMasterIdLst>
    <p:notesMasterId r:id="rId25"/>
  </p:notesMasterIdLst>
  <p:handoutMasterIdLst>
    <p:handoutMasterId r:id="rId26"/>
  </p:handoutMasterIdLst>
  <p:sldIdLst>
    <p:sldId id="386" r:id="rId4"/>
    <p:sldId id="404" r:id="rId5"/>
    <p:sldId id="406" r:id="rId6"/>
    <p:sldId id="387" r:id="rId7"/>
    <p:sldId id="405" r:id="rId8"/>
    <p:sldId id="400" r:id="rId9"/>
    <p:sldId id="388" r:id="rId10"/>
    <p:sldId id="390" r:id="rId11"/>
    <p:sldId id="391" r:id="rId12"/>
    <p:sldId id="392" r:id="rId13"/>
    <p:sldId id="393" r:id="rId14"/>
    <p:sldId id="407" r:id="rId15"/>
    <p:sldId id="410" r:id="rId16"/>
    <p:sldId id="399" r:id="rId17"/>
    <p:sldId id="395" r:id="rId18"/>
    <p:sldId id="394" r:id="rId19"/>
    <p:sldId id="396" r:id="rId20"/>
    <p:sldId id="409" r:id="rId21"/>
    <p:sldId id="397" r:id="rId22"/>
    <p:sldId id="380" r:id="rId23"/>
    <p:sldId id="40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F3AB75"/>
    <a:srgbClr val="EF8F47"/>
    <a:srgbClr val="DDA859"/>
    <a:srgbClr val="D38F2B"/>
    <a:srgbClr val="B5A183"/>
    <a:srgbClr val="92B850"/>
    <a:srgbClr val="E7F1FF"/>
    <a:srgbClr val="92C5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3054" autoAdjust="0"/>
  </p:normalViewPr>
  <p:slideViewPr>
    <p:cSldViewPr>
      <p:cViewPr>
        <p:scale>
          <a:sx n="70" d="100"/>
          <a:sy n="70" d="100"/>
        </p:scale>
        <p:origin x="-84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Играть в компьютерные игры и общаться в Интернете</c:v>
                </c:pt>
                <c:pt idx="1">
                  <c:v>Слушать музыку</c:v>
                </c:pt>
                <c:pt idx="2">
                  <c:v>Гулять с друзьями</c:v>
                </c:pt>
                <c:pt idx="3">
                  <c:v>Читать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Журналы</c:v>
                </c:pt>
                <c:pt idx="1">
                  <c:v>Программные произведения</c:v>
                </c:pt>
                <c:pt idx="2">
                  <c:v>Дополнительная литература по предметам</c:v>
                </c:pt>
                <c:pt idx="3">
                  <c:v>Художественная литература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Журналы</c:v>
                </c:pt>
                <c:pt idx="1">
                  <c:v>Программные произведения</c:v>
                </c:pt>
                <c:pt idx="2">
                  <c:v>Дополнительная литература по предметам</c:v>
                </c:pt>
                <c:pt idx="3">
                  <c:v>Художественная литература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Журналы</c:v>
                </c:pt>
                <c:pt idx="1">
                  <c:v>Программные произведения</c:v>
                </c:pt>
                <c:pt idx="2">
                  <c:v>Дополнительная литература по предметам</c:v>
                </c:pt>
                <c:pt idx="3">
                  <c:v>Художественная литература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Журналы</c:v>
                </c:pt>
                <c:pt idx="1">
                  <c:v>Программные произведения</c:v>
                </c:pt>
                <c:pt idx="2">
                  <c:v>Дополнительная литература по предметам</c:v>
                </c:pt>
                <c:pt idx="3">
                  <c:v>Художественная литература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C48F-3232-42A1-86F9-0CEC1F828DB2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31FEF-9F47-4016-A1F7-093AD14C0F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5257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9F166-5608-4CB3-B5D3-6E5954BF69E4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68FE8-11D9-4CD1-9935-C83C668E0B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739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4828141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914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722334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2172996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665508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2241211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5561735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038931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C70E1-A9A7-4C46-9121-31C4A15DC558}" type="datetime1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>
                <a:solidFill>
                  <a:prstClr val="black"/>
                </a:solidFill>
              </a:rPr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28A2-E674-495E-8855-8EAF13620F4D}" type="slidenum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95840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55180-4A31-46F9-9F04-A1B5AF8C2C8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08161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3793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90562502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0764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3111691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490451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68227079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8238964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213578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24248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C70E1-A9A7-4C46-9121-31C4A15DC558}" type="datetime1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09.07.2018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>
                <a:solidFill>
                  <a:prstClr val="black"/>
                </a:solidFill>
              </a:rPr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28A2-E674-495E-8855-8EAF13620F4D}" type="slidenum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6179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55180-4A31-46F9-9F04-A1B5AF8C2C8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7585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414484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50329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4" r:id="rId7"/>
    <p:sldLayoutId id="2147483705" r:id="rId8"/>
    <p:sldLayoutId id="2147483706" r:id="rId9"/>
    <p:sldLayoutId id="2147483707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6C6466F-96D0-453B-B8EB-772DD4B97F5A}" type="datetimeFigureOut">
              <a:rPr lang="ru-RU" smtClean="0"/>
              <a:pPr/>
              <a:t>09.07.2018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AAD2664-1115-423E-9403-21422CC19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66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allday.ru/uploads/posts/2008-12/1230373177_2.jpg" TargetMode="Externa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4"/>
          <p:cNvSpPr txBox="1">
            <a:spLocks/>
          </p:cNvSpPr>
          <p:nvPr/>
        </p:nvSpPr>
        <p:spPr>
          <a:xfrm>
            <a:off x="1285852" y="214290"/>
            <a:ext cx="6643734" cy="105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«Средняя общеобразовательная школа №12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имени первого Героя Советского Союза А.В.Ляпидевского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Белоглинского района»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1285860"/>
            <a:ext cx="8352928" cy="4643470"/>
          </a:xfrm>
          <a:noFill/>
          <a:ln w="127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«Взаимодействие участников образовательного процесса в рамках программы </a:t>
            </a:r>
            <a:r>
              <a:rPr lang="ru-RU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«Читающая школа</a:t>
            </a:r>
            <a:r>
              <a:rPr lang="ru-RU" sz="6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»</a:t>
            </a:r>
          </a:p>
          <a:p>
            <a:pPr algn="ctr">
              <a:lnSpc>
                <a:spcPct val="120000"/>
              </a:lnSpc>
              <a:defRPr/>
            </a:pPr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Библиотекарь Е.В. Борисенко</a:t>
            </a:r>
            <a:endParaRPr lang="ru-RU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920000" cy="90011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Мероприятия программы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type="body" sz="quarter" idx="10"/>
          </p:nvPr>
        </p:nvSpPr>
        <p:spPr>
          <a:xfrm>
            <a:off x="539552" y="857232"/>
            <a:ext cx="8318728" cy="91558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ru-RU" sz="14400" b="1" dirty="0" smtClean="0">
                <a:solidFill>
                  <a:schemeClr val="accent2">
                    <a:lumMod val="75000"/>
                  </a:schemeClr>
                </a:solidFill>
              </a:rPr>
              <a:t>«Учиться читать, чтобы учиться, читая»</a:t>
            </a:r>
            <a:endParaRPr lang="ru-RU" sz="1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172291" cy="3336220"/>
          </a:xfrm>
          <a:prstGeom prst="rect">
            <a:avLst/>
          </a:prstGeom>
          <a:solidFill>
            <a:srgbClr val="F3AB75"/>
          </a:solidFill>
          <a:ln>
            <a:noFill/>
          </a:ln>
          <a:effectLst/>
        </p:spPr>
      </p:pic>
      <p:pic>
        <p:nvPicPr>
          <p:cNvPr id="3076" name="Picture 4" descr="F:\P1030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2715883" cy="2036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SAM_2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62981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5733256"/>
            <a:ext cx="4572000" cy="923330"/>
          </a:xfrm>
          <a:prstGeom prst="rect">
            <a:avLst/>
          </a:prstGeom>
          <a:solidFill>
            <a:srgbClr val="F3AB75"/>
          </a:solidFill>
        </p:spPr>
        <p:txBody>
          <a:bodyPr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-игровая программа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«Давай поищем среди книг, волшебный, добрый миг»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40153" y="3502301"/>
            <a:ext cx="3112994" cy="923330"/>
          </a:xfrm>
          <a:prstGeom prst="rect">
            <a:avLst/>
          </a:prstGeom>
          <a:solidFill>
            <a:srgbClr val="F3AB75"/>
          </a:solidFill>
        </p:spPr>
        <p:txBody>
          <a:bodyPr wrap="square">
            <a:spAutoFit/>
          </a:bodyPr>
          <a:lstStyle/>
          <a:p>
            <a:r>
              <a:rPr lang="ru-RU" dirty="0"/>
              <a:t>Праздник-презентация ««Мальчишки – шалунишки - откройте дружно книжки»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type="body" sz="quarter" idx="10"/>
          </p:nvPr>
        </p:nvSpPr>
        <p:spPr>
          <a:xfrm>
            <a:off x="539552" y="116632"/>
            <a:ext cx="8358246" cy="141508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en-US" sz="2800" b="1" dirty="0" smtClean="0"/>
          </a:p>
          <a:p>
            <a:r>
              <a:rPr lang="ru-RU" sz="96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14400" b="1" dirty="0" smtClean="0">
                <a:solidFill>
                  <a:schemeClr val="accent1">
                    <a:lumMod val="50000"/>
                  </a:schemeClr>
                </a:solidFill>
              </a:rPr>
              <a:t>Уроки внеклассного чтения»</a:t>
            </a:r>
          </a:p>
          <a:p>
            <a:pPr lvl="0">
              <a:buFont typeface="Courier New" pitchFamily="49" charset="0"/>
              <a:buChar char="o"/>
            </a:pPr>
            <a:r>
              <a:rPr lang="ru-RU" sz="11200" b="1" i="1" dirty="0" smtClean="0">
                <a:solidFill>
                  <a:schemeClr val="accent5">
                    <a:lumMod val="50000"/>
                  </a:schemeClr>
                </a:solidFill>
              </a:rPr>
              <a:t>Открытые уроки внеклассного чтения</a:t>
            </a:r>
            <a:endParaRPr lang="ru-RU" sz="11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1143000" indent="-1143000">
              <a:buFont typeface="Courier New" pitchFamily="49" charset="0"/>
              <a:buChar char="o"/>
            </a:pPr>
            <a:endParaRPr lang="ru-RU" sz="8600" b="1" dirty="0" smtClean="0"/>
          </a:p>
          <a:p>
            <a:pPr>
              <a:buNone/>
            </a:pPr>
            <a:r>
              <a:rPr lang="ru-RU" sz="8600" b="1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F:\фото\IMG_3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" y="1227224"/>
            <a:ext cx="2920653" cy="2190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фото\IMG_3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2" y="3417802"/>
            <a:ext cx="3072217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52948"/>
            <a:ext cx="2376264" cy="3783858"/>
          </a:xfrm>
          <a:prstGeom prst="rect">
            <a:avLst/>
          </a:prstGeom>
          <a:solidFill>
            <a:srgbClr val="F3AB75"/>
          </a:solidFill>
          <a:ln w="9525">
            <a:solidFill>
              <a:srgbClr val="F3AB75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76" y="1700808"/>
            <a:ext cx="3563888" cy="5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2" y="3048470"/>
            <a:ext cx="1348446" cy="369332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«А»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2498" y="5722058"/>
            <a:ext cx="1314784" cy="369332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«Б»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22513"/>
            <a:ext cx="2558613" cy="184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39952" y="4164820"/>
            <a:ext cx="1314784" cy="369332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«Б»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856"/>
          <a:stretch/>
        </p:blipFill>
        <p:spPr bwMode="auto">
          <a:xfrm>
            <a:off x="539552" y="306810"/>
            <a:ext cx="7934672" cy="5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30781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CIMG89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019396" cy="2264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SCN0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480" y="714356"/>
            <a:ext cx="2857520" cy="2143382"/>
          </a:xfrm>
          <a:prstGeom prst="rect">
            <a:avLst/>
          </a:prstGeom>
          <a:noFill/>
        </p:spPr>
      </p:pic>
      <p:pic>
        <p:nvPicPr>
          <p:cNvPr id="2051" name="Picture 3" descr="F:\DSCN06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4071942"/>
            <a:ext cx="2761958" cy="2071702"/>
          </a:xfrm>
          <a:prstGeom prst="rect">
            <a:avLst/>
          </a:prstGeom>
          <a:noFill/>
        </p:spPr>
      </p:pic>
      <p:pic>
        <p:nvPicPr>
          <p:cNvPr id="2052" name="Picture 4" descr="F:\книги 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2428868"/>
            <a:ext cx="2857519" cy="2143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6196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Отзывы родителей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935596" y="1214422"/>
            <a:ext cx="7920000" cy="5072098"/>
          </a:xfrm>
        </p:spPr>
        <p:txBody>
          <a:bodyPr/>
          <a:lstStyle/>
          <a:p>
            <a:pPr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Только вчера закончили вместе с дочкой читать замечательную детскую книгу. Начали ее «по велению души» в начале 4 четверти (моя дочь очень обстоятельна и нетороплива в чтении книг.) Не рассказать сколь приятных, положительных эмоций нами было пережито во время прочтения веселых историй, сколько часов смеха до слез, до невозможности остановиться и продолжить… Несомненна книга про Дениса Кораблева полезна для детей. , для семейного чтения просто необходима, для взрослых –чтобы подзарядиться, вспомнить собственное детство и понять своего ребенка лучше. </a:t>
            </a:r>
          </a:p>
          <a:p>
            <a:pPr algn="just"/>
            <a:r>
              <a:rPr lang="ru-RU" sz="2400" i="1" dirty="0" smtClean="0">
                <a:solidFill>
                  <a:schemeClr val="accent5">
                    <a:lumMod val="75000"/>
                  </a:schemeClr>
                </a:solidFill>
              </a:rPr>
              <a:t>Мама Л.Мозговой</a:t>
            </a:r>
            <a:endParaRPr lang="ru-RU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02793"/>
            <a:ext cx="905397" cy="679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774">
            <a:off x="45398" y="95673"/>
            <a:ext cx="1340914" cy="172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33" y="803101"/>
            <a:ext cx="2500313" cy="333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76" y="803101"/>
            <a:ext cx="751743" cy="56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79" y="0"/>
            <a:ext cx="1171321" cy="156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1320"/>
            <a:ext cx="6143886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2974"/>
            <a:ext cx="2780067" cy="20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34" y="1772816"/>
            <a:ext cx="2927082" cy="219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34" y="4054256"/>
            <a:ext cx="2308529" cy="172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F:\CIMG16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09" y="4387245"/>
            <a:ext cx="1924618" cy="1395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:\CIMG324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6" y="4054256"/>
            <a:ext cx="1240072" cy="930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F:\P104092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5184"/>
            <a:ext cx="1628760" cy="1221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19" y="5589240"/>
            <a:ext cx="1538202" cy="115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CIMG697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15140" y="5586474"/>
            <a:ext cx="1695368" cy="1271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8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type="body" sz="quarter" idx="10"/>
          </p:nvPr>
        </p:nvSpPr>
        <p:spPr>
          <a:xfrm>
            <a:off x="395536" y="116632"/>
            <a:ext cx="8358246" cy="144016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endParaRPr lang="en-US" sz="2800" b="1" dirty="0" smtClean="0"/>
          </a:p>
          <a:p>
            <a:r>
              <a:rPr lang="ru-RU" sz="11200" b="1" dirty="0" smtClean="0">
                <a:solidFill>
                  <a:schemeClr val="accent1">
                    <a:lumMod val="50000"/>
                  </a:schemeClr>
                </a:solidFill>
              </a:rPr>
              <a:t>Повышение квалификации педагогов</a:t>
            </a:r>
          </a:p>
          <a:p>
            <a:r>
              <a:rPr lang="ru-RU" sz="2800" b="1" dirty="0" smtClean="0"/>
              <a:t> </a:t>
            </a:r>
            <a:endParaRPr lang="ru-RU" sz="2800" dirty="0" smtClean="0"/>
          </a:p>
          <a:p>
            <a:pPr lvl="0">
              <a:buFont typeface="Courier New" pitchFamily="49" charset="0"/>
              <a:buChar char="o"/>
            </a:pPr>
            <a:r>
              <a:rPr lang="ru-RU" sz="9600" b="1" i="1" dirty="0" smtClean="0">
                <a:solidFill>
                  <a:schemeClr val="accent5">
                    <a:lumMod val="50000"/>
                  </a:schemeClr>
                </a:solidFill>
              </a:rPr>
              <a:t>Круглый стол  для педагогов </a:t>
            </a:r>
            <a:r>
              <a:rPr lang="en-US" sz="96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9600" b="1" i="1" dirty="0" smtClean="0">
                <a:solidFill>
                  <a:schemeClr val="accent5">
                    <a:lumMod val="50000"/>
                  </a:schemeClr>
                </a:solidFill>
              </a:rPr>
              <a:t>и учащихся старших классов «Недетские проблемы детского чтения»</a:t>
            </a:r>
            <a:endParaRPr lang="ru-RU" sz="9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800" b="1" i="1" dirty="0" smtClean="0"/>
              <a:t> </a:t>
            </a:r>
            <a:endParaRPr lang="ru-RU" sz="2800" dirty="0" smtClean="0"/>
          </a:p>
          <a:p>
            <a:pPr>
              <a:buFont typeface="Wingdings" pitchFamily="2" charset="2"/>
              <a:buChar char="Ø"/>
            </a:pPr>
            <a:endParaRPr lang="ru-RU" sz="8600" dirty="0" smtClean="0"/>
          </a:p>
          <a:p>
            <a:pPr>
              <a:buFont typeface="Courier New" pitchFamily="49" charset="0"/>
              <a:buChar char="o"/>
            </a:pPr>
            <a:endParaRPr lang="ru-RU" sz="8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sz="8600" b="1" dirty="0" smtClean="0"/>
          </a:p>
          <a:p>
            <a:pPr>
              <a:buNone/>
            </a:pPr>
            <a:r>
              <a:rPr lang="ru-RU" sz="8600" b="1" dirty="0" smtClean="0"/>
              <a:t> 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F:\загруженно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58" y="2000240"/>
            <a:ext cx="3148442" cy="200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2160240" cy="16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F:\IMG_4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25817"/>
            <a:ext cx="2132757" cy="1599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DSCN0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68532" y="4389988"/>
            <a:ext cx="1973533" cy="1480317"/>
          </a:xfrm>
          <a:prstGeom prst="rect">
            <a:avLst/>
          </a:prstGeom>
          <a:noFill/>
        </p:spPr>
      </p:pic>
      <p:pic>
        <p:nvPicPr>
          <p:cNvPr id="1027" name="Picture 3" descr="G:\CIMG8788.JPG"/>
          <p:cNvPicPr>
            <a:picLocks noChangeAspect="1" noChangeArrowheads="1"/>
          </p:cNvPicPr>
          <p:nvPr/>
        </p:nvPicPr>
        <p:blipFill>
          <a:blip r:embed="rId6" cstate="print"/>
          <a:srcRect b="38409"/>
          <a:stretch>
            <a:fillRect/>
          </a:stretch>
        </p:blipFill>
        <p:spPr bwMode="auto">
          <a:xfrm>
            <a:off x="1000100" y="4500570"/>
            <a:ext cx="3471810" cy="16037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11560" y="188640"/>
            <a:ext cx="7920000" cy="648072"/>
          </a:xfrm>
        </p:spPr>
        <p:txBody>
          <a:bodyPr/>
          <a:lstStyle/>
          <a:p>
            <a:pPr lvl="0" algn="ctr"/>
            <a:r>
              <a:rPr lang="ru-RU" sz="2800" b="1" dirty="0">
                <a:solidFill>
                  <a:srgbClr val="FF388C">
                    <a:lumMod val="50000"/>
                  </a:srgbClr>
                </a:solidFill>
              </a:rPr>
              <a:t>«Я открываю книгу. Я познаю мир»</a:t>
            </a:r>
          </a:p>
          <a:p>
            <a:pPr lvl="0" algn="ctr"/>
            <a:r>
              <a:rPr lang="ru-RU" sz="700" b="1" dirty="0">
                <a:solidFill>
                  <a:srgbClr val="D2D2D2">
                    <a:lumMod val="25000"/>
                  </a:srgbClr>
                </a:solidFill>
              </a:rPr>
              <a:t> </a:t>
            </a:r>
            <a:endParaRPr lang="ru-RU" sz="700" dirty="0">
              <a:solidFill>
                <a:srgbClr val="D2D2D2">
                  <a:lumMod val="25000"/>
                </a:srgb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1728191" cy="230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F:\УО Год литературы\IMG_0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87408"/>
            <a:ext cx="2143373" cy="160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708919"/>
            <a:ext cx="2160240" cy="162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54139"/>
            <a:ext cx="2363213" cy="177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83" y="2601063"/>
            <a:ext cx="2083678" cy="156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5733256"/>
            <a:ext cx="4373185" cy="923330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Конкурсы чтецов:</a:t>
            </a:r>
          </a:p>
          <a:p>
            <a:r>
              <a:rPr lang="ru-RU" b="1" dirty="0" smtClean="0"/>
              <a:t>«О войне мы узнали из книг»,</a:t>
            </a:r>
          </a:p>
          <a:p>
            <a:r>
              <a:rPr lang="ru-RU" b="1" dirty="0" smtClean="0"/>
              <a:t>«Читаем вместе в классе и в библиотеке»</a:t>
            </a:r>
            <a:endParaRPr lang="ru-RU" b="1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53036"/>
            <a:ext cx="2344589" cy="17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13" y="735770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477" y="2034419"/>
            <a:ext cx="2286523" cy="171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УО Год литературы\книги 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6" y="839011"/>
            <a:ext cx="1879848" cy="250646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2" y="1844824"/>
            <a:ext cx="2578972" cy="193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122768"/>
            <a:ext cx="2884876" cy="215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32656"/>
            <a:ext cx="3062505" cy="369332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Акция «Подари книгу школе»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17322"/>
            <a:ext cx="1872208" cy="261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940" y="3337067"/>
            <a:ext cx="1872208" cy="25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45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48" y="4149700"/>
            <a:ext cx="1939348" cy="27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14" y="1196752"/>
            <a:ext cx="1885071" cy="271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36096" y="116632"/>
            <a:ext cx="3448508" cy="307777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Школьная газета «Вести из двенадцатой»</a:t>
            </a:r>
            <a:endParaRPr lang="ru-RU" sz="1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79348"/>
            <a:ext cx="5162119" cy="523220"/>
          </a:xfrm>
          <a:prstGeom prst="rect">
            <a:avLst/>
          </a:prstGeom>
          <a:solidFill>
            <a:srgbClr val="F3AB75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«Через книгу – к добру и свету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DSCN4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18" y="908720"/>
            <a:ext cx="3402385" cy="2552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DSCN4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2" y="1396875"/>
            <a:ext cx="2170760" cy="2894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Изображение 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30411"/>
            <a:ext cx="2133995" cy="284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DSCN4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21" y="4309592"/>
            <a:ext cx="2718694" cy="2039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F:\DSCN49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51" y="4276106"/>
            <a:ext cx="2763341" cy="20725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3098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флешбук\DSCN0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49795" y="4802633"/>
            <a:ext cx="2348879" cy="1761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флешбук\DSCN0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89041"/>
            <a:ext cx="4091485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лешбук\DSCN0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19" y="3864046"/>
            <a:ext cx="3991488" cy="2993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лешбук\DSCN0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428736"/>
            <a:ext cx="4381068" cy="3286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лешбук\DSCN05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0155" y="-1"/>
            <a:ext cx="3523845" cy="264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F:\флешбук\DSCN05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412" y="0"/>
            <a:ext cx="3523842" cy="2643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928926" y="0"/>
            <a:ext cx="3194401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ФЛЕШБУК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Как вы любите проводить свободное время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03163894"/>
              </p:ext>
            </p:extLst>
          </p:nvPr>
        </p:nvGraphicFramePr>
        <p:xfrm>
          <a:off x="935038" y="1593850"/>
          <a:ext cx="7920037" cy="442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498155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823913"/>
            <a:ext cx="9001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4000" b="1" i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«Среди тех миров, которые не подарены человеку природой, </a:t>
            </a:r>
            <a:endParaRPr lang="ru-RU" sz="4000" b="1" dirty="0">
              <a:solidFill>
                <a:srgbClr val="C00000"/>
              </a:solidFill>
              <a:latin typeface="Tw Cen MT" pitchFamily="34" charset="0"/>
            </a:endParaRPr>
          </a:p>
          <a:p>
            <a:pPr algn="r" eaLnBrk="0" hangingPunct="0"/>
            <a:r>
              <a:rPr lang="ru-RU" sz="4000" b="1" i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а сотворены из материалов его собственного духа, </a:t>
            </a:r>
            <a:br>
              <a:rPr lang="ru-RU" sz="4000" b="1" i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w Cen MT" pitchFamily="34" charset="0"/>
                <a:cs typeface="Times New Roman" pitchFamily="18" charset="0"/>
              </a:rPr>
              <a:t>мир книги — величайший».</a:t>
            </a:r>
          </a:p>
          <a:p>
            <a:pPr algn="r" eaLnBrk="0" hangingPunct="0"/>
            <a:r>
              <a:rPr lang="ru-RU" sz="4000" b="1" i="1" dirty="0">
                <a:solidFill>
                  <a:srgbClr val="548DD4"/>
                </a:solidFill>
                <a:latin typeface="Tw Cen MT" pitchFamily="34" charset="0"/>
                <a:cs typeface="Times New Roman" pitchFamily="18" charset="0"/>
              </a:rPr>
              <a:t> </a:t>
            </a:r>
            <a:endParaRPr lang="ru-RU" sz="4000" dirty="0">
              <a:latin typeface="Tw Cen MT" pitchFamily="34" charset="0"/>
            </a:endParaRPr>
          </a:p>
          <a:p>
            <a:pPr algn="r" eaLnBrk="0" hangingPunct="0"/>
            <a:r>
              <a:rPr lang="ru-RU" sz="4000" b="1" i="1" dirty="0">
                <a:solidFill>
                  <a:srgbClr val="002060"/>
                </a:solidFill>
                <a:latin typeface="Tw Cen MT" pitchFamily="34" charset="0"/>
                <a:cs typeface="Times New Roman" pitchFamily="18" charset="0"/>
              </a:rPr>
              <a:t>Герман Гессе</a:t>
            </a:r>
            <a:endParaRPr lang="ru-RU" sz="4000" b="1" dirty="0">
              <a:solidFill>
                <a:srgbClr val="002060"/>
              </a:solidFill>
              <a:latin typeface="Tw Cen MT" pitchFamily="34" charset="0"/>
            </a:endParaRPr>
          </a:p>
        </p:txBody>
      </p:sp>
      <p:pic>
        <p:nvPicPr>
          <p:cNvPr id="17411" name="i-main-pic" descr="Картинка 35 из 343239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3929063"/>
            <a:ext cx="32210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0"/>
            <a:ext cx="837088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80" y="2780928"/>
            <a:ext cx="428625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5017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20000" cy="900113"/>
          </a:xfrm>
        </p:spPr>
        <p:txBody>
          <a:bodyPr/>
          <a:lstStyle/>
          <a:p>
            <a:r>
              <a:rPr lang="ru-RU" sz="3200" b="1" dirty="0" smtClean="0"/>
              <a:t>Анализ читательских формуляров</a:t>
            </a:r>
            <a:endParaRPr lang="ru-RU" sz="32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71444598"/>
              </p:ext>
            </p:extLst>
          </p:nvPr>
        </p:nvGraphicFramePr>
        <p:xfrm>
          <a:off x="935038" y="1593850"/>
          <a:ext cx="7920037" cy="4427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447508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 noGrp="1"/>
          </p:cNvSpPr>
          <p:nvPr>
            <p:ph type="title"/>
          </p:nvPr>
        </p:nvSpPr>
        <p:spPr bwMode="auto">
          <a:xfrm>
            <a:off x="214282" y="214290"/>
            <a:ext cx="864399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Наш девиз:</a:t>
            </a:r>
            <a:endParaRPr lang="ru-RU" sz="2800" i="1" dirty="0" smtClean="0">
              <a:solidFill>
                <a:srgbClr val="7030A0"/>
              </a:solidFill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ЧТЕНИЕ И ГРАМОТНОСТЬ – ШКОЛЬНЫЙ ПРИОРИТЕТ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6286500" algn="l"/>
              </a:tabLst>
              <a:defRPr/>
            </a:pPr>
            <a: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j-ea"/>
                <a:cs typeface="Arial" pitchFamily="34" charset="0"/>
              </a:rPr>
              <a:t/>
            </a:r>
            <a:b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j-ea"/>
                <a:cs typeface="Arial" pitchFamily="34" charset="0"/>
              </a:rPr>
            </a:br>
            <a:endParaRPr lang="ru-RU" sz="2000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Содержимое 7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500594" cy="4428000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/>
              <a:t>Проблемы: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 </a:t>
            </a:r>
            <a:r>
              <a:rPr lang="ru-RU" b="1" i="1" dirty="0">
                <a:solidFill>
                  <a:srgbClr val="0070C0"/>
                </a:solidFill>
              </a:rPr>
              <a:t>- </a:t>
            </a:r>
            <a:r>
              <a:rPr lang="ru-RU" sz="2000" b="1" i="1" dirty="0">
                <a:solidFill>
                  <a:srgbClr val="0070C0"/>
                </a:solidFill>
              </a:rPr>
              <a:t>понижение интереса к </a:t>
            </a:r>
            <a:r>
              <a:rPr lang="ru-RU" sz="2000" b="1" i="1" dirty="0" smtClean="0">
                <a:solidFill>
                  <a:srgbClr val="0070C0"/>
                </a:solidFill>
              </a:rPr>
              <a:t>художественной литературе и чтению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беднеет словарный запас, сужается круг интересов</a:t>
            </a:r>
            <a:r>
              <a:rPr lang="ru-RU" sz="2000" b="1" i="1" dirty="0" smtClean="0">
                <a:solidFill>
                  <a:srgbClr val="0070C0"/>
                </a:solidFill>
              </a:rPr>
              <a:t>;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</a:rPr>
              <a:t>- трудности в работе с текстом;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</a:rPr>
              <a:t>- ученики не рассматривают учебник как источник информации;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</a:rPr>
              <a:t>- понижение учебной мотивации.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2051" name="Picture 3" descr="F:\CIMG8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376414" cy="31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CIMG89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65" y="1052735"/>
            <a:ext cx="2304331" cy="3072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640x48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23" y="1988473"/>
            <a:ext cx="3023375" cy="2182047"/>
          </a:xfrm>
          <a:prstGeom prst="rect">
            <a:avLst/>
          </a:prstGeom>
          <a:noFill/>
          <a:ln w="38100">
            <a:solidFill>
              <a:srgbClr val="DDA85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043608" y="-12060"/>
            <a:ext cx="3240360" cy="1482308"/>
          </a:xfrm>
          <a:prstGeom prst="ellipse">
            <a:avLst/>
          </a:prstGeom>
          <a:ln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Библиотека </a:t>
            </a:r>
          </a:p>
          <a:p>
            <a:pPr algn="ctr"/>
            <a:r>
              <a:rPr lang="ru-RU" b="1" dirty="0" smtClean="0"/>
              <a:t>МБОУ СОШ №12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247773" y="1482307"/>
            <a:ext cx="676155" cy="506166"/>
          </a:xfrm>
          <a:prstGeom prst="straightConnector1">
            <a:avLst/>
          </a:prstGeom>
          <a:ln w="38100">
            <a:solidFill>
              <a:srgbClr val="EF8F4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8293" y="4298733"/>
            <a:ext cx="3415102" cy="1550300"/>
          </a:xfrm>
          <a:prstGeom prst="ellipse">
            <a:avLst/>
          </a:prstGeom>
          <a:ln w="38100"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Белоглинская поселенческая детская библиотека</a:t>
            </a:r>
          </a:p>
        </p:txBody>
      </p:sp>
      <p:sp>
        <p:nvSpPr>
          <p:cNvPr id="3" name="Овал 2"/>
          <p:cNvSpPr/>
          <p:nvPr/>
        </p:nvSpPr>
        <p:spPr>
          <a:xfrm>
            <a:off x="5652120" y="4170520"/>
            <a:ext cx="3491880" cy="1850768"/>
          </a:xfrm>
          <a:prstGeom prst="ellipse">
            <a:avLst/>
          </a:prstGeom>
          <a:ln w="38100"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Белоглинская межпоселенческая центральная районная библиотека имени М.Ю.Лермонтова</a:t>
            </a:r>
          </a:p>
        </p:txBody>
      </p:sp>
      <p:sp>
        <p:nvSpPr>
          <p:cNvPr id="5" name="Овал 4"/>
          <p:cNvSpPr/>
          <p:nvPr/>
        </p:nvSpPr>
        <p:spPr>
          <a:xfrm>
            <a:off x="18293" y="1680610"/>
            <a:ext cx="2880320" cy="1851133"/>
          </a:xfrm>
          <a:prstGeom prst="ellipse">
            <a:avLst/>
          </a:prstGeom>
          <a:ln w="38100"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Учителя русского языка и литературы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347076" y="1670826"/>
            <a:ext cx="2880320" cy="1851133"/>
          </a:xfrm>
          <a:prstGeom prst="ellipse">
            <a:avLst/>
          </a:prstGeom>
          <a:ln w="38100"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Учителя начальной школы</a:t>
            </a:r>
            <a:endParaRPr lang="ru-RU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6214970" y="3079496"/>
            <a:ext cx="229238" cy="338966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00155" y="3191901"/>
            <a:ext cx="476427" cy="453123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600155" y="4005064"/>
            <a:ext cx="476427" cy="324036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5381233" y="48479"/>
            <a:ext cx="3240360" cy="1482308"/>
          </a:xfrm>
          <a:prstGeom prst="ellipse">
            <a:avLst/>
          </a:prstGeom>
          <a:ln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Управление образованием</a:t>
            </a:r>
            <a:endParaRPr lang="ru-RU" b="1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202621" y="1470248"/>
            <a:ext cx="1144455" cy="468911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Овал 1024"/>
          <p:cNvSpPr/>
          <p:nvPr/>
        </p:nvSpPr>
        <p:spPr>
          <a:xfrm>
            <a:off x="2818093" y="5301208"/>
            <a:ext cx="3188807" cy="1440160"/>
          </a:xfrm>
          <a:prstGeom prst="ellipse">
            <a:avLst/>
          </a:prstGeom>
          <a:ln w="38100">
            <a:solidFill>
              <a:srgbClr val="F3AB75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Социальный</a:t>
            </a:r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педагог и психолог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6263680" y="4005064"/>
            <a:ext cx="900608" cy="162018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>
            <a:stCxn id="1025" idx="0"/>
          </p:cNvCxnSpPr>
          <p:nvPr/>
        </p:nvCxnSpPr>
        <p:spPr>
          <a:xfrm flipH="1" flipV="1">
            <a:off x="4412496" y="4329100"/>
            <a:ext cx="1" cy="972108"/>
          </a:xfrm>
          <a:prstGeom prst="straightConnector1">
            <a:avLst/>
          </a:prstGeom>
          <a:ln w="38100">
            <a:solidFill>
              <a:srgbClr val="F3AB7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16400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" y="0"/>
            <a:ext cx="2901016" cy="217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11" y="0"/>
            <a:ext cx="2918389" cy="218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22" y="3939574"/>
            <a:ext cx="3729523" cy="27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4" y="2234524"/>
            <a:ext cx="2744452" cy="205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06" y="2060848"/>
            <a:ext cx="239999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315753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несколько документов 2"/>
          <p:cNvSpPr/>
          <p:nvPr/>
        </p:nvSpPr>
        <p:spPr>
          <a:xfrm>
            <a:off x="3059832" y="332656"/>
            <a:ext cx="3096344" cy="1728192"/>
          </a:xfrm>
          <a:prstGeom prst="flowChartMultidocument">
            <a:avLst/>
          </a:prstGeom>
          <a:solidFill>
            <a:srgbClr val="F3AB7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Сотрудничество</a:t>
            </a:r>
          </a:p>
        </p:txBody>
      </p:sp>
    </p:spTree>
    <p:extLst>
      <p:ext uri="{BB962C8B-B14F-4D97-AF65-F5344CB8AC3E}">
        <p14:creationId xmlns="" xmlns:p14="http://schemas.microsoft.com/office/powerpoint/2010/main" val="565733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7920000" cy="703456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Цели программы: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8" name="Содержимое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повышение качества обученности в образовательном учреждении;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 повышение образовательного и культурного уровня выпускника;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 повышение интереса к чтению;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формирование духовно-нравственных ориентиров и исторического мышления школьников;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 формирование единой читательской общности – Школа, Библиотека, Семья.</a:t>
            </a:r>
            <a:endParaRPr lang="ru-RU" b="1" dirty="0" smtClean="0">
              <a:solidFill>
                <a:srgbClr val="C00000"/>
              </a:solidFill>
            </a:endParaRPr>
          </a:p>
          <a:p>
            <a:pPr lvl="0"/>
            <a:r>
              <a:rPr lang="ru-RU" b="1" i="1" dirty="0" smtClean="0">
                <a:solidFill>
                  <a:srgbClr val="C00000"/>
                </a:solidFill>
              </a:rPr>
              <a:t>привлечение внимания общественности к проблеме отказа от чтения книг, художественной литературы.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214422"/>
            <a:ext cx="3780000" cy="4428000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Срок реализации: </a:t>
            </a:r>
          </a:p>
          <a:p>
            <a:pPr algn="ctr" eaLnBrk="1" hangingPunct="1">
              <a:buFont typeface="Wingdings 3" pitchFamily="18" charset="2"/>
              <a:buNone/>
              <a:defRPr/>
            </a:pPr>
            <a:r>
              <a:rPr lang="ru-RU" dirty="0" smtClean="0"/>
              <a:t>3 года</a:t>
            </a:r>
          </a:p>
          <a:p>
            <a:pPr algn="ctr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ru-RU" b="1" i="1" dirty="0" smtClean="0">
                <a:solidFill>
                  <a:srgbClr val="0070C0"/>
                </a:solidFill>
              </a:rPr>
              <a:t>НОВИЗНА: </a:t>
            </a:r>
          </a:p>
          <a:p>
            <a:pPr algn="ctr" eaLnBrk="1" hangingPunct="1">
              <a:spcBef>
                <a:spcPts val="0"/>
              </a:spcBef>
              <a:buFont typeface="Wingdings 3" pitchFamily="18" charset="2"/>
              <a:buNone/>
              <a:defRPr/>
            </a:pPr>
            <a:r>
              <a:rPr lang="ru-RU" dirty="0" smtClean="0"/>
              <a:t>над проблемой чтения работают </a:t>
            </a:r>
            <a:r>
              <a:rPr lang="ru-RU" b="1" dirty="0" smtClean="0">
                <a:solidFill>
                  <a:srgbClr val="C00000"/>
                </a:solidFill>
              </a:rPr>
              <a:t>все ступени </a:t>
            </a:r>
            <a:r>
              <a:rPr lang="ru-RU" dirty="0" smtClean="0"/>
              <a:t>школы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920000" cy="900113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</a:rPr>
              <a:t>Характеристики программы</a:t>
            </a:r>
          </a:p>
        </p:txBody>
      </p:sp>
      <p:pic>
        <p:nvPicPr>
          <p:cNvPr id="11266" name="Picture 2" descr="F:\535f137d815c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779838" cy="3779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</a:rPr>
              <a:t>РЕАЛИЗАЦИЯ ПРОГРАММЫ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type="body" sz="quarter" idx="10"/>
          </p:nvPr>
        </p:nvSpPr>
        <p:spPr>
          <a:xfrm>
            <a:off x="642910" y="1428736"/>
            <a:ext cx="8212686" cy="4412606"/>
          </a:xfrm>
          <a:noFill/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отработка системы работы педагогов по выработке учебно-информационных умений у школьников  (</a:t>
            </a:r>
            <a:r>
              <a:rPr lang="ru-RU" b="1" i="1" dirty="0" smtClean="0">
                <a:solidFill>
                  <a:srgbClr val="002060"/>
                </a:solidFill>
              </a:rPr>
              <a:t>«Учиться читать, чтобы учиться, читая»</a:t>
            </a:r>
            <a:r>
              <a:rPr lang="ru-RU" b="1" dirty="0" smtClean="0">
                <a:solidFill>
                  <a:srgbClr val="002060"/>
                </a:solidFill>
              </a:rPr>
              <a:t>);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- создание </a:t>
            </a:r>
            <a:r>
              <a:rPr lang="ru-RU" b="1" i="1" dirty="0" smtClean="0">
                <a:solidFill>
                  <a:srgbClr val="002060"/>
                </a:solidFill>
              </a:rPr>
              <a:t>системы уроков внеклассного чтения </a:t>
            </a:r>
            <a:r>
              <a:rPr lang="ru-RU" b="1" dirty="0" smtClean="0">
                <a:solidFill>
                  <a:srgbClr val="002060"/>
                </a:solidFill>
              </a:rPr>
              <a:t>по всем предметам;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- взаимодействие с родителями (</a:t>
            </a:r>
            <a:r>
              <a:rPr lang="ru-RU" b="1" i="1" dirty="0" smtClean="0">
                <a:solidFill>
                  <a:srgbClr val="002060"/>
                </a:solidFill>
              </a:rPr>
              <a:t>«С книгой по жизни»)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- сотрудничество с библиотеками района (</a:t>
            </a:r>
            <a:r>
              <a:rPr lang="ru-RU" b="1" i="1" dirty="0" smtClean="0">
                <a:solidFill>
                  <a:srgbClr val="002060"/>
                </a:solidFill>
              </a:rPr>
              <a:t>«Библиотечная страна»)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b="1" i="1" dirty="0" smtClean="0">
                <a:solidFill>
                  <a:srgbClr val="002060"/>
                </a:solidFill>
              </a:rPr>
              <a:t>система повышения квалификации педагогов;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- разработка и внедрение конкурсов и воспитательных мероприятий, повышающих интерес к чтению (</a:t>
            </a:r>
            <a:r>
              <a:rPr lang="ru-RU" b="1" i="1" dirty="0" smtClean="0">
                <a:solidFill>
                  <a:srgbClr val="002060"/>
                </a:solidFill>
              </a:rPr>
              <a:t>«Я открываю книгу. Я познаю мир!»</a:t>
            </a:r>
            <a:r>
              <a:rPr lang="ru-RU" b="1" dirty="0" smtClean="0">
                <a:solidFill>
                  <a:srgbClr val="002060"/>
                </a:solidFill>
              </a:rPr>
              <a:t>).</a:t>
            </a:r>
          </a:p>
          <a:p>
            <a:pPr eaLnBrk="1" hangingPunct="1">
              <a:spcBef>
                <a:spcPts val="0"/>
              </a:spcBef>
              <a:defRPr/>
            </a:pPr>
            <a:endParaRPr lang="ru-RU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6246</TotalTime>
  <Words>456</Words>
  <Application>Microsoft Office PowerPoint</Application>
  <PresentationFormat>Экран (4:3)</PresentationFormat>
  <Paragraphs>86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1_Тема Office</vt:lpstr>
      <vt:lpstr>2_Тема Office</vt:lpstr>
      <vt:lpstr>Эркер</vt:lpstr>
      <vt:lpstr>Слайд 1</vt:lpstr>
      <vt:lpstr>Как вы любите проводить свободное время</vt:lpstr>
      <vt:lpstr>Анализ читательских формуляров</vt:lpstr>
      <vt:lpstr> Наш девиз: ЧТЕНИЕ И ГРАМОТНОСТЬ – ШКОЛЬНЫЙ ПРИОРИТЕТ   </vt:lpstr>
      <vt:lpstr>Слайд 5</vt:lpstr>
      <vt:lpstr>Слайд 6</vt:lpstr>
      <vt:lpstr>Цели программы: </vt:lpstr>
      <vt:lpstr>Характеристики программы</vt:lpstr>
      <vt:lpstr>РЕАЛИЗАЦИЯ ПРОГРАММЫ</vt:lpstr>
      <vt:lpstr>Мероприятия программы</vt:lpstr>
      <vt:lpstr>Слайд 11</vt:lpstr>
      <vt:lpstr>Слайд 12</vt:lpstr>
      <vt:lpstr>Отзывы родителей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Планирование: теория  и практика</dc:title>
  <dc:creator>User</dc:creator>
  <cp:lastModifiedBy>Наталья</cp:lastModifiedBy>
  <cp:revision>333</cp:revision>
  <dcterms:created xsi:type="dcterms:W3CDTF">2014-01-31T08:20:47Z</dcterms:created>
  <dcterms:modified xsi:type="dcterms:W3CDTF">2018-07-09T19:39:51Z</dcterms:modified>
</cp:coreProperties>
</file>