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4" r:id="rId3"/>
    <p:sldId id="257" r:id="rId4"/>
    <p:sldId id="284" r:id="rId5"/>
    <p:sldId id="285" r:id="rId6"/>
    <p:sldId id="287" r:id="rId7"/>
    <p:sldId id="295" r:id="rId8"/>
    <p:sldId id="300" r:id="rId9"/>
    <p:sldId id="264" r:id="rId10"/>
    <p:sldId id="288" r:id="rId11"/>
    <p:sldId id="290" r:id="rId12"/>
    <p:sldId id="266" r:id="rId13"/>
    <p:sldId id="270" r:id="rId14"/>
    <p:sldId id="301" r:id="rId15"/>
    <p:sldId id="291" r:id="rId16"/>
    <p:sldId id="292" r:id="rId17"/>
    <p:sldId id="299" r:id="rId18"/>
    <p:sldId id="289" r:id="rId19"/>
    <p:sldId id="298" r:id="rId20"/>
    <p:sldId id="2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B2DC1-A08B-4042-B8C4-33DB7EE8BA27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56A1D-B5BA-4224-9FD1-DD0E86B4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B2DC1-A08B-4042-B8C4-33DB7EE8BA27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56A1D-B5BA-4224-9FD1-DD0E86B4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B2DC1-A08B-4042-B8C4-33DB7EE8BA27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56A1D-B5BA-4224-9FD1-DD0E86B4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B2DC1-A08B-4042-B8C4-33DB7EE8BA27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56A1D-B5BA-4224-9FD1-DD0E86B4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B2DC1-A08B-4042-B8C4-33DB7EE8BA27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56A1D-B5BA-4224-9FD1-DD0E86B4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B2DC1-A08B-4042-B8C4-33DB7EE8BA27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56A1D-B5BA-4224-9FD1-DD0E86B4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B2DC1-A08B-4042-B8C4-33DB7EE8BA27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56A1D-B5BA-4224-9FD1-DD0E86B4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B2DC1-A08B-4042-B8C4-33DB7EE8BA27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56A1D-B5BA-4224-9FD1-DD0E86B4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B2DC1-A08B-4042-B8C4-33DB7EE8BA27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56A1D-B5BA-4224-9FD1-DD0E86B4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B2DC1-A08B-4042-B8C4-33DB7EE8BA27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56A1D-B5BA-4224-9FD1-DD0E86B4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B2DC1-A08B-4042-B8C4-33DB7EE8BA27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56A1D-B5BA-4224-9FD1-DD0E86B4A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30B2DC1-A08B-4042-B8C4-33DB7EE8BA27}" type="datetimeFigureOut">
              <a:rPr lang="ru-RU" smtClean="0"/>
              <a:pPr/>
              <a:t>10.07.2018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6F56A1D-B5BA-4224-9FD1-DD0E86B4A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stival.mggu-sh.ru/works" TargetMode="External"/><Relationship Id="rId3" Type="http://schemas.openxmlformats.org/officeDocument/2006/relationships/hyperlink" Target="http://traditio-ru.org/" TargetMode="External"/><Relationship Id="rId7" Type="http://schemas.openxmlformats.org/officeDocument/2006/relationships/hyperlink" Target="http://www.festival.mggu-sh.ru/" TargetMode="External"/><Relationship Id="rId12" Type="http://schemas.openxmlformats.org/officeDocument/2006/relationships/hyperlink" Target="http://www.teacherjournal.ru/" TargetMode="External"/><Relationship Id="rId2" Type="http://schemas.openxmlformats.org/officeDocument/2006/relationships/hyperlink" Target="http://www.liveinternet.ru/users/eifariya/rubric/215581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ou15.narod.ru/poslzvon/govorim_po_russki.html" TargetMode="External"/><Relationship Id="rId11" Type="http://schemas.openxmlformats.org/officeDocument/2006/relationships/hyperlink" Target="http://spikhina.gusschool16.edusite.ru/" TargetMode="External"/><Relationship Id="rId5" Type="http://schemas.openxmlformats.org/officeDocument/2006/relationships/hyperlink" Target="http://mou15.narod.ru/" TargetMode="External"/><Relationship Id="rId10" Type="http://schemas.openxmlformats.org/officeDocument/2006/relationships/hyperlink" Target="http://www.festival.mggu-sh.ru/works/item/6014/" TargetMode="External"/><Relationship Id="rId4" Type="http://schemas.openxmlformats.org/officeDocument/2006/relationships/hyperlink" Target="http://traditio-ru.org/wiki/%D0%9F%D1%80%D0%BE%D0%B5%D0%BA%D1%82:%D0%93%D0%BE%D0%B2%D0%BE%D1%80%D0%B8%D0%BC_%D0%BF%D0%BE-%D1%80%D1%83%D1%81%D1%81%D0%BA%D0%B8" TargetMode="External"/><Relationship Id="rId9" Type="http://schemas.openxmlformats.org/officeDocument/2006/relationships/hyperlink" Target="http://www.festival.mggu-sh.ru/works/ite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БОУ СОШ №11\Desktop\слово о словах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307180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8643966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1" dirty="0" smtClean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ru-RU" sz="5300" b="1" i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5300" i="1" dirty="0" smtClean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ru-RU" sz="5300" i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5300" i="1" dirty="0" smtClean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ru-RU" sz="5300" i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5300" i="1" dirty="0" smtClean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ru-RU" sz="5300" i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5300" i="1" dirty="0" smtClean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ru-RU" sz="5300" i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5300" i="1" dirty="0" smtClean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ru-RU" sz="5300" i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5300" i="1" dirty="0" smtClean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ru-RU" sz="5300" i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2000" i="1" dirty="0" smtClean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2000" i="1" dirty="0" smtClean="0">
                <a:solidFill>
                  <a:schemeClr val="tx1"/>
                </a:solidFill>
                <a:cs typeface="Aharoni" pitchFamily="2" charset="-79"/>
              </a:rPr>
              <a:t>Краснодарский край, </a:t>
            </a:r>
            <a:r>
              <a:rPr lang="ru-RU" sz="2000" i="1" dirty="0" err="1" smtClean="0">
                <a:solidFill>
                  <a:schemeClr val="tx1"/>
                </a:solidFill>
                <a:cs typeface="Aharoni" pitchFamily="2" charset="-79"/>
              </a:rPr>
              <a:t>Отрадненский</a:t>
            </a:r>
            <a:r>
              <a:rPr lang="ru-RU" sz="2000" i="1" dirty="0" smtClean="0">
                <a:solidFill>
                  <a:schemeClr val="tx1"/>
                </a:solidFill>
                <a:cs typeface="Aharoni" pitchFamily="2" charset="-79"/>
              </a:rPr>
              <a:t> район, станица Спокойная, муниципальное бюджетное общеобразовательное учреждение средняя общеобразовательная школа №11</a:t>
            </a:r>
            <a:br>
              <a:rPr lang="ru-RU" sz="2000" i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2000" i="1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2000" i="1" dirty="0" smtClean="0">
                <a:solidFill>
                  <a:srgbClr val="C00000"/>
                </a:solidFill>
                <a:cs typeface="Aharoni" pitchFamily="2" charset="-79"/>
              </a:rPr>
              <a:t>  </a:t>
            </a:r>
            <a:r>
              <a:rPr lang="ru-RU" sz="2700" i="1" dirty="0" smtClean="0">
                <a:solidFill>
                  <a:srgbClr val="C00000"/>
                </a:solidFill>
                <a:cs typeface="Aharoni" pitchFamily="2" charset="-79"/>
              </a:rPr>
              <a:t>Проект</a:t>
            </a:r>
            <a:r>
              <a:rPr lang="ru-RU" sz="2000" i="1" dirty="0" smtClean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2000" i="1" dirty="0" smtClean="0">
                <a:solidFill>
                  <a:srgbClr val="C00000"/>
                </a:solidFill>
                <a:cs typeface="Aharoni" pitchFamily="2" charset="-79"/>
              </a:rPr>
              <a:t>     </a:t>
            </a:r>
            <a:r>
              <a:rPr lang="ru-RU" sz="5300" b="1" i="1" dirty="0" smtClean="0">
                <a:solidFill>
                  <a:srgbClr val="C00000"/>
                </a:solidFill>
                <a:cs typeface="Aharoni" pitchFamily="2" charset="-79"/>
              </a:rPr>
              <a:t>Великое русское</a:t>
            </a:r>
            <a:br>
              <a:rPr lang="ru-RU" sz="5300" b="1" i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5300" b="1" i="1" dirty="0" smtClean="0">
                <a:solidFill>
                  <a:srgbClr val="C00000"/>
                </a:solidFill>
                <a:cs typeface="Aharoni" pitchFamily="2" charset="-79"/>
              </a:rPr>
              <a:t>         слово</a:t>
            </a:r>
            <a:r>
              <a:rPr lang="ru-RU" sz="6700" b="1" i="1" dirty="0" smtClean="0">
                <a:solidFill>
                  <a:srgbClr val="C00000"/>
                </a:solidFill>
                <a:cs typeface="Aharoni" pitchFamily="2" charset="-79"/>
              </a:rPr>
              <a:t>!</a:t>
            </a:r>
            <a:r>
              <a:rPr lang="ru-RU" sz="6700" b="1" i="1" dirty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ru-RU" sz="6700" b="1" i="1" dirty="0">
                <a:solidFill>
                  <a:srgbClr val="C00000"/>
                </a:solidFill>
                <a:cs typeface="Aharoni" pitchFamily="2" charset="-79"/>
              </a:rPr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786190"/>
            <a:ext cx="6286512" cy="1752600"/>
          </a:xfrm>
        </p:spPr>
        <p:txBody>
          <a:bodyPr>
            <a:noAutofit/>
          </a:bodyPr>
          <a:lstStyle/>
          <a:p>
            <a:pPr algn="r"/>
            <a:r>
              <a:rPr lang="ru-RU" sz="3200" b="1" i="1" dirty="0" smtClean="0">
                <a:solidFill>
                  <a:srgbClr val="0070C0"/>
                </a:solidFill>
              </a:rPr>
              <a:t>И слово русское мы каждый день несем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 Как истинную ценность, как святыню…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i="1" dirty="0" smtClean="0"/>
              <a:t>Носенко О.Д., Соловьева </a:t>
            </a:r>
            <a:r>
              <a:rPr lang="ru-RU" b="1" i="1" dirty="0" smtClean="0"/>
              <a:t>Л. Д., </a:t>
            </a:r>
            <a:r>
              <a:rPr lang="ru-RU" b="1" i="1" dirty="0" smtClean="0"/>
              <a:t>Уварова </a:t>
            </a:r>
            <a:r>
              <a:rPr lang="ru-RU" b="1" i="1" dirty="0" smtClean="0"/>
              <a:t>Г. В., учителя русского языка и литературы</a:t>
            </a:r>
            <a:endParaRPr lang="ru-RU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«Чистое Слово»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F:\отчет\IMG_85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3714752"/>
            <a:ext cx="26432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Акция: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«Долой сквернословие»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857884" y="4214818"/>
            <a:ext cx="2666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Игра по станциям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«Русский язык, мой язык!»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214554"/>
            <a:ext cx="3143272" cy="265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86050" y="5143512"/>
            <a:ext cx="36134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Интеллектуальный марафон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itchFamily="18" charset="0"/>
                <a:cs typeface="Times New Roman" pitchFamily="18" charset="0"/>
              </a:rPr>
              <a:t>«Его величество Слово»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10" name="Рисунок 9" descr="C:\Users\МБОУ СОШ №11\Desktop\2015 - 2016\фото\литература\IMG_29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428736"/>
            <a:ext cx="27051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57166"/>
          <a:ext cx="8167702" cy="604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918"/>
                <a:gridCol w="1306784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Победители и призёры: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 – во уч-ся</a:t>
                      </a:r>
                      <a:endParaRPr lang="ru-RU" dirty="0"/>
                    </a:p>
                  </a:txBody>
                  <a:tcPr/>
                </a:tc>
              </a:tr>
              <a:tr h="795875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70C0"/>
                          </a:solidFill>
                        </a:rPr>
                        <a:t>Муниципального этапа Всероссийской олимпиады школьников по русскому языку и литературе 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95875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7030A0"/>
                          </a:solidFill>
                        </a:rPr>
                        <a:t>Всероссийской дистанционной олимпиады по русскому языку «Продлёнка» 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14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0060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70C0"/>
                          </a:solidFill>
                        </a:rPr>
                        <a:t>Районного уровня Международного конкурса «Русский медвежонок» 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0060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7030A0"/>
                          </a:solidFill>
                        </a:rPr>
                        <a:t>Муниципального конкурса сочинений «Я люблю свой русский язык» 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0060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70C0"/>
                          </a:solidFill>
                        </a:rPr>
                        <a:t>Международной предметной олимпиады «</a:t>
                      </a:r>
                      <a:r>
                        <a:rPr lang="ru-RU" sz="1600" b="1" i="1" dirty="0" err="1" smtClean="0">
                          <a:solidFill>
                            <a:srgbClr val="0070C0"/>
                          </a:solidFill>
                        </a:rPr>
                        <a:t>Буквознайка</a:t>
                      </a:r>
                      <a:r>
                        <a:rPr lang="ru-RU" sz="1600" b="1" i="1" dirty="0" smtClean="0">
                          <a:solidFill>
                            <a:srgbClr val="0070C0"/>
                          </a:solidFill>
                        </a:rPr>
                        <a:t>» 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0060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7030A0"/>
                          </a:solidFill>
                        </a:rPr>
                        <a:t>Всероссийской дистанционной олимпиады по литературному чтению 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95875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0070C0"/>
                          </a:solidFill>
                        </a:rPr>
                        <a:t>Всероссийской дистанционной олимпиады по русскому языку «Пиши правильно» 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0060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7030A0"/>
                          </a:solidFill>
                        </a:rPr>
                        <a:t>Олимпиады «Талантливая молодёжь Кубани» 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D:\ФОТОРЕПОРТЕР\ФОТО ВСЕ\2103\IMG_01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10001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РЕПОРТЕР\ФОТО ВСЕ\2103\IMG_01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7166"/>
            <a:ext cx="1071570" cy="71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«Слово о Боге»</a:t>
            </a:r>
            <a:r>
              <a:rPr lang="ru-RU" sz="44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</a:rPr>
              <a:t>« Слово о себе»</a:t>
            </a:r>
            <a:r>
              <a:rPr lang="ru-RU" sz="4400" i="1" dirty="0" smtClean="0">
                <a:solidFill>
                  <a:srgbClr val="C00000"/>
                </a:solidFill>
              </a:rPr>
              <a:t/>
            </a:r>
            <a:br>
              <a:rPr lang="ru-RU" sz="4400" i="1" dirty="0" smtClean="0">
                <a:solidFill>
                  <a:srgbClr val="C00000"/>
                </a:solidFill>
              </a:rPr>
            </a:br>
            <a:endParaRPr lang="ru-RU" sz="4400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SC00343"/>
          <p:cNvPicPr>
            <a:picLocks noChangeAspect="1" noChangeArrowheads="1"/>
          </p:cNvPicPr>
          <p:nvPr/>
        </p:nvPicPr>
        <p:blipFill>
          <a:blip r:embed="rId2" cstate="print"/>
          <a:srcRect r="26500"/>
          <a:stretch>
            <a:fillRect/>
          </a:stretch>
        </p:blipFill>
        <p:spPr bwMode="auto">
          <a:xfrm>
            <a:off x="500034" y="1071546"/>
            <a:ext cx="391718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5500702"/>
            <a:ext cx="39290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Беседы с учащимися начальной школы </a:t>
            </a:r>
          </a:p>
          <a:p>
            <a:r>
              <a:rPr lang="ru-RU" sz="1600" b="1" i="1" dirty="0" smtClean="0"/>
              <a:t>«В начале было Слово…»</a:t>
            </a:r>
            <a:endParaRPr lang="ru-RU" sz="1600" b="1" i="1" dirty="0"/>
          </a:p>
        </p:txBody>
      </p:sp>
      <p:pic>
        <p:nvPicPr>
          <p:cNvPr id="7" name="Рисунок 6" descr="F:\для  родителей 1- 2 класс\2 класс 4 четверть\защита проектов 2 класс  май 2014г\P10104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37862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357686" y="5429264"/>
            <a:ext cx="45005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ea typeface="Times New Roman" pitchFamily="18" charset="0"/>
                <a:cs typeface="Times New Roman" pitchFamily="18" charset="0"/>
              </a:rPr>
              <a:t>Победы в муниципальных конкурсах</a:t>
            </a:r>
            <a:endParaRPr lang="ru-RU" sz="1400" b="1" i="1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ea typeface="Times New Roman" pitchFamily="18" charset="0"/>
                <a:cs typeface="Times New Roman" pitchFamily="18" charset="0"/>
              </a:rPr>
              <a:t>«Я и мой мир»,«Лучшая родовая книга </a:t>
            </a:r>
            <a:r>
              <a:rPr lang="ru-RU" sz="1400" b="1" i="1" dirty="0" err="1" smtClean="0">
                <a:ea typeface="Times New Roman" pitchFamily="18" charset="0"/>
                <a:cs typeface="Times New Roman" pitchFamily="18" charset="0"/>
              </a:rPr>
              <a:t>Отрадненского</a:t>
            </a:r>
            <a:r>
              <a:rPr lang="ru-RU" sz="1400" b="1" i="1" dirty="0" smtClean="0">
                <a:ea typeface="Times New Roman" pitchFamily="18" charset="0"/>
                <a:cs typeface="Times New Roman" pitchFamily="18" charset="0"/>
              </a:rPr>
              <a:t> района».</a:t>
            </a:r>
            <a:endParaRPr lang="ru-RU" sz="1400" b="1" i="1" dirty="0" smtClean="0"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</a:rPr>
              <a:t>«Слово Президента»</a:t>
            </a:r>
            <a:br>
              <a:rPr lang="ru-RU" sz="4000" i="1" dirty="0" smtClean="0">
                <a:solidFill>
                  <a:srgbClr val="C00000"/>
                </a:solidFill>
              </a:rPr>
            </a:b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МБОУ СОШ №11\Desktop\2015 - 2016\фото\литература\100 книг\DSC079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46314" y="1468802"/>
            <a:ext cx="3479471" cy="297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МБОУ СОШ №11\Desktop\2015 - 2016\фото\литература\100 книг\IMG_20151105_113032.jpg"/>
          <p:cNvPicPr/>
          <p:nvPr/>
        </p:nvPicPr>
        <p:blipFill>
          <a:blip r:embed="rId3" cstate="print"/>
          <a:srcRect r="22962"/>
          <a:stretch>
            <a:fillRect/>
          </a:stretch>
        </p:blipFill>
        <p:spPr bwMode="auto">
          <a:xfrm>
            <a:off x="571472" y="1142984"/>
            <a:ext cx="457203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71472" y="5000636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Разработка и презентация проекта «</a:t>
            </a:r>
            <a:r>
              <a:rPr lang="ru-RU" sz="2800" b="1" i="1" dirty="0" smtClean="0"/>
              <a:t>Про 100»</a:t>
            </a:r>
            <a:endParaRPr lang="ru-RU" sz="2800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785818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          «Слово об опыте»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P101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4143404" cy="2786082"/>
          </a:xfrm>
          <a:prstGeom prst="rect">
            <a:avLst/>
          </a:prstGeom>
          <a:noFill/>
        </p:spPr>
      </p:pic>
      <p:pic>
        <p:nvPicPr>
          <p:cNvPr id="1027" name="Picture 3" descr="E:\DSCN7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44" y="1500174"/>
            <a:ext cx="3861323" cy="278608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00034" y="4572008"/>
            <a:ext cx="4000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Районный семинар директоров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786314" y="4500570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Районная педагогическая конференция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28596" y="4071942"/>
            <a:ext cx="42862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Учащиеся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роли писателей и поэтов на литературном празднике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6" name="Picture 2" descr="G:\P1010336.JPG"/>
          <p:cNvPicPr>
            <a:picLocks noChangeAspect="1" noChangeArrowheads="1"/>
          </p:cNvPicPr>
          <p:nvPr/>
        </p:nvPicPr>
        <p:blipFill>
          <a:blip r:embed="rId3" cstate="print"/>
          <a:srcRect l="11480" r="15337"/>
          <a:stretch>
            <a:fillRect/>
          </a:stretch>
        </p:blipFill>
        <p:spPr bwMode="auto">
          <a:xfrm>
            <a:off x="4929190" y="1000108"/>
            <a:ext cx="3643338" cy="335758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786314" y="4500570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Выступление на районном семинаре директоров</a:t>
            </a:r>
            <a:endParaRPr kumimoji="0" lang="ru-RU" sz="3200" b="1" i="1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Учитель\Рабочий стол\ФОТОРЕПОРТЕР\ГОД ЛИТЕРАТУРЫ\3010\IMG_3211.jpg"/>
          <p:cNvPicPr/>
          <p:nvPr/>
        </p:nvPicPr>
        <p:blipFill>
          <a:blip r:embed="rId2" cstate="print"/>
          <a:srcRect l="27241" t="11694" r="-69" b="48387"/>
          <a:stretch>
            <a:fillRect/>
          </a:stretch>
        </p:blipFill>
        <p:spPr bwMode="auto">
          <a:xfrm>
            <a:off x="500034" y="1357298"/>
            <a:ext cx="27146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Учитель\Рабочий стол\ФОТОРЕПОРТЕР\ГОД ЛИТЕРАТУРЫ\3010\IMG_3193.jpg"/>
          <p:cNvPicPr/>
          <p:nvPr/>
        </p:nvPicPr>
        <p:blipFill>
          <a:blip r:embed="rId3" cstate="print"/>
          <a:srcRect r="2790" b="38729"/>
          <a:stretch>
            <a:fillRect/>
          </a:stretch>
        </p:blipFill>
        <p:spPr bwMode="auto">
          <a:xfrm>
            <a:off x="5643570" y="1142984"/>
            <a:ext cx="3254163" cy="264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Учитель\Рабочий стол\ФОТОРЕПОРТЕР\ГОД ЛИТЕРАТУРЫ\3010\S1010118.JPG"/>
          <p:cNvPicPr/>
          <p:nvPr/>
        </p:nvPicPr>
        <p:blipFill>
          <a:blip r:embed="rId4" cstate="print"/>
          <a:srcRect r="12071" b="5714"/>
          <a:stretch>
            <a:fillRect/>
          </a:stretch>
        </p:blipFill>
        <p:spPr bwMode="auto">
          <a:xfrm>
            <a:off x="3087443" y="1965398"/>
            <a:ext cx="2842083" cy="269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Учитель\Рабочий стол\ФОТОРЕПОРТЕР\ГОД ЛИТЕРАТУРЫ\3010\S1010118.JPG"/>
          <p:cNvPicPr/>
          <p:nvPr/>
        </p:nvPicPr>
        <p:blipFill>
          <a:blip r:embed="rId4" cstate="print"/>
          <a:srcRect r="12071" b="5714"/>
          <a:stretch>
            <a:fillRect/>
          </a:stretch>
        </p:blipFill>
        <p:spPr bwMode="auto">
          <a:xfrm>
            <a:off x="5572100" y="3771082"/>
            <a:ext cx="3413587" cy="258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7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42301"/>
            <a:ext cx="3500462" cy="249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28596" y="428604"/>
            <a:ext cx="8715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Литературный праздник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«Живые страницы»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Результаты проектной деятельности: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Увеличение числа учащихся – участников дистанционных олимпиад, творческих конкурсов по русскому языку и литературе: 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428868"/>
          <a:ext cx="8215368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28"/>
                <a:gridCol w="1369228"/>
                <a:gridCol w="1369228"/>
                <a:gridCol w="1369228"/>
                <a:gridCol w="1369228"/>
                <a:gridCol w="136922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2013 - 2014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2014 - 2015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2015 - 2016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Победители, призёры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Победители, призёры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Победители, призёры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414338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Увеличение количества учащихся, занимающихся проектной деятельностью.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514351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2013 - 2014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2014 - 2015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2015 - 2016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04"/>
            <a:ext cx="3856219" cy="30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3971924" cy="1051560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</a:rPr>
              <a:t>В 2016 году в конкурсе </a:t>
            </a:r>
            <a:r>
              <a:rPr lang="ru-RU" sz="1800" i="1" dirty="0" smtClean="0">
                <a:solidFill>
                  <a:srgbClr val="0070C0"/>
                </a:solidFill>
              </a:rPr>
              <a:t/>
            </a:r>
            <a:br>
              <a:rPr lang="ru-RU" sz="1800" i="1" dirty="0" smtClean="0">
                <a:solidFill>
                  <a:srgbClr val="0070C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>«Живая классика» </a:t>
            </a:r>
            <a:r>
              <a:rPr lang="ru-RU" sz="1800" i="1" dirty="0" smtClean="0">
                <a:solidFill>
                  <a:schemeClr val="tx1"/>
                </a:solidFill>
              </a:rPr>
              <a:t>использованы отрывки из серии 100 книг президента</a:t>
            </a:r>
            <a:endParaRPr lang="ru-RU" sz="1800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3714776" cy="269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14810" y="3429000"/>
          <a:ext cx="4572030" cy="25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5"/>
                <a:gridCol w="762005"/>
                <a:gridCol w="762005"/>
                <a:gridCol w="762005"/>
                <a:gridCol w="762005"/>
                <a:gridCol w="762005"/>
              </a:tblGrid>
              <a:tr h="568611">
                <a:tc gridSpan="6">
                  <a:txBody>
                    <a:bodyPr/>
                    <a:lstStyle/>
                    <a:p>
                      <a:r>
                        <a:rPr lang="ru-RU" dirty="0" smtClean="0"/>
                        <a:t>Конкурс «Живая классика»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8611"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  <a:r>
                        <a:rPr lang="ru-RU" sz="1400" baseline="0" dirty="0" smtClean="0"/>
                        <a:t> - 2014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r>
                        <a:rPr lang="ru-RU" sz="1400" baseline="0" dirty="0" smtClean="0"/>
                        <a:t> - 2015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2015 - 2016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44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победители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победители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победители</a:t>
                      </a:r>
                      <a:endParaRPr lang="ru-RU" sz="1400" dirty="0"/>
                    </a:p>
                  </a:txBody>
                  <a:tcPr/>
                </a:tc>
              </a:tr>
              <a:tr h="5686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183880" cy="105156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Позитивная динамика  численности учащихся, проявляющих интерес к чтению, к слову, как средству   формирования нравственных и духовных качеств личности.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 Укрепление партнёрства школы с  общественностью, родителями. </a:t>
            </a:r>
            <a:r>
              <a:rPr lang="ru-RU" sz="2000" i="1" dirty="0" smtClean="0">
                <a:solidFill>
                  <a:srgbClr val="0070C0"/>
                </a:solidFill>
              </a:rPr>
              <a:t/>
            </a:r>
            <a:br>
              <a:rPr lang="ru-RU" sz="2000" i="1" dirty="0" smtClean="0">
                <a:solidFill>
                  <a:srgbClr val="0070C0"/>
                </a:solidFill>
              </a:rPr>
            </a:br>
            <a:endParaRPr lang="ru-RU" sz="2000" dirty="0"/>
          </a:p>
        </p:txBody>
      </p:sp>
      <p:pic>
        <p:nvPicPr>
          <p:cNvPr id="4" name="Рисунок 3" descr="C:\Documents and Settings\Роза\Мои документы\Мои рисунки\SS854514.JPG"/>
          <p:cNvPicPr/>
          <p:nvPr/>
        </p:nvPicPr>
        <p:blipFill>
          <a:blip r:embed="rId2" cstate="print"/>
          <a:srcRect r="22779"/>
          <a:stretch>
            <a:fillRect/>
          </a:stretch>
        </p:blipFill>
        <p:spPr>
          <a:xfrm>
            <a:off x="5500694" y="3071810"/>
            <a:ext cx="2828693" cy="2207710"/>
          </a:xfrm>
          <a:prstGeom prst="rect">
            <a:avLst/>
          </a:prstGeom>
          <a:noFill/>
        </p:spPr>
      </p:pic>
      <p:pic>
        <p:nvPicPr>
          <p:cNvPr id="6" name="Рисунок 5" descr="D:\ФОТОРЕПОРТЕР\ФОТО ВСЕ\ЛИНЕЙКИ\WP_20151228_0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71810"/>
            <a:ext cx="37147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6314" y="5357826"/>
            <a:ext cx="4071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Встреча с главой муниципального образования </a:t>
            </a:r>
            <a:r>
              <a:rPr lang="ru-RU" sz="1600" b="1" i="1" dirty="0" err="1" smtClean="0"/>
              <a:t>Отрадненский</a:t>
            </a:r>
            <a:r>
              <a:rPr lang="ru-RU" sz="1600" b="1" i="1" dirty="0" smtClean="0"/>
              <a:t> район</a:t>
            </a:r>
          </a:p>
          <a:p>
            <a:pPr algn="ctr"/>
            <a:r>
              <a:rPr lang="ru-RU" sz="1600" b="1" i="1" dirty="0" smtClean="0"/>
              <a:t>  А. В. </a:t>
            </a:r>
            <a:r>
              <a:rPr lang="ru-RU" sz="1600" b="1" i="1" dirty="0" err="1" smtClean="0"/>
              <a:t>Волненко</a:t>
            </a:r>
            <a:endParaRPr lang="ru-RU" sz="16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286388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Подарок от главы </a:t>
            </a:r>
            <a:r>
              <a:rPr lang="ru-RU" sz="1600" b="1" i="1" dirty="0" err="1" smtClean="0"/>
              <a:t>Спокойненского</a:t>
            </a:r>
            <a:r>
              <a:rPr lang="ru-RU" sz="1600" b="1" i="1" dirty="0" smtClean="0"/>
              <a:t> сельского поселения И. А. Егорова по результатам проектной деятельности (серия книг История России в романах)</a:t>
            </a:r>
            <a:endParaRPr lang="ru-RU" sz="1600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МБОУ СОШ №11\Pictures\lechenie-i-profilakti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143248"/>
            <a:ext cx="3357570" cy="2238380"/>
          </a:xfrm>
          <a:prstGeom prst="rect">
            <a:avLst/>
          </a:prstGeom>
          <a:noFill/>
        </p:spPr>
      </p:pic>
      <p:pic>
        <p:nvPicPr>
          <p:cNvPr id="1026" name="Picture 2" descr="C:\Users\МБОУ СОШ №11\Pictures\78028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3214710" cy="2857499"/>
          </a:xfrm>
          <a:prstGeom prst="rect">
            <a:avLst/>
          </a:prstGeom>
          <a:noFill/>
        </p:spPr>
      </p:pic>
      <p:pic>
        <p:nvPicPr>
          <p:cNvPr id="1027" name="Picture 3" descr="C:\Users\МБОУ СОШ №11\Pictures\telef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500042"/>
            <a:ext cx="3695326" cy="2209805"/>
          </a:xfrm>
          <a:prstGeom prst="rect">
            <a:avLst/>
          </a:prstGeom>
          <a:noFill/>
        </p:spPr>
      </p:pic>
      <p:pic>
        <p:nvPicPr>
          <p:cNvPr id="1028" name="Picture 4" descr="C:\Users\МБОУ СОШ №11\Pictures\telephone-portable-a-l-eco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857496"/>
            <a:ext cx="3543291" cy="2657468"/>
          </a:xfrm>
          <a:prstGeom prst="rect">
            <a:avLst/>
          </a:prstGeom>
          <a:noFill/>
        </p:spPr>
      </p:pic>
      <p:pic>
        <p:nvPicPr>
          <p:cNvPr id="1030" name="Picture 6" descr="C:\Users\МБОУ СОШ №11\Pictures\1425630131general_pages_06_March_2015_i21908_balakovskim_shkolnikam_raz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429000"/>
            <a:ext cx="3143240" cy="26749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57620" y="57150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А есть ли жизнь за пределами браузера???</a:t>
            </a:r>
            <a:endParaRPr lang="ru-RU" sz="2400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8064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rgbClr val="C00000"/>
                </a:solidFill>
              </a:rPr>
              <a:t>СПИСОК ИСПОЛЬЗУЕМОЙ ЛИТЕРАТУРЫ</a:t>
            </a:r>
            <a:r>
              <a:rPr lang="ru-RU" sz="1800" i="1" dirty="0" smtClean="0">
                <a:solidFill>
                  <a:schemeClr val="tx1"/>
                </a:solidFill>
              </a:rPr>
              <a:t/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Аннушкин, В. И. Язык и жизнь. Книга о русском языке — речи </a:t>
            </a:r>
            <a:r>
              <a:rPr lang="ru-RU" i="1" dirty="0" smtClean="0">
                <a:solidFill>
                  <a:schemeClr val="tx1"/>
                </a:solidFill>
              </a:rPr>
              <a:t>— </a:t>
            </a:r>
            <a:r>
              <a:rPr lang="ru-RU" sz="1800" i="1" dirty="0" smtClean="0">
                <a:solidFill>
                  <a:schemeClr val="tx1"/>
                </a:solidFill>
              </a:rPr>
              <a:t>слове. — М.: Русская школа, 2010.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Журавлёв, В. К. Экология русского языка и культуры / В. К. Журавлёв // Русский язык и современность. Проблемы и перспективы развития русистики. — М., 1998. — С. 70-76.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Журналы библиотека в школе  №8, №11, №12 2014г.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err="1" smtClean="0">
                <a:solidFill>
                  <a:schemeClr val="tx1"/>
                </a:solidFill>
              </a:rPr>
              <a:t>Ганзикова</a:t>
            </a:r>
            <a:r>
              <a:rPr lang="ru-RU" sz="1800" i="1" dirty="0" smtClean="0">
                <a:solidFill>
                  <a:schemeClr val="tx1"/>
                </a:solidFill>
              </a:rPr>
              <a:t>, Г. Сотрудничество плюс сотворчество. Часть 1. // Библиотека. – 2012. — № 1-3.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Детское чтение на рубеже веков. Проблемы. Исследования. Прогнозы: </a:t>
            </a:r>
            <a:r>
              <a:rPr lang="ru-RU" sz="1800" i="1" dirty="0" err="1" smtClean="0">
                <a:solidFill>
                  <a:schemeClr val="tx1"/>
                </a:solidFill>
              </a:rPr>
              <a:t>сб.науч.тр</a:t>
            </a:r>
            <a:r>
              <a:rPr lang="ru-RU" sz="1800" i="1" dirty="0" smtClean="0">
                <a:solidFill>
                  <a:schemeClr val="tx1"/>
                </a:solidFill>
              </a:rPr>
              <a:t>./</a:t>
            </a:r>
            <a:r>
              <a:rPr lang="ru-RU" sz="1800" i="1" dirty="0" err="1" smtClean="0">
                <a:solidFill>
                  <a:schemeClr val="tx1"/>
                </a:solidFill>
              </a:rPr>
              <a:t>Рос.гос.дет</a:t>
            </a:r>
            <a:r>
              <a:rPr lang="ru-RU" sz="1800" i="1" dirty="0" smtClean="0">
                <a:solidFill>
                  <a:schemeClr val="tx1"/>
                </a:solidFill>
              </a:rPr>
              <a:t>.;  </a:t>
            </a:r>
            <a:r>
              <a:rPr lang="ru-RU" sz="1800" i="1" dirty="0" err="1" smtClean="0">
                <a:solidFill>
                  <a:schemeClr val="tx1"/>
                </a:solidFill>
              </a:rPr>
              <a:t>сост:Е.И.Голубева</a:t>
            </a:r>
            <a:r>
              <a:rPr lang="ru-RU" sz="1800" i="1" dirty="0" smtClean="0">
                <a:solidFill>
                  <a:schemeClr val="tx1"/>
                </a:solidFill>
              </a:rPr>
              <a:t>, В.П.Чудинова-М.,2001г.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ru-RU" sz="2200" i="1" dirty="0" smtClean="0">
                <a:solidFill>
                  <a:srgbClr val="C00000"/>
                </a:solidFill>
              </a:rPr>
              <a:t>ИНТЕРНЕТРЕСУРСЫ</a:t>
            </a:r>
            <a:r>
              <a:rPr lang="ru-RU" sz="1800" i="1" dirty="0" smtClean="0">
                <a:solidFill>
                  <a:schemeClr val="tx1"/>
                </a:solidFill>
              </a:rPr>
              <a:t/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600" dirty="0" smtClean="0">
                <a:hlinkClick r:id="rId2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hlinkClick r:id="rId2"/>
              </a:rPr>
              <a:t>www.liveinternet.ru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err="1" smtClean="0">
                <a:solidFill>
                  <a:schemeClr val="tx1"/>
                </a:solidFill>
                <a:hlinkClick r:id="rId3"/>
              </a:rPr>
              <a:t>traditio-ru.org</a:t>
            </a:r>
            <a:r>
              <a:rPr lang="ru-RU" sz="1800" dirty="0" smtClean="0">
                <a:solidFill>
                  <a:schemeClr val="tx1"/>
                </a:solidFill>
              </a:rPr>
              <a:t>›</a:t>
            </a:r>
            <a:r>
              <a:rPr lang="ru-RU" sz="1800" dirty="0" err="1" smtClean="0">
                <a:solidFill>
                  <a:schemeClr val="tx1"/>
                </a:solidFill>
                <a:hlinkClick r:id="rId4"/>
              </a:rPr>
              <a:t>wiki</a:t>
            </a:r>
            <a:r>
              <a:rPr lang="ru-RU" sz="18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ru-RU" sz="1800" dirty="0" err="1" smtClean="0">
                <a:solidFill>
                  <a:schemeClr val="tx1"/>
                </a:solidFill>
                <a:hlinkClick r:id="rId4"/>
              </a:rPr>
              <a:t>Проект:Говорим_по-русски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  <a:hlinkClick r:id="rId5"/>
              </a:rPr>
              <a:t>mou15.narod.ru</a:t>
            </a:r>
            <a:r>
              <a:rPr lang="en-US" sz="1800" dirty="0" smtClean="0">
                <a:solidFill>
                  <a:schemeClr val="tx1"/>
                </a:solidFill>
              </a:rPr>
              <a:t>›</a:t>
            </a:r>
            <a:r>
              <a:rPr lang="en-US" sz="1800" dirty="0" smtClean="0">
                <a:solidFill>
                  <a:schemeClr val="tx1"/>
                </a:solidFill>
                <a:hlinkClick r:id="rId6"/>
              </a:rPr>
              <a:t>poslzvon/govorim_po_russki.html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err="1" smtClean="0">
                <a:solidFill>
                  <a:schemeClr val="tx1"/>
                </a:solidFill>
                <a:hlinkClick r:id="rId7"/>
              </a:rPr>
              <a:t>festival.mggu-sh.ru</a:t>
            </a:r>
            <a:r>
              <a:rPr lang="ru-RU" sz="1800" dirty="0" smtClean="0">
                <a:solidFill>
                  <a:schemeClr val="tx1"/>
                </a:solidFill>
              </a:rPr>
              <a:t>›</a:t>
            </a:r>
            <a:r>
              <a:rPr lang="ru-RU" sz="1800" dirty="0" smtClean="0">
                <a:solidFill>
                  <a:schemeClr val="tx1"/>
                </a:solidFill>
                <a:hlinkClick r:id="rId8"/>
              </a:rPr>
              <a:t>Каталог работ</a:t>
            </a:r>
            <a:r>
              <a:rPr lang="ru-RU" sz="1800" dirty="0" smtClean="0">
                <a:solidFill>
                  <a:schemeClr val="tx1"/>
                </a:solidFill>
              </a:rPr>
              <a:t>›</a:t>
            </a:r>
            <a:r>
              <a:rPr lang="ru-RU" sz="1800" dirty="0" smtClean="0">
                <a:solidFill>
                  <a:schemeClr val="tx1"/>
                </a:solidFill>
                <a:hlinkClick r:id="rId9"/>
              </a:rPr>
              <a:t>Работа участника</a:t>
            </a:r>
            <a:r>
              <a:rPr lang="ru-RU" sz="1800" dirty="0" smtClean="0">
                <a:solidFill>
                  <a:schemeClr val="tx1"/>
                </a:solidFill>
              </a:rPr>
              <a:t>›</a:t>
            </a:r>
            <a:r>
              <a:rPr lang="ru-RU" sz="1800" dirty="0" smtClean="0">
                <a:solidFill>
                  <a:schemeClr val="tx1"/>
                </a:solidFill>
                <a:hlinkClick r:id="rId10"/>
              </a:rPr>
              <a:t>Говорим по-русски!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hlinkClick r:id="rId11"/>
              </a:rPr>
              <a:t>spikhina.gusschool16.edusite.ru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en-US" sz="1800" u="sng" dirty="0" smtClean="0">
                <a:solidFill>
                  <a:schemeClr val="tx1"/>
                </a:solidFill>
                <a:hlinkClick r:id="rId12"/>
              </a:rPr>
              <a:t>www</a:t>
            </a:r>
            <a:r>
              <a:rPr lang="ru-RU" sz="1800" u="sng" dirty="0" smtClean="0">
                <a:solidFill>
                  <a:schemeClr val="tx1"/>
                </a:solidFill>
                <a:hlinkClick r:id="rId12"/>
              </a:rPr>
              <a:t>.</a:t>
            </a:r>
            <a:r>
              <a:rPr lang="en-US" sz="1800" u="sng" dirty="0" err="1" smtClean="0">
                <a:solidFill>
                  <a:schemeClr val="tx1"/>
                </a:solidFill>
                <a:hlinkClick r:id="rId12"/>
              </a:rPr>
              <a:t>teacherjournal</a:t>
            </a:r>
            <a:r>
              <a:rPr lang="ru-RU" sz="1800" u="sng" dirty="0" smtClean="0">
                <a:solidFill>
                  <a:schemeClr val="tx1"/>
                </a:solidFill>
                <a:hlinkClick r:id="rId12"/>
              </a:rPr>
              <a:t>.</a:t>
            </a:r>
            <a:r>
              <a:rPr lang="en-US" sz="1800" u="sng" dirty="0" err="1" smtClean="0">
                <a:solidFill>
                  <a:schemeClr val="tx1"/>
                </a:solidFill>
                <a:hlinkClick r:id="rId12"/>
              </a:rPr>
              <a:t>ru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572560" cy="485778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«</a:t>
            </a:r>
            <a:r>
              <a:rPr lang="ru-RU" b="1" i="1" dirty="0">
                <a:solidFill>
                  <a:srgbClr val="0070C0"/>
                </a:solidFill>
                <a:effectLst/>
              </a:rPr>
              <a:t>Школа - это прежде всего книга. Воспитание- прежде всего слово, книга и живые человеческие отношения…» </a:t>
            </a:r>
            <a:r>
              <a:rPr lang="ru-RU" b="1" i="1" dirty="0">
                <a:solidFill>
                  <a:schemeClr val="tx1"/>
                </a:solidFill>
                <a:effectLst/>
              </a:rPr>
              <a:t>В.А.Сухомлинский</a:t>
            </a:r>
            <a:r>
              <a:rPr lang="ru-RU" sz="3100" b="1" i="1" dirty="0" smtClean="0">
                <a:solidFill>
                  <a:schemeClr val="tx1"/>
                </a:solidFill>
                <a:effectLst/>
              </a:rPr>
              <a:t>.</a:t>
            </a:r>
            <a:r>
              <a:rPr lang="ru-RU" sz="3100" b="1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effectLst/>
              </a:rPr>
            </a:br>
            <a:r>
              <a:rPr lang="ru-RU" sz="3100" dirty="0" smtClean="0">
                <a:effectLst/>
              </a:rPr>
              <a:t> </a:t>
            </a:r>
            <a:br>
              <a:rPr lang="ru-RU" sz="3100" dirty="0" smtClean="0">
                <a:effectLst/>
              </a:rPr>
            </a:br>
            <a:r>
              <a:rPr lang="ru-RU" i="1" dirty="0" smtClean="0">
                <a:solidFill>
                  <a:schemeClr val="tx1"/>
                </a:solidFill>
                <a:effectLst/>
              </a:rPr>
              <a:t>Цель проекта </a:t>
            </a:r>
            <a:r>
              <a:rPr lang="ru-RU" i="1" dirty="0" smtClean="0">
                <a:solidFill>
                  <a:srgbClr val="C00000"/>
                </a:solidFill>
                <a:effectLst/>
              </a:rPr>
              <a:t>-  создание условий для формирования нравственных и духовных качеств личности, развития языковой культуры, поддержания интереса к русскому языку, литературе и чтению.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14818"/>
            <a:ext cx="7929618" cy="105156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effectLst/>
              </a:rPr>
            </a:br>
            <a:r>
              <a:rPr lang="ru-RU" sz="2000" i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>«Слово исследователей» 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– выявление интересов учащихся к процессу чтения, анализ читательских формуляров, создание дидактических материалов для исследования уровня владения нормами русского языка</a:t>
            </a:r>
            <a:br>
              <a:rPr lang="ru-RU" sz="2000" i="1" dirty="0" smtClean="0">
                <a:solidFill>
                  <a:srgbClr val="0070C0"/>
                </a:solidFill>
                <a:effectLst/>
              </a:rPr>
            </a:br>
            <a:r>
              <a:rPr lang="ru-RU" sz="2000" i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>«Слово репортёров» – 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освещение мероприятий на школьном сайте, в районной газете «Сельская жизнь, через общешкольную газету «Зеркало»</a:t>
            </a:r>
            <a:br>
              <a:rPr lang="ru-RU" sz="2000" i="1" dirty="0" smtClean="0">
                <a:solidFill>
                  <a:srgbClr val="0070C0"/>
                </a:solidFill>
                <a:effectLst/>
              </a:rPr>
            </a:br>
            <a:r>
              <a:rPr lang="ru-RU" sz="2000" i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> Слово режиссёров –постановщиков» - 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помощь в организации и проведении литературных праздников, композиций, постановок по материалам литературных произведений.</a:t>
            </a:r>
            <a:endParaRPr lang="ru-RU" sz="2000" i="1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806440"/>
            <a:ext cx="8183880" cy="105156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effectLst/>
              </a:rPr>
            </a:br>
            <a:r>
              <a:rPr lang="ru-RU" sz="2400" i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effectLst/>
              </a:rPr>
            </a:br>
            <a:r>
              <a:rPr lang="ru-RU" sz="2400" i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effectLst/>
              </a:rPr>
            </a:br>
            <a:r>
              <a:rPr lang="ru-RU" sz="2400" i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effectLst/>
              </a:rPr>
            </a:br>
            <a:r>
              <a:rPr lang="ru-RU" sz="2400" i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effectLst/>
              </a:rPr>
            </a:br>
            <a:r>
              <a:rPr lang="ru-RU" sz="2400" i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>Слово языковедов» 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– помощь в проведении дискуссий, диспутов на языковую тематику</a:t>
            </a:r>
            <a:br>
              <a:rPr lang="ru-RU" sz="2000" i="1" dirty="0" smtClean="0">
                <a:solidFill>
                  <a:srgbClr val="0070C0"/>
                </a:solidFill>
                <a:effectLst/>
              </a:rPr>
            </a:br>
            <a:r>
              <a:rPr lang="ru-RU" sz="2400" i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>Слово умников и умниц» 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– помощь в организации и проведении интеллектуальных марафонов, викторин, олимпиад.</a:t>
            </a:r>
            <a:br>
              <a:rPr lang="ru-RU" sz="2000" i="1" dirty="0" smtClean="0">
                <a:solidFill>
                  <a:srgbClr val="0070C0"/>
                </a:solidFill>
                <a:effectLst/>
              </a:rPr>
            </a:br>
            <a:r>
              <a:rPr lang="ru-RU" sz="2000" i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> «Слово литераторов» </a:t>
            </a:r>
            <a:r>
              <a:rPr lang="ru-RU" sz="2000" i="1" dirty="0" smtClean="0">
                <a:effectLst/>
              </a:rPr>
              <a:t>– 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помощь в проведении дискуссий, дебатов на литературную тему, библиотечных уроков, конкурсов поэтического мастерства и т.д.</a:t>
            </a:r>
            <a:br>
              <a:rPr lang="ru-RU" sz="2000" i="1" dirty="0" smtClean="0">
                <a:solidFill>
                  <a:srgbClr val="0070C0"/>
                </a:solidFill>
                <a:effectLst/>
              </a:rPr>
            </a:br>
            <a:r>
              <a:rPr lang="ru-RU" sz="2000" i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effectLst/>
              </a:rPr>
            </a:br>
            <a:r>
              <a:rPr lang="ru-RU" sz="20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  <a:effectLst/>
              </a:rPr>
              <a:t>«Слово аналитиков» - </a:t>
            </a:r>
            <a:r>
              <a:rPr lang="ru-RU" sz="2000" i="1" dirty="0" smtClean="0">
                <a:solidFill>
                  <a:srgbClr val="0070C0"/>
                </a:solidFill>
                <a:effectLst/>
              </a:rPr>
              <a:t>награждение учащихся, учителей по номинациям, отзывы учителей, родителей учащихся о проекте. Создание календаря – альбома, о результатах ключевых мероприятий проекта»Великое Русское Слово» </a:t>
            </a:r>
            <a:br>
              <a:rPr lang="ru-RU" sz="2000" i="1" dirty="0" smtClean="0">
                <a:solidFill>
                  <a:srgbClr val="0070C0"/>
                </a:solidFill>
                <a:effectLst/>
              </a:rPr>
            </a:br>
            <a:r>
              <a:rPr lang="ru-RU" sz="2400" i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effectLst/>
              </a:rPr>
            </a:br>
            <a:endParaRPr lang="ru-RU" sz="2400" i="1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326756" cy="105156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 «Слово о Боге»</a:t>
            </a:r>
            <a:br>
              <a:rPr lang="ru-RU" sz="4000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</a:rPr>
              <a:t>«Слово о Себе»</a:t>
            </a:r>
            <a:r>
              <a:rPr lang="ru-RU" sz="4000" i="1" dirty="0" smtClean="0">
                <a:solidFill>
                  <a:srgbClr val="C00000"/>
                </a:solidFill>
              </a:rPr>
              <a:t/>
            </a:r>
            <a:br>
              <a:rPr lang="ru-RU" sz="4000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 «Слово о Мире»</a:t>
            </a:r>
            <a:br>
              <a:rPr lang="ru-RU" sz="4000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</a:rPr>
              <a:t>«Слово о Войне»</a:t>
            </a:r>
            <a:r>
              <a:rPr lang="ru-RU" sz="4000" i="1" dirty="0" smtClean="0">
                <a:solidFill>
                  <a:srgbClr val="C00000"/>
                </a:solidFill>
              </a:rPr>
              <a:t/>
            </a:r>
            <a:br>
              <a:rPr lang="ru-RU" sz="4000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 «Чистое Слово»</a:t>
            </a:r>
            <a:br>
              <a:rPr lang="ru-RU" sz="4000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</a:rPr>
              <a:t>«Слово о Словах»</a:t>
            </a:r>
            <a:r>
              <a:rPr lang="ru-RU" sz="4000" i="1" dirty="0" smtClean="0">
                <a:solidFill>
                  <a:srgbClr val="C00000"/>
                </a:solidFill>
              </a:rPr>
              <a:t/>
            </a:r>
            <a:br>
              <a:rPr lang="ru-RU" sz="4000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 «Живое, Острое, Меткое Слово»</a:t>
            </a:r>
            <a:br>
              <a:rPr lang="ru-RU" sz="4000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</a:rPr>
              <a:t>«Слово Президента» </a:t>
            </a:r>
            <a:endParaRPr lang="ru-RU" sz="4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429132"/>
            <a:ext cx="8183880" cy="105156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«Слово Губернатора» </a:t>
            </a:r>
            <a:r>
              <a:rPr lang="ru-RU" sz="4000" i="1" dirty="0" smtClean="0">
                <a:solidFill>
                  <a:schemeClr val="tx1"/>
                </a:solidFill>
              </a:rPr>
              <a:t>«Слово Библиотекаря» </a:t>
            </a:r>
            <a:r>
              <a:rPr lang="ru-RU" sz="4000" i="1" dirty="0" smtClean="0">
                <a:solidFill>
                  <a:srgbClr val="C00000"/>
                </a:solidFill>
              </a:rPr>
              <a:t>«Моё слово»</a:t>
            </a:r>
            <a:br>
              <a:rPr lang="ru-RU" sz="4000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</a:rPr>
              <a:t>«Слово – Образ» </a:t>
            </a:r>
            <a:r>
              <a:rPr lang="ru-RU" sz="4000" i="1" dirty="0" smtClean="0">
                <a:solidFill>
                  <a:srgbClr val="C00000"/>
                </a:solidFill>
              </a:rPr>
              <a:t>«Искусство Слова» </a:t>
            </a:r>
            <a:r>
              <a:rPr lang="ru-RU" sz="4000" i="1" dirty="0" smtClean="0">
                <a:solidFill>
                  <a:schemeClr val="tx1"/>
                </a:solidFill>
              </a:rPr>
              <a:t>«Родное Слово» </a:t>
            </a:r>
            <a:r>
              <a:rPr lang="ru-RU" sz="4000" i="1" dirty="0" smtClean="0">
                <a:solidFill>
                  <a:srgbClr val="C00000"/>
                </a:solidFill>
              </a:rPr>
              <a:t>«Интернет – Слово» </a:t>
            </a:r>
            <a:r>
              <a:rPr lang="ru-RU" sz="4000" i="1" dirty="0" smtClean="0">
                <a:solidFill>
                  <a:schemeClr val="tx1"/>
                </a:solidFill>
              </a:rPr>
              <a:t>«Слово об опыте»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0134" y="787134"/>
            <a:ext cx="2499577" cy="50420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4894" y="1894829"/>
            <a:ext cx="2633700" cy="29263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132" y="1223062"/>
            <a:ext cx="3286029" cy="31458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6434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Выступление 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районной педагогической конференции.</a:t>
            </a:r>
            <a:endParaRPr lang="ru-RU" b="1" i="1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05750" y="5829145"/>
            <a:ext cx="3840813" cy="7742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488" y="428604"/>
            <a:ext cx="405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Слово о Войне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3311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3643314"/>
            <a:ext cx="2145978" cy="27146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</a:rPr>
              <a:t>« Слово о Войне»</a:t>
            </a:r>
            <a:br>
              <a:rPr lang="ru-RU" sz="4400" i="1" dirty="0" smtClean="0">
                <a:solidFill>
                  <a:srgbClr val="C00000"/>
                </a:solidFill>
              </a:rPr>
            </a:br>
            <a:endParaRPr lang="ru-RU" sz="4400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857364"/>
            <a:ext cx="8102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Победители</a:t>
            </a:r>
            <a:r>
              <a:rPr lang="ru-RU" sz="1600" b="1" i="1" dirty="0" smtClean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</a:rPr>
              <a:t>краевого интернет –       проекта «Победа деда – моя Победа»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357298"/>
            <a:ext cx="807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cs typeface="Times New Roman" pitchFamily="18" charset="0"/>
              </a:rPr>
              <a:t> Призёры краевого конкурса«Лучший проект по </a:t>
            </a:r>
            <a:r>
              <a:rPr lang="ru-RU" sz="1600" b="1" i="1" dirty="0" err="1" smtClean="0">
                <a:solidFill>
                  <a:srgbClr val="0070C0"/>
                </a:solidFill>
                <a:cs typeface="Times New Roman" pitchFamily="18" charset="0"/>
              </a:rPr>
              <a:t>кубановедению</a:t>
            </a:r>
            <a:r>
              <a:rPr lang="ru-RU" sz="1600" b="1" i="1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571744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+mj-lt"/>
              </a:rPr>
              <a:t>Материалы исследовательской деятельности учащихся  помещены в Книгу Памяти Отрадненского района</a:t>
            </a:r>
            <a:endParaRPr lang="ru-RU" sz="1600" b="1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286124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360 публикаций в рамках акции «Летопись Победы»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786190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Победители муниципального конкурса чтецов «Строки, опалённые войной»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429132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Выступление на краевом семинаре «Кубань – многонациональный край»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621</TotalTime>
  <Words>498</Words>
  <Application>Microsoft Office PowerPoint</Application>
  <PresentationFormat>Экран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        Краснодарский край, Отрадненский район, станица Спокойная, муниципальное бюджетное общеобразовательное учреждение средняя общеобразовательная школа №11    Проект      Великое русское          слово!    </vt:lpstr>
      <vt:lpstr>Слайд 2</vt:lpstr>
      <vt:lpstr>«Школа - это прежде всего книга. Воспитание- прежде всего слово, книга и живые человеческие отношения…» В.А.Сухомлинский.   Цель проекта -  создание условий для формирования нравственных и духовных качеств личности, развития языковой культуры, поддержания интереса к русскому языку, литературе и чтению. </vt:lpstr>
      <vt:lpstr>    «Слово исследователей» – выявление интересов учащихся к процессу чтения, анализ читательских формуляров, создание дидактических материалов для исследования уровня владения нормами русского языка  «Слово репортёров» – освещение мероприятий на школьном сайте, в районной газете «Сельская жизнь, через общешкольную газету «Зеркало»   Слово режиссёров –постановщиков» - помощь в организации и проведении литературных праздников, композиций, постановок по материалам литературных произведений.</vt:lpstr>
      <vt:lpstr>      Слово языковедов» – помощь в проведении дискуссий, диспутов на языковую тематику  Слово умников и умниц» – помощь в организации и проведении интеллектуальных марафонов, викторин, олимпиад.   «Слово литераторов» – помощь в проведении дискуссий, дебатов на литературную тему, библиотечных уроков, конкурсов поэтического мастерства и т.д.   «Слово аналитиков» - награждение учащихся, учителей по номинациям, отзывы учителей, родителей учащихся о проекте. Создание календаря – альбома, о результатах ключевых мероприятий проекта»Великое Русское Слово»   </vt:lpstr>
      <vt:lpstr> «Слово о Боге»  «Слово о Себе»  «Слово о Мире»  «Слово о Войне»  «Чистое Слово»  «Слово о Словах»  «Живое, Острое, Меткое Слово»  «Слово Президента» </vt:lpstr>
      <vt:lpstr>«Слово Губернатора» «Слово Библиотекаря» «Моё слово»  «Слово – Образ» «Искусство Слова» «Родное Слово» «Интернет – Слово» «Слово об опыте»</vt:lpstr>
      <vt:lpstr>Слайд 8</vt:lpstr>
      <vt:lpstr>« Слово о Войне» </vt:lpstr>
      <vt:lpstr>«Чистое Слово»</vt:lpstr>
      <vt:lpstr>Слайд 11</vt:lpstr>
      <vt:lpstr>«Слово о Боге» « Слово о себе» </vt:lpstr>
      <vt:lpstr>«Слово Президента» </vt:lpstr>
      <vt:lpstr>          «Слово об опыте»</vt:lpstr>
      <vt:lpstr>Слайд 15</vt:lpstr>
      <vt:lpstr>Слайд 16</vt:lpstr>
      <vt:lpstr>Слайд 17</vt:lpstr>
      <vt:lpstr>В 2016 году в конкурсе  «Живая классика» использованы отрывки из серии 100 книг президента</vt:lpstr>
      <vt:lpstr>Позитивная динамика  численности учащихся, проявляющих интерес к чтению, к слову, как средству   формирования нравственных и духовных качеств личности.  Укрепление партнёрства школы с  общественностью, родителями.  </vt:lpstr>
      <vt:lpstr>СПИСОК ИСПОЛЬЗУЕМОЙ ЛИТЕРАТУРЫ Аннушкин, В. И. Язык и жизнь. Книга о русском языке — речи — слове. — М.: Русская школа, 2010. Журавлёв, В. К. Экология русского языка и культуры / В. К. Журавлёв // Русский язык и современность. Проблемы и перспективы развития русистики. — М., 1998. — С. 70-76. Журналы библиотека в школе  №8, №11, №12 2014г.  Ганзикова, Г. Сотрудничество плюс сотворчество. Часть 1. // Библиотека. – 2012. — № 1-3. Детское чтение на рубеже веков. Проблемы. Исследования. Прогнозы: сб.науч.тр./Рос.гос.дет.;  сост:Е.И.Голубева, В.П.Чудинова-М.,2001г.                                      ИНТЕРНЕТРЕСУРСЫ  www.liveinternet.ru traditio-ru.org›wiki/Проект:Говорим_по-русски mou15.narod.ru›poslzvon/govorim_po_russki.html festival.mggu-sh.ru›Каталог работ›Работа участника›Говорим по-русски! spikhina.gusschool16.edusite.ru www.teacherjournal.ru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Великое русское слово!</dc:title>
  <dc:creator>МБОУ СОШ №11</dc:creator>
  <cp:lastModifiedBy>Наталья</cp:lastModifiedBy>
  <cp:revision>68</cp:revision>
  <dcterms:created xsi:type="dcterms:W3CDTF">2016-05-10T10:31:27Z</dcterms:created>
  <dcterms:modified xsi:type="dcterms:W3CDTF">2018-07-10T15:37:16Z</dcterms:modified>
</cp:coreProperties>
</file>