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4AE4150-2CA4-4E95-8444-9EDF9E428CC7}" type="datetimeFigureOut">
              <a:rPr lang="ru-RU" smtClean="0"/>
              <a:pPr/>
              <a:t>20.05.2017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A0AB21-CD75-462B-999F-A7F4A00D2D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4437112"/>
            <a:ext cx="3088432" cy="1752600"/>
          </a:xfrm>
        </p:spPr>
        <p:txBody>
          <a:bodyPr/>
          <a:lstStyle/>
          <a:p>
            <a:pPr algn="l"/>
            <a:r>
              <a:rPr lang="ru-RU" dirty="0" err="1" smtClean="0">
                <a:solidFill>
                  <a:schemeClr val="tx1"/>
                </a:solidFill>
              </a:rPr>
              <a:t>Волошко</a:t>
            </a:r>
            <a:r>
              <a:rPr lang="ru-RU" dirty="0" smtClean="0">
                <a:solidFill>
                  <a:schemeClr val="tx1"/>
                </a:solidFill>
              </a:rPr>
              <a:t> А.Н.</a:t>
            </a:r>
          </a:p>
          <a:p>
            <a:pPr algn="l"/>
            <a:r>
              <a:rPr lang="ru-RU" dirty="0" err="1" smtClean="0">
                <a:solidFill>
                  <a:schemeClr val="tx1"/>
                </a:solidFill>
              </a:rPr>
              <a:t>еме</a:t>
            </a:r>
            <a:r>
              <a:rPr lang="ru-RU" dirty="0" err="1" smtClean="0">
                <a:solidFill>
                  <a:schemeClr val="tx1"/>
                </a:solidFill>
              </a:rPr>
              <a:t>льянцева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Н.А.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Саул Е.Г.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Тимченко А.А.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Требования, предъявляемые к ЭОР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61965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Эстетические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С</a:t>
            </a:r>
            <a:r>
              <a:rPr lang="ru-RU" dirty="0" smtClean="0"/>
              <a:t>оответствие </a:t>
            </a:r>
            <a:r>
              <a:rPr lang="ru-RU" dirty="0"/>
              <a:t>эстетического оформления функциональному назначению. Для электронного учебника – слева </a:t>
            </a:r>
            <a:r>
              <a:rPr lang="ru-RU" dirty="0" smtClean="0"/>
              <a:t>должна  </a:t>
            </a:r>
            <a:r>
              <a:rPr lang="ru-RU" dirty="0"/>
              <a:t>быть </a:t>
            </a:r>
            <a:r>
              <a:rPr lang="ru-RU" dirty="0" smtClean="0"/>
              <a:t>иерархическая </a:t>
            </a:r>
            <a:r>
              <a:rPr lang="ru-RU" dirty="0"/>
              <a:t>структура содержания; представление материала – возможность убрать лишние инструменты.  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Упорядоченность и выразительность графических и изобразительных элементов учебной среды. Элементы </a:t>
            </a:r>
            <a:r>
              <a:rPr lang="ru-RU" dirty="0" smtClean="0"/>
              <a:t>должны быть хорошего </a:t>
            </a:r>
            <a:r>
              <a:rPr lang="ru-RU" dirty="0"/>
              <a:t>качества. Черный фон стараться не использовать. Для фона лучше брать пастельные тона. Изображений лишних не добавлять – если изображение не имеет отношения к материалу. </a:t>
            </a:r>
          </a:p>
        </p:txBody>
      </p:sp>
    </p:spTree>
    <p:extLst>
      <p:ext uri="{BB962C8B-B14F-4D97-AF65-F5344CB8AC3E}">
        <p14:creationId xmlns:p14="http://schemas.microsoft.com/office/powerpoint/2010/main" xmlns="" val="955462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924944"/>
            <a:ext cx="8503920" cy="3174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87428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Отличие ЭОР от </a:t>
            </a:r>
            <a:r>
              <a:rPr lang="ru-RU">
                <a:solidFill>
                  <a:schemeClr val="tx1"/>
                </a:solidFill>
              </a:rPr>
              <a:t>цифрового </a:t>
            </a:r>
            <a:r>
              <a:rPr lang="ru-RU" smtClean="0">
                <a:solidFill>
                  <a:schemeClr val="tx1"/>
                </a:solidFill>
              </a:rPr>
              <a:t>ресурса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988840"/>
            <a:ext cx="850392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Электронный </a:t>
            </a:r>
            <a:r>
              <a:rPr lang="ru-RU" dirty="0"/>
              <a:t>образовательный ресурс нельзя распечатать без потери качества. 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ЭОР </a:t>
            </a:r>
            <a:r>
              <a:rPr lang="ru-RU" dirty="0"/>
              <a:t>– это мультимедийный ресурс.</a:t>
            </a:r>
          </a:p>
          <a:p>
            <a:pPr marL="0" indent="0" algn="ctr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3811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methodiks.ucoz.ru/_si/3/369196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01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830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 </a:t>
            </a:r>
            <a:r>
              <a:rPr lang="ru-RU" b="1" i="1" dirty="0" smtClean="0"/>
              <a:t>Дидактические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561662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Полноценное </a:t>
            </a:r>
            <a:r>
              <a:rPr lang="ru-RU" dirty="0"/>
              <a:t>обучение предмету: электронные учебники. Контроль – по какой-то теме (т.е. по части предмета).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Принцип научности. Соблюдать современные методы познания, принятые в области. В математике, информатике – моделирование. Нужно реализовывать эти методы.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Доступности обучения. Доступность сложности и глубины материала. Можно площадь вычислить при помощи интеграла, а можно по формуле. Нужно смотреть возраст, для которого предназначен ресурс. + у разных авторов разные определение à должно соответствовать тому, что давал сам ученикам; иначе нужно оговорить.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Принцип </a:t>
            </a:r>
            <a:r>
              <a:rPr lang="ru-RU" dirty="0" err="1"/>
              <a:t>проблемности</a:t>
            </a:r>
            <a:r>
              <a:rPr lang="ru-RU" dirty="0"/>
              <a:t> обучения. Хорошо, когда ЭОР позволяет поставить перед ребятами проблему, которую необходимо решить. Математический конструктор позволяет это сделать.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Принцип наглядности обучения. Использовать 3D-редакторы. </a:t>
            </a:r>
            <a:r>
              <a:rPr lang="ru-RU" dirty="0" err="1"/>
              <a:t>Forex</a:t>
            </a:r>
            <a:r>
              <a:rPr lang="ru-RU" dirty="0"/>
              <a:t>-программы для экономистов.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Принцип сознательности обучения. Ребенок должен иметь возможность выбрать темп обучения, способ восприятия информации и т.д.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Систематичность и последовательность обучения. Понятия </a:t>
            </a:r>
            <a:r>
              <a:rPr lang="ru-RU" dirty="0" err="1"/>
              <a:t>д.б</a:t>
            </a:r>
            <a:r>
              <a:rPr lang="ru-RU" dirty="0"/>
              <a:t>. изложены последовательно: не изучать умножение, пока не изучено сложение.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Валидность</a:t>
            </a:r>
            <a:r>
              <a:rPr lang="ru-RU" dirty="0"/>
              <a:t> контрольно-измерительных образовательных материалов. Это соответствие проверяемого материала изученному.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Надежность. Выставленные баллы должны соответствовать показанным результатам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37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Специфические дидактические требования к </a:t>
            </a:r>
            <a:r>
              <a:rPr lang="ru-RU" b="1" i="1" dirty="0" smtClean="0"/>
              <a:t>ЭОР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А</a:t>
            </a:r>
            <a:r>
              <a:rPr lang="ru-RU" dirty="0" smtClean="0"/>
              <a:t>даптивность </a:t>
            </a:r>
            <a:r>
              <a:rPr lang="ru-RU" dirty="0"/>
              <a:t>– приспособляемость программного средства к индивидуальным особенностям учащегося. Например, когда обучающийся может выбрать свой темп обучения; содержание д. соответствовать индивидуальным параметрам обучающегося, которые он хочет реализовать – хочет слушает, хочет смотреть, хочет параллельно и слушать, и смотреть; ЭОР готов приспособиться к каждому учащемуся.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</a:t>
            </a:r>
            <a:r>
              <a:rPr lang="ru-RU" dirty="0" smtClean="0"/>
              <a:t>нтерактивное </a:t>
            </a:r>
            <a:r>
              <a:rPr lang="ru-RU" dirty="0"/>
              <a:t>обучение – когда в ЭОР реализованы диалог и обратная связь.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</a:t>
            </a:r>
            <a:r>
              <a:rPr lang="ru-RU" dirty="0"/>
              <a:t>интеллектуального потенциала. ЭОР дает доп. знания, развивает дополнительно мышление и т.д.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олнота </a:t>
            </a:r>
            <a:r>
              <a:rPr lang="ru-RU" dirty="0"/>
              <a:t>и непрерывность дидактического цикла обучения с программным средством – включает объяснение материала, отработку и контроль.</a:t>
            </a:r>
          </a:p>
        </p:txBody>
      </p:sp>
    </p:spTree>
    <p:extLst>
      <p:ext uri="{BB962C8B-B14F-4D97-AF65-F5344CB8AC3E}">
        <p14:creationId xmlns:p14="http://schemas.microsoft.com/office/powerpoint/2010/main" xmlns="" val="4197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 </a:t>
            </a:r>
            <a:r>
              <a:rPr lang="ru-RU" b="1" i="1" dirty="0" smtClean="0"/>
              <a:t>Методические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У</a:t>
            </a:r>
            <a:r>
              <a:rPr lang="ru-RU" dirty="0" smtClean="0"/>
              <a:t>чет </a:t>
            </a:r>
            <a:r>
              <a:rPr lang="ru-RU" dirty="0"/>
              <a:t>потребностей конкретной дисциплины. Мат. конструктор – не имеет смысла использовать этот ресурс на информатике. Можно – по теме моделирование, если класс физико-математического профиля. Если гуманитарного профиля – лучше составить модель какого-то события.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</a:t>
            </a:r>
            <a:r>
              <a:rPr lang="ru-RU" dirty="0" smtClean="0"/>
              <a:t>спользование </a:t>
            </a:r>
            <a:r>
              <a:rPr lang="ru-RU" dirty="0"/>
              <a:t>современных методов обработки информации.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Должна быть реализована </a:t>
            </a:r>
            <a:r>
              <a:rPr lang="ru-RU" dirty="0"/>
              <a:t>когнитивная иерархическая структура, если говорим о понятиях дисциплины. В конце многих книг приводятся цепочки понятий в той последовательности, в которой их следует излагать.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д. присутствовать возможность выполнения контрольно-тренировочных действий. Должна быть</a:t>
            </a:r>
            <a:r>
              <a:rPr lang="ru-RU" dirty="0" smtClean="0"/>
              <a:t> </a:t>
            </a:r>
            <a:r>
              <a:rPr lang="ru-RU" dirty="0"/>
              <a:t>реализована деятельность, связанная с выполнение практических заданий, по реализации контроля и самоконтроля обучающимся.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530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Психологические – учет психических </a:t>
            </a:r>
            <a:r>
              <a:rPr lang="ru-RU" b="1" i="1" dirty="0" smtClean="0"/>
              <a:t>процессов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В</a:t>
            </a:r>
            <a:r>
              <a:rPr lang="ru-RU" dirty="0" smtClean="0"/>
              <a:t>осприятие </a:t>
            </a:r>
            <a:r>
              <a:rPr lang="ru-RU" dirty="0"/>
              <a:t>(зрительное и слуховое – это основа обучения).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</a:t>
            </a:r>
            <a:r>
              <a:rPr lang="ru-RU" dirty="0" smtClean="0"/>
              <a:t>нимание</a:t>
            </a:r>
            <a:r>
              <a:rPr lang="ru-RU" dirty="0"/>
              <a:t>. ЭОР </a:t>
            </a:r>
            <a:r>
              <a:rPr lang="ru-RU" dirty="0" smtClean="0"/>
              <a:t>должен </a:t>
            </a:r>
            <a:r>
              <a:rPr lang="ru-RU" dirty="0"/>
              <a:t>концентрировать на себе внимание.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Мышление</a:t>
            </a:r>
            <a:r>
              <a:rPr lang="ru-RU" dirty="0"/>
              <a:t>. Теоретически-понятийное – если говорим о базах знаний, о информационно-поисковых системах; практически-наглядное, наглядно-действенное.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</a:t>
            </a:r>
            <a:r>
              <a:rPr lang="ru-RU" dirty="0" smtClean="0"/>
              <a:t>амять</a:t>
            </a:r>
            <a:r>
              <a:rPr lang="ru-RU" dirty="0"/>
              <a:t>. </a:t>
            </a:r>
            <a:r>
              <a:rPr lang="ru-RU" dirty="0" smtClean="0"/>
              <a:t>Должен </a:t>
            </a:r>
            <a:r>
              <a:rPr lang="ru-RU" dirty="0"/>
              <a:t>активизировать память – например, на соответствие объектов. Теоретический материал + практические задания. Тесты, контрольные работы.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</a:t>
            </a:r>
            <a:r>
              <a:rPr lang="ru-RU" dirty="0" smtClean="0"/>
              <a:t>оображение</a:t>
            </a:r>
            <a:r>
              <a:rPr lang="ru-RU" dirty="0"/>
              <a:t>. Создание моделей, эксперименты.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</a:t>
            </a:r>
            <a:r>
              <a:rPr lang="ru-RU" dirty="0" smtClean="0"/>
              <a:t>лова </a:t>
            </a:r>
            <a:r>
              <a:rPr lang="ru-RU" dirty="0"/>
              <a:t>понятийного аппарата, которыми владеет учащийся (тезаурус). Изложение материала </a:t>
            </a:r>
            <a:r>
              <a:rPr lang="ru-RU" dirty="0" smtClean="0"/>
              <a:t>должно </a:t>
            </a:r>
            <a:r>
              <a:rPr lang="ru-RU" dirty="0"/>
              <a:t>соответствовать возрастным характеристикам и тому, что было изучено. Нельзя оперировать непонятными словами, длинными фразами в младшей школе.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</a:t>
            </a:r>
            <a:r>
              <a:rPr lang="ru-RU" dirty="0" smtClean="0"/>
              <a:t>азвитие </a:t>
            </a:r>
            <a:r>
              <a:rPr lang="ru-RU" dirty="0"/>
              <a:t>образного и логического мышления. Связано с представлением и поиском материала.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8328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Эргономические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Гуманное </a:t>
            </a:r>
            <a:r>
              <a:rPr lang="ru-RU" dirty="0"/>
              <a:t>отношение к </a:t>
            </a:r>
            <a:r>
              <a:rPr lang="ru-RU" dirty="0" smtClean="0"/>
              <a:t>обучаемому.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Дружественный </a:t>
            </a:r>
            <a:r>
              <a:rPr lang="ru-RU" dirty="0"/>
              <a:t>интерфейс – возможность использования подсказок, методические указания (если выполнили неправильно – перейдите к предыдущей лекции и т.д.).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</a:t>
            </a:r>
            <a:r>
              <a:rPr lang="ru-RU" dirty="0" smtClean="0"/>
              <a:t>озможность </a:t>
            </a:r>
            <a:r>
              <a:rPr lang="ru-RU" dirty="0"/>
              <a:t>выбора темпа, последовательности </a:t>
            </a:r>
            <a:r>
              <a:rPr lang="ru-RU" dirty="0" smtClean="0"/>
              <a:t>обучения.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Должен удовлетворять </a:t>
            </a:r>
            <a:r>
              <a:rPr lang="ru-RU" dirty="0"/>
              <a:t>гигиеническим и санитарным нормам. Это также связано с ограничением времени работы на компьютере. Учебная деятельность – 15-30 минут на уроке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46705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К </a:t>
            </a:r>
            <a:r>
              <a:rPr lang="ru-RU" b="1" i="1" dirty="0" smtClean="0"/>
              <a:t>документации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Описание </a:t>
            </a:r>
            <a:r>
              <a:rPr lang="ru-RU" dirty="0"/>
              <a:t>требований к </a:t>
            </a:r>
            <a:r>
              <a:rPr lang="ru-RU" dirty="0" smtClean="0"/>
              <a:t>системе.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Методические рекомендации по использованию ЭОР: примеры заданий, для какого возраста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5011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</TotalTime>
  <Words>659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Требования, предъявляемые к ЭОР</vt:lpstr>
      <vt:lpstr>Отличие ЭОР от цифрового ресурса </vt:lpstr>
      <vt:lpstr>Слайд 3</vt:lpstr>
      <vt:lpstr> Дидактические</vt:lpstr>
      <vt:lpstr>Специфические дидактические требования к ЭОР</vt:lpstr>
      <vt:lpstr> Методические</vt:lpstr>
      <vt:lpstr>Психологические – учет психических процессов</vt:lpstr>
      <vt:lpstr>Эргономические</vt:lpstr>
      <vt:lpstr>К документации</vt:lpstr>
      <vt:lpstr>Эстетические</vt:lpstr>
      <vt:lpstr>Слайд 11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Требования, предъявляемые к ЭОР</dc:title>
  <dc:creator>DNA7 X86</dc:creator>
  <cp:lastModifiedBy>Администратор</cp:lastModifiedBy>
  <cp:revision>4</cp:revision>
  <dcterms:created xsi:type="dcterms:W3CDTF">2017-05-19T09:14:42Z</dcterms:created>
  <dcterms:modified xsi:type="dcterms:W3CDTF">2017-05-20T05:55:34Z</dcterms:modified>
</cp:coreProperties>
</file>