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73" r:id="rId4"/>
    <p:sldId id="258" r:id="rId5"/>
    <p:sldId id="267" r:id="rId6"/>
    <p:sldId id="268" r:id="rId7"/>
    <p:sldId id="272" r:id="rId8"/>
    <p:sldId id="270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52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FDD2A5-17D0-8DDD-AA32-1A4C02A99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343F76-BE32-AE40-51BD-3FEEA5F79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B44833-81AA-91EB-4A10-1D800140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1F26F-FBCA-66BC-F276-EF153FD7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7DA993-2F37-DF7E-2CA6-35AB2E42A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AF7F08-C5BF-3C4A-51C4-6CCD9989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3B3E1C-27FB-DFAF-4879-D1FE479BE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17DFD8-58F1-986E-3059-1AB7936F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A48C58-2186-C598-F3A2-3CD9EB5B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AE722F-D457-9CCE-1417-006A6F6C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09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1727867-C7F8-617B-9C64-0DEE59F42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3CDBD7-934D-8A06-E983-7C08A6E9F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9BD8D9-AD37-E843-D143-2A88CBFB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C941FB-277E-D5E2-2D3F-8606FF1F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F71939-6439-0460-9789-408911E2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726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167D6F-0434-DB45-2AF5-DF83F2F9C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504696-6A91-A652-F3A6-D9F4617D2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953024-F677-5891-913F-7164FFE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334300-0A81-9309-8ABE-83D89842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9C0078-A977-FE0F-082D-7C059306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19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CAAC8-C785-B56B-9C24-313E6271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8C602E-49EE-0F67-B9AF-F043E927F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9EA85E-465D-D9FD-61ED-7BDE64D2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764C88-02B7-505D-EF69-32534C48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47C312-9C10-EAC9-EFA2-334B8C3F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35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D8BF7B-5FC8-26A4-29F5-7EDD8DCE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2F922B-DF83-F17A-0BDB-61F057EB7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4F9039-B4F9-6AB1-809A-D68A1AB3B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3E6E6C-8D69-E87D-FBF4-CEA03988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8100D0-57D9-5143-7B96-14CDED2F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5296F7-7CDE-51E8-E9DB-532134AD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24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0B405-4EE6-992C-84B1-CA9805C7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0DDDF3-119F-3491-B8DA-925CC76B2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62D912-9247-5405-7DEC-87BD5849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07D7681-F680-E1F3-D66C-210C1EB2B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D1A2FE-ABF3-A17C-F42F-1F8C4C51C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6DE5828-4A1F-17BA-6725-6ACF1A5D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883A2C2-F7E8-D240-DC77-7368FB54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321B8D-E2E8-FFE7-1D7E-87F8B228B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5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61DF19-C705-DC6B-57E6-F4A537DD1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DCDEE1B-BC68-EBC5-6004-4BFC4EBE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4CA3DB-AFED-EC62-232D-05BE42B91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CEC0DB-526F-F926-2ECB-DCD71C63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43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38E931-E36B-D2AE-7176-4B7EAF36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D030683-5A86-E6E1-9583-765896C2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6D4259-A366-5215-6D4B-19D069EE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0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C8D75-D675-F51A-074C-21FF3687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287137-23C3-9E44-97F4-C4E3193C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FCE17D-4908-290E-E91D-2F2622EBD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950EA4E-5D70-A5B8-1774-A95B024B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44269E-7799-0777-2E3D-86A8CAAA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86D805-E0C6-2B9F-F868-F28B5074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65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41CBC1-EAB0-D18A-7DF6-5CAD7553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A873965-54B7-62B1-8E42-AD2866996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16AB26-5D05-049B-29B8-A2EF27611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A1FAEF-F560-72CE-A067-369B3920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9462302-5E23-D44F-BF8F-2E23C86A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88EB1E-9DB9-36CF-5C64-7CFA75F5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15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5C0839-6D88-9C3E-2444-A186E6FA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909A8C-A778-F539-4824-C4D69958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808ACD-FFA6-BE97-0DD5-532B989CA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2D91-BE0C-42EF-A2F3-A941E4F51C79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518692-9DC1-5C73-E70E-C881FCE4D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3B07BD-6010-E54A-1403-7D60D723E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22C05-465F-4A91-BE2E-44E626E2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37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0">
            <a:extLst>
              <a:ext uri="{FF2B5EF4-FFF2-40B4-BE49-F238E27FC236}">
                <a16:creationId xmlns="" xmlns:a16="http://schemas.microsoft.com/office/drawing/2014/main" id="{9624A916-0AD7-AAC8-FDBC-C63C6A5EC302}"/>
              </a:ext>
            </a:extLst>
          </p:cNvPr>
          <p:cNvSpPr/>
          <p:nvPr/>
        </p:nvSpPr>
        <p:spPr>
          <a:xfrm>
            <a:off x="-1" y="0"/>
            <a:ext cx="490199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9" name="Rectángulo 10">
            <a:extLst>
              <a:ext uri="{FF2B5EF4-FFF2-40B4-BE49-F238E27FC236}">
                <a16:creationId xmlns="" xmlns:a16="http://schemas.microsoft.com/office/drawing/2014/main" id="{9076FCD5-6E7A-1B3C-A737-CA73923BE4AD}"/>
              </a:ext>
            </a:extLst>
          </p:cNvPr>
          <p:cNvSpPr/>
          <p:nvPr/>
        </p:nvSpPr>
        <p:spPr>
          <a:xfrm>
            <a:off x="285710" y="380979"/>
            <a:ext cx="5650159" cy="464864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es-MX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84DCB1-1338-EBAB-55F2-233ABC8F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60" y="380979"/>
            <a:ext cx="5429288" cy="4953035"/>
          </a:xfrm>
        </p:spPr>
        <p:txBody>
          <a:bodyPr lIns="91438" tIns="45719" rIns="91438" bIns="45719"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  <a:t>Муниципальное автономное дошкольное образовательной учреждение детский сад общеразвивающего вида №18 </a:t>
            </a:r>
            <a:r>
              <a:rPr lang="ru-RU" sz="1700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  <a:t>«Сказка</a:t>
            </a:r>
            <a:r>
              <a:rPr lang="ru-RU" sz="1700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  <a:t>» </a:t>
            </a:r>
            <a:br>
              <a:rPr lang="ru-RU" sz="1700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  <a:t>муниципального образования </a:t>
            </a:r>
            <a:br>
              <a:rPr lang="ru-RU" sz="1700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  <a:t>Тимашевский район</a:t>
            </a:r>
            <a:r>
              <a:rPr lang="ru-RU" sz="2700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  <a:t>Отчёт о работе </a:t>
            </a:r>
            <a:br>
              <a:rPr lang="ru-RU" sz="27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  <a:t>Краевой инновационной площадки</a:t>
            </a:r>
            <a:r>
              <a:rPr lang="ru-RU" sz="27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  <a:t>«Формирование патриотических чувств дошкольников в условиях юнармейского движения: «Маленький юнармеец»</a:t>
            </a:r>
            <a:br>
              <a:rPr lang="ru-RU" sz="2700" dirty="0" smtClean="0">
                <a:solidFill>
                  <a:srgbClr val="002060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spc="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961ABE-7B9F-FB3D-2765-6858578EEA40}"/>
              </a:ext>
            </a:extLst>
          </p:cNvPr>
          <p:cNvSpPr txBox="1"/>
          <p:nvPr/>
        </p:nvSpPr>
        <p:spPr>
          <a:xfrm>
            <a:off x="5623560" y="5996309"/>
            <a:ext cx="6428232" cy="33855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600" b="1" dirty="0" smtClean="0"/>
              <a:t>г.Тимашевск,2023 </a:t>
            </a:r>
            <a:r>
              <a:rPr lang="ru-RU" sz="1600" b="1" dirty="0"/>
              <a:t>г.</a:t>
            </a:r>
            <a:endParaRPr lang="ru-RU" sz="1600" b="1" dirty="0"/>
          </a:p>
        </p:txBody>
      </p:sp>
      <p:pic>
        <p:nvPicPr>
          <p:cNvPr id="10" name="Рисунок 9" descr="C:\Users\user\Downloads\Эмблема готовый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33" y="95227"/>
            <a:ext cx="1238216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096000" y="666731"/>
            <a:ext cx="6096000" cy="460125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0070C0"/>
                </a:solidFill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   Создание  новой модели патриотического воспитания  через работу  центра "Маленький юнармеец", формирующей  военно-патриотические и гражданские качества личности  ребенка дошкольного возраста.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</a:rPr>
              <a:t>НОВИЗНА: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Введение элементов военно-патриотического движения Юнармия через работу военно-патриотического клуба «Маленький юнармеец», в  рамках которого у детей идёт пропаганда военной службы своей родине. 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Инновацией является  сама система  взаимодействия с представителями молодежного центра «Юнармия», школьного музея, воинской части, районного совета ветеранов, военно-патриотического центра «Юнармия», включающая   организацию мероприятий в тесном взаимодействии,  что дает возможность трансляции опыта работы в патриотическом воспитании детей на более широкую аудиторию. </a:t>
            </a:r>
          </a:p>
          <a:p>
            <a:pPr algn="just">
              <a:buNone/>
            </a:pPr>
            <a:endParaRPr lang="ru-RU" sz="1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3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xmlns="" id="{0D97CB8F-76EE-2540-BD43-A26F20E28D4C}"/>
              </a:ext>
            </a:extLst>
          </p:cNvPr>
          <p:cNvSpPr/>
          <p:nvPr/>
        </p:nvSpPr>
        <p:spPr>
          <a:xfrm>
            <a:off x="4275708" y="0"/>
            <a:ext cx="7916292" cy="1285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xmlns="" id="{FF85BFCC-BB9F-E347-E10C-DFEB201AFE34}"/>
              </a:ext>
            </a:extLst>
          </p:cNvPr>
          <p:cNvSpPr/>
          <p:nvPr/>
        </p:nvSpPr>
        <p:spPr>
          <a:xfrm>
            <a:off x="9170504" y="5459896"/>
            <a:ext cx="3021499" cy="1398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9DF24323-8C46-B7CB-A918-0461629788C3}"/>
              </a:ext>
            </a:extLst>
          </p:cNvPr>
          <p:cNvSpPr/>
          <p:nvPr/>
        </p:nvSpPr>
        <p:spPr>
          <a:xfrm>
            <a:off x="0" y="0"/>
            <a:ext cx="430695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512A901-F11D-9470-8A3B-2A1B59DD3BEC}"/>
              </a:ext>
            </a:extLst>
          </p:cNvPr>
          <p:cNvSpPr txBox="1">
            <a:spLocks/>
          </p:cNvSpPr>
          <p:nvPr/>
        </p:nvSpPr>
        <p:spPr>
          <a:xfrm>
            <a:off x="4338812" y="318302"/>
            <a:ext cx="6305514" cy="10201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pc="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Работа с педагогами и родителями ДОУ</a:t>
            </a:r>
            <a:endParaRPr lang="ru-RU" sz="2400" b="1" spc="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5860E395-E9C7-E11D-9B01-EC8594A53E76}"/>
              </a:ext>
            </a:extLst>
          </p:cNvPr>
          <p:cNvSpPr/>
          <p:nvPr/>
        </p:nvSpPr>
        <p:spPr>
          <a:xfrm>
            <a:off x="3266624" y="1331964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9F420E9D-34DB-A0BD-6420-514C41275931}"/>
              </a:ext>
            </a:extLst>
          </p:cNvPr>
          <p:cNvSpPr/>
          <p:nvPr/>
        </p:nvSpPr>
        <p:spPr>
          <a:xfrm>
            <a:off x="3338003" y="3355760"/>
            <a:ext cx="960510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8C20FE61-108C-C34B-9836-CB61682EB846}"/>
              </a:ext>
            </a:extLst>
          </p:cNvPr>
          <p:cNvSpPr/>
          <p:nvPr/>
        </p:nvSpPr>
        <p:spPr>
          <a:xfrm>
            <a:off x="3346882" y="5588015"/>
            <a:ext cx="958788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8D9FA0-2817-2556-9822-5C5F80E25C9E}"/>
              </a:ext>
            </a:extLst>
          </p:cNvPr>
          <p:cNvSpPr txBox="1"/>
          <p:nvPr/>
        </p:nvSpPr>
        <p:spPr>
          <a:xfrm>
            <a:off x="4305670" y="1900081"/>
            <a:ext cx="199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85570" y="5308847"/>
            <a:ext cx="193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консультаций, бесед для педагогов ДОУ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78172" y="3232952"/>
            <a:ext cx="1935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бесед и консультаций с родителями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51538" y="1297620"/>
            <a:ext cx="193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Работа творческих групп по реализации проекта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Рисунок 34" descr="https://karaulovlife.ru/wp-content/uploads/2020/12/20201125035013-1442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6606" y="202200"/>
            <a:ext cx="1356479" cy="8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IMG-20210519-WA00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676" y="142043"/>
            <a:ext cx="3151573" cy="220481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Рисунок 22" descr="C:\Users\User\Desktop\IMG_20210519_1337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661" y="2483041"/>
            <a:ext cx="3125588" cy="208895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" name="Рисунок 24" descr="C:\Users\User\Desktop\photocollage_2020929815469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185" y="4714043"/>
            <a:ext cx="3116063" cy="201423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" name="Рисунок 17" descr="C:\Users\User\Desktop\фото юнармия ноябрь 22г\IMG-20230505-WA001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2784" y="1642593"/>
            <a:ext cx="5632704" cy="4538751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2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xmlns="" id="{0D97CB8F-76EE-2540-BD43-A26F20E28D4C}"/>
              </a:ext>
            </a:extLst>
          </p:cNvPr>
          <p:cNvSpPr/>
          <p:nvPr/>
        </p:nvSpPr>
        <p:spPr>
          <a:xfrm>
            <a:off x="4275708" y="0"/>
            <a:ext cx="7916292" cy="1285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xmlns="" id="{FF85BFCC-BB9F-E347-E10C-DFEB201AFE34}"/>
              </a:ext>
            </a:extLst>
          </p:cNvPr>
          <p:cNvSpPr/>
          <p:nvPr/>
        </p:nvSpPr>
        <p:spPr>
          <a:xfrm>
            <a:off x="9170504" y="5459896"/>
            <a:ext cx="3021499" cy="1398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9DF24323-8C46-B7CB-A918-0461629788C3}"/>
              </a:ext>
            </a:extLst>
          </p:cNvPr>
          <p:cNvSpPr/>
          <p:nvPr/>
        </p:nvSpPr>
        <p:spPr>
          <a:xfrm>
            <a:off x="0" y="0"/>
            <a:ext cx="430695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512A901-F11D-9470-8A3B-2A1B59DD3BEC}"/>
              </a:ext>
            </a:extLst>
          </p:cNvPr>
          <p:cNvSpPr txBox="1">
            <a:spLocks/>
          </p:cNvSpPr>
          <p:nvPr/>
        </p:nvSpPr>
        <p:spPr>
          <a:xfrm>
            <a:off x="4338812" y="318302"/>
            <a:ext cx="6305514" cy="102016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pc="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Детско- родительский клуб «Будем в армии служить»</a:t>
            </a:r>
            <a:endParaRPr lang="ru-RU" sz="2800" b="1" spc="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5860E395-E9C7-E11D-9B01-EC8594A53E76}"/>
              </a:ext>
            </a:extLst>
          </p:cNvPr>
          <p:cNvSpPr/>
          <p:nvPr/>
        </p:nvSpPr>
        <p:spPr>
          <a:xfrm>
            <a:off x="3275502" y="1429619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9F420E9D-34DB-A0BD-6420-514C41275931}"/>
              </a:ext>
            </a:extLst>
          </p:cNvPr>
          <p:cNvSpPr/>
          <p:nvPr/>
        </p:nvSpPr>
        <p:spPr>
          <a:xfrm>
            <a:off x="3382392" y="3329127"/>
            <a:ext cx="898367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8C20FE61-108C-C34B-9836-CB61682EB846}"/>
              </a:ext>
            </a:extLst>
          </p:cNvPr>
          <p:cNvSpPr/>
          <p:nvPr/>
        </p:nvSpPr>
        <p:spPr>
          <a:xfrm>
            <a:off x="3272418" y="5437094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8D9FA0-2817-2556-9822-5C5F80E25C9E}"/>
              </a:ext>
            </a:extLst>
          </p:cNvPr>
          <p:cNvSpPr txBox="1"/>
          <p:nvPr/>
        </p:nvSpPr>
        <p:spPr>
          <a:xfrm>
            <a:off x="4305670" y="1900081"/>
            <a:ext cx="199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58936" y="5131294"/>
            <a:ext cx="193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Участие в акциях, конкурсах на лучшую поделку военного оружия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16027" y="3179686"/>
            <a:ext cx="193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Беседы, игровые ситуации по страницам истории военных лет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24905" y="1350886"/>
            <a:ext cx="1935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Проведение занятий по ознакомлению  по ознакомлению с военной атрибутикой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Рисунок 17" descr="https://www.culture.ru/storage/images/e5794bad-acfc-537b-8979-07f6169f2fb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1622" y="117717"/>
            <a:ext cx="1611343" cy="108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августовское 22г\конкурс музея 18дс\IMG_20200703_103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289" y="1578805"/>
            <a:ext cx="5619565" cy="4252403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" name="Рисунок 20" descr="D:\всё\все фото\война\конкурс музея победы дс18\IMG_20200703_1038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90" y="4714044"/>
            <a:ext cx="2985269" cy="192925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Рисунок 21" descr="C:\Users\User\Desktop\августовское 22г\IMG_20220811_1214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313" y="2405849"/>
            <a:ext cx="3022446" cy="205395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" name="Рисунок 23" descr="C:\Users\User\Desktop\августовское 22г\конкурс музея 18дс\IMG_20200703_1032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105" y="150919"/>
            <a:ext cx="3009531" cy="1979719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2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xmlns="" id="{0D97CB8F-76EE-2540-BD43-A26F20E28D4C}"/>
              </a:ext>
            </a:extLst>
          </p:cNvPr>
          <p:cNvSpPr/>
          <p:nvPr/>
        </p:nvSpPr>
        <p:spPr>
          <a:xfrm>
            <a:off x="4275708" y="0"/>
            <a:ext cx="7916292" cy="1285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xmlns="" id="{FF85BFCC-BB9F-E347-E10C-DFEB201AFE34}"/>
              </a:ext>
            </a:extLst>
          </p:cNvPr>
          <p:cNvSpPr/>
          <p:nvPr/>
        </p:nvSpPr>
        <p:spPr>
          <a:xfrm>
            <a:off x="9170504" y="5459896"/>
            <a:ext cx="3021499" cy="1398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9DF24323-8C46-B7CB-A918-0461629788C3}"/>
              </a:ext>
            </a:extLst>
          </p:cNvPr>
          <p:cNvSpPr/>
          <p:nvPr/>
        </p:nvSpPr>
        <p:spPr>
          <a:xfrm>
            <a:off x="0" y="0"/>
            <a:ext cx="430695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xmlns="" id="{91DB0A8B-C1C9-EAC8-5352-0D588AF63EF8}"/>
              </a:ext>
            </a:extLst>
          </p:cNvPr>
          <p:cNvSpPr/>
          <p:nvPr/>
        </p:nvSpPr>
        <p:spPr>
          <a:xfrm>
            <a:off x="429758" y="4899746"/>
            <a:ext cx="2650434" cy="160351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5860E395-E9C7-E11D-9B01-EC8594A53E76}"/>
              </a:ext>
            </a:extLst>
          </p:cNvPr>
          <p:cNvSpPr/>
          <p:nvPr/>
        </p:nvSpPr>
        <p:spPr>
          <a:xfrm>
            <a:off x="3142336" y="1909013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9F420E9D-34DB-A0BD-6420-514C41275931}"/>
              </a:ext>
            </a:extLst>
          </p:cNvPr>
          <p:cNvSpPr/>
          <p:nvPr/>
        </p:nvSpPr>
        <p:spPr>
          <a:xfrm>
            <a:off x="3080192" y="3657600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8C20FE61-108C-C34B-9836-CB61682EB846}"/>
              </a:ext>
            </a:extLst>
          </p:cNvPr>
          <p:cNvSpPr/>
          <p:nvPr/>
        </p:nvSpPr>
        <p:spPr>
          <a:xfrm>
            <a:off x="3103743" y="5934244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8D9FA0-2817-2556-9822-5C5F80E25C9E}"/>
              </a:ext>
            </a:extLst>
          </p:cNvPr>
          <p:cNvSpPr txBox="1"/>
          <p:nvPr/>
        </p:nvSpPr>
        <p:spPr>
          <a:xfrm>
            <a:off x="4305670" y="1900081"/>
            <a:ext cx="199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14548" y="5708342"/>
            <a:ext cx="1935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Участие в шествии "Бессмертный полк»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69EBDB4-EEDE-2C04-9987-D9B9EA62FE10}"/>
              </a:ext>
            </a:extLst>
          </p:cNvPr>
          <p:cNvSpPr txBox="1"/>
          <p:nvPr/>
        </p:nvSpPr>
        <p:spPr>
          <a:xfrm>
            <a:off x="5100637" y="161266"/>
            <a:ext cx="505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Клуб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«Маленький юнармеец»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 descr="C:\Users\User\Desktop\августовское 22г\IMG_20220811_1203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7" y="2902998"/>
            <a:ext cx="2805344" cy="177553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" name="Рисунок 23" descr="C:\Users\User\Desktop\августовское 22г\IMG_20220509_0949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453" y="4873839"/>
            <a:ext cx="2796466" cy="176945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33783" y="3472649"/>
            <a:ext cx="1935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Спортивные праздники с участием  маленьких юнармейцев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33783" y="1785892"/>
            <a:ext cx="1935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Выступления на праздничных мероприятиях ДОУ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" name="Рисунок 33" descr="D:\всё\все фото\9 мая 22г\IMG_20220428_1036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818" y="905521"/>
            <a:ext cx="2840855" cy="17838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" name="Рисунок 34" descr="https://karaulovlife.ru/wp-content/uploads/2020/12/20201125035013-1442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26606" y="202200"/>
            <a:ext cx="1356479" cy="89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фото юнармия ноябрь 22г\IMG-20230505-WA002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7960" y="1369669"/>
            <a:ext cx="5468112" cy="5232299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2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xmlns="" id="{0D97CB8F-76EE-2540-BD43-A26F20E28D4C}"/>
              </a:ext>
            </a:extLst>
          </p:cNvPr>
          <p:cNvSpPr/>
          <p:nvPr/>
        </p:nvSpPr>
        <p:spPr>
          <a:xfrm>
            <a:off x="4275708" y="0"/>
            <a:ext cx="7916292" cy="1285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xmlns="" id="{FF85BFCC-BB9F-E347-E10C-DFEB201AFE34}"/>
              </a:ext>
            </a:extLst>
          </p:cNvPr>
          <p:cNvSpPr/>
          <p:nvPr/>
        </p:nvSpPr>
        <p:spPr>
          <a:xfrm>
            <a:off x="9170504" y="5459896"/>
            <a:ext cx="3021499" cy="1398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9DF24323-8C46-B7CB-A918-0461629788C3}"/>
              </a:ext>
            </a:extLst>
          </p:cNvPr>
          <p:cNvSpPr/>
          <p:nvPr/>
        </p:nvSpPr>
        <p:spPr>
          <a:xfrm>
            <a:off x="0" y="0"/>
            <a:ext cx="430695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512A901-F11D-9470-8A3B-2A1B59DD3BEC}"/>
              </a:ext>
            </a:extLst>
          </p:cNvPr>
          <p:cNvSpPr txBox="1">
            <a:spLocks/>
          </p:cNvSpPr>
          <p:nvPr/>
        </p:nvSpPr>
        <p:spPr>
          <a:xfrm>
            <a:off x="4338812" y="443883"/>
            <a:ext cx="6305514" cy="894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pc="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Музей «Патриот»</a:t>
            </a:r>
            <a:endParaRPr lang="ru-RU" sz="2800" b="1" spc="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5860E395-E9C7-E11D-9B01-EC8594A53E76}"/>
              </a:ext>
            </a:extLst>
          </p:cNvPr>
          <p:cNvSpPr/>
          <p:nvPr/>
        </p:nvSpPr>
        <p:spPr>
          <a:xfrm>
            <a:off x="3275502" y="1429619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9F420E9D-34DB-A0BD-6420-514C41275931}"/>
              </a:ext>
            </a:extLst>
          </p:cNvPr>
          <p:cNvSpPr/>
          <p:nvPr/>
        </p:nvSpPr>
        <p:spPr>
          <a:xfrm>
            <a:off x="3275860" y="3329127"/>
            <a:ext cx="1004899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8C20FE61-108C-C34B-9836-CB61682EB846}"/>
              </a:ext>
            </a:extLst>
          </p:cNvPr>
          <p:cNvSpPr/>
          <p:nvPr/>
        </p:nvSpPr>
        <p:spPr>
          <a:xfrm>
            <a:off x="3272418" y="5437094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8D9FA0-2817-2556-9822-5C5F80E25C9E}"/>
              </a:ext>
            </a:extLst>
          </p:cNvPr>
          <p:cNvSpPr txBox="1"/>
          <p:nvPr/>
        </p:nvSpPr>
        <p:spPr>
          <a:xfrm>
            <a:off x="4305670" y="1900081"/>
            <a:ext cx="199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32303" y="5237826"/>
            <a:ext cx="1935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Центр «Профессии войны», «Читаем детям о войне»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24905" y="1350886"/>
            <a:ext cx="193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Центр орденов, медалей и символики страны и края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3" name="Рисунок 22" descr="D:\всё\все фото\война\IMG_20200512_110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7" y="2542356"/>
            <a:ext cx="3174476" cy="191423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Рисунок 28" descr="C:\Users\User\Desktop\музей\IMG_20220823_111409 —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80" y="4649373"/>
            <a:ext cx="3144169" cy="208069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42661" y="3161930"/>
            <a:ext cx="193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Часть музея, расположенного на территории МАДОУ д/с №18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Рисунок 30" descr="https://nikolsk.tukalinsklib.ru/files/2020/04/vechnyiy-ogon-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8197" y="124287"/>
            <a:ext cx="1101571" cy="98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выступление кип май\музей пополнение\IMG_20230424_10001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5936" y="1252728"/>
            <a:ext cx="5687568" cy="486460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Рисунок 18" descr="C:\Users\User\Desktop\выступление кип май\музей пополнение\IMG_20230424_1000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016" y="149352"/>
            <a:ext cx="3163824" cy="217322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2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xmlns="" id="{0D97CB8F-76EE-2540-BD43-A26F20E28D4C}"/>
              </a:ext>
            </a:extLst>
          </p:cNvPr>
          <p:cNvSpPr/>
          <p:nvPr/>
        </p:nvSpPr>
        <p:spPr>
          <a:xfrm>
            <a:off x="4275708" y="0"/>
            <a:ext cx="7916292" cy="1285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xmlns="" id="{FF85BFCC-BB9F-E347-E10C-DFEB201AFE34}"/>
              </a:ext>
            </a:extLst>
          </p:cNvPr>
          <p:cNvSpPr/>
          <p:nvPr/>
        </p:nvSpPr>
        <p:spPr>
          <a:xfrm>
            <a:off x="9170504" y="5459896"/>
            <a:ext cx="3021499" cy="1398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9DF24323-8C46-B7CB-A918-0461629788C3}"/>
              </a:ext>
            </a:extLst>
          </p:cNvPr>
          <p:cNvSpPr/>
          <p:nvPr/>
        </p:nvSpPr>
        <p:spPr>
          <a:xfrm>
            <a:off x="0" y="0"/>
            <a:ext cx="430695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512A901-F11D-9470-8A3B-2A1B59DD3BEC}"/>
              </a:ext>
            </a:extLst>
          </p:cNvPr>
          <p:cNvSpPr txBox="1">
            <a:spLocks/>
          </p:cNvSpPr>
          <p:nvPr/>
        </p:nvSpPr>
        <p:spPr>
          <a:xfrm>
            <a:off x="4338812" y="177553"/>
            <a:ext cx="5719588" cy="8945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pc="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Сетевое взаимодействие</a:t>
            </a:r>
            <a:endParaRPr lang="ru-RU" sz="2800" b="1" spc="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5860E395-E9C7-E11D-9B01-EC8594A53E76}"/>
              </a:ext>
            </a:extLst>
          </p:cNvPr>
          <p:cNvSpPr/>
          <p:nvPr/>
        </p:nvSpPr>
        <p:spPr>
          <a:xfrm>
            <a:off x="3275502" y="1429619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9F420E9D-34DB-A0BD-6420-514C41275931}"/>
              </a:ext>
            </a:extLst>
          </p:cNvPr>
          <p:cNvSpPr/>
          <p:nvPr/>
        </p:nvSpPr>
        <p:spPr>
          <a:xfrm>
            <a:off x="3275860" y="3329127"/>
            <a:ext cx="1004899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8C20FE61-108C-C34B-9836-CB61682EB846}"/>
              </a:ext>
            </a:extLst>
          </p:cNvPr>
          <p:cNvSpPr/>
          <p:nvPr/>
        </p:nvSpPr>
        <p:spPr>
          <a:xfrm>
            <a:off x="3272418" y="5437094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8D9FA0-2817-2556-9822-5C5F80E25C9E}"/>
              </a:ext>
            </a:extLst>
          </p:cNvPr>
          <p:cNvSpPr txBox="1"/>
          <p:nvPr/>
        </p:nvSpPr>
        <p:spPr>
          <a:xfrm>
            <a:off x="4305670" y="1900081"/>
            <a:ext cx="199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32303" y="5237826"/>
            <a:ext cx="193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Встречи с военнослужащими Тимашевской воинской части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24905" y="1350886"/>
            <a:ext cx="193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Игра «Зарничка» с юнармейцами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42661" y="3161930"/>
            <a:ext cx="1880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Встречи с ветеранами ВОВ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Рисунок 23" descr="D:\всё\все фото\фото 23 февраля 22г\IMG_20220218_094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75" y="239696"/>
            <a:ext cx="3217001" cy="19998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Рисунок 18" descr="D:\всё\все фото\для банера 95 лет тимрайону\IMG_20210430_1109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97" y="2423603"/>
            <a:ext cx="3178206" cy="2024109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" name="Рисунок 19" descr="C:\Users\user\Downloads\Эмблема готовый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9522" y="158836"/>
            <a:ext cx="1633493" cy="96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фото юнармия ноябрь 22г\IMG_20230119_09392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032" y="4654296"/>
            <a:ext cx="3172968" cy="206654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Рисунок 21" descr="D:\всё\все фото\9 мая 23 г\IMG_20230504_1030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504" y="1426464"/>
            <a:ext cx="5614416" cy="4901184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2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xmlns="" id="{0D97CB8F-76EE-2540-BD43-A26F20E28D4C}"/>
              </a:ext>
            </a:extLst>
          </p:cNvPr>
          <p:cNvSpPr/>
          <p:nvPr/>
        </p:nvSpPr>
        <p:spPr>
          <a:xfrm>
            <a:off x="4275708" y="0"/>
            <a:ext cx="7916292" cy="1285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xmlns="" id="{FF85BFCC-BB9F-E347-E10C-DFEB201AFE34}"/>
              </a:ext>
            </a:extLst>
          </p:cNvPr>
          <p:cNvSpPr/>
          <p:nvPr/>
        </p:nvSpPr>
        <p:spPr>
          <a:xfrm>
            <a:off x="9170504" y="5459896"/>
            <a:ext cx="3021499" cy="1398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9DF24323-8C46-B7CB-A918-0461629788C3}"/>
              </a:ext>
            </a:extLst>
          </p:cNvPr>
          <p:cNvSpPr/>
          <p:nvPr/>
        </p:nvSpPr>
        <p:spPr>
          <a:xfrm>
            <a:off x="0" y="0"/>
            <a:ext cx="430695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512A901-F11D-9470-8A3B-2A1B59DD3BEC}"/>
              </a:ext>
            </a:extLst>
          </p:cNvPr>
          <p:cNvSpPr txBox="1">
            <a:spLocks/>
          </p:cNvSpPr>
          <p:nvPr/>
        </p:nvSpPr>
        <p:spPr>
          <a:xfrm>
            <a:off x="4338812" y="318302"/>
            <a:ext cx="6305514" cy="10201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pc="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Спортивный клуб «Здоровёнок»</a:t>
            </a:r>
            <a:endParaRPr lang="ru-RU" sz="2800" b="1" spc="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5860E395-E9C7-E11D-9B01-EC8594A53E76}"/>
              </a:ext>
            </a:extLst>
          </p:cNvPr>
          <p:cNvSpPr/>
          <p:nvPr/>
        </p:nvSpPr>
        <p:spPr>
          <a:xfrm>
            <a:off x="3248869" y="1562784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9F420E9D-34DB-A0BD-6420-514C41275931}"/>
              </a:ext>
            </a:extLst>
          </p:cNvPr>
          <p:cNvSpPr/>
          <p:nvPr/>
        </p:nvSpPr>
        <p:spPr>
          <a:xfrm>
            <a:off x="3231113" y="3595457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8C20FE61-108C-C34B-9836-CB61682EB846}"/>
              </a:ext>
            </a:extLst>
          </p:cNvPr>
          <p:cNvSpPr/>
          <p:nvPr/>
        </p:nvSpPr>
        <p:spPr>
          <a:xfrm>
            <a:off x="3245785" y="5747812"/>
            <a:ext cx="1023013" cy="30397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8D9FA0-2817-2556-9822-5C5F80E25C9E}"/>
              </a:ext>
            </a:extLst>
          </p:cNvPr>
          <p:cNvSpPr txBox="1"/>
          <p:nvPr/>
        </p:nvSpPr>
        <p:spPr>
          <a:xfrm>
            <a:off x="4305670" y="1900081"/>
            <a:ext cx="199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14548" y="5708342"/>
            <a:ext cx="193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Праздники, флэшмобы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34315" y="3344278"/>
            <a:ext cx="1935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Обучающие занятия по оказанию первой помощи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324905" y="1350886"/>
            <a:ext cx="1935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Дни здоровья, развлечения, досуги с привлечением медработников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 descr="D:\всё\все фото\зож\IMG_20200908_0935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61" y="399760"/>
            <a:ext cx="2965977" cy="194394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" name="Рисунок 22" descr="D:\всё\все фото\день семьи 22г\IMG_20220707_0918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19" y="4729008"/>
            <a:ext cx="2956264" cy="196310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" name="Рисунок 24" descr="D:\всё\все фото\фото вызов скорой\IMG-20210126-WA00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23" y="2513975"/>
            <a:ext cx="2954138" cy="204311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" name="Рисунок 26" descr="https://belnagrada.ru/wp-content/uploads/2022/02/1397_050_014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2081" y="115410"/>
            <a:ext cx="1296139" cy="102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клуб здоровёнок\IMG-20230426-WA00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2944" y="1307877"/>
            <a:ext cx="4367403" cy="252317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Рисунок 18" descr="C:\Users\User\Desktop\клуб здоровёнок\IMG-20230426-WA001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0568" y="4096512"/>
            <a:ext cx="4443984" cy="252374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2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0">
            <a:extLst>
              <a:ext uri="{FF2B5EF4-FFF2-40B4-BE49-F238E27FC236}">
                <a16:creationId xmlns:a16="http://schemas.microsoft.com/office/drawing/2014/main" xmlns="" id="{0D97CB8F-76EE-2540-BD43-A26F20E28D4C}"/>
              </a:ext>
            </a:extLst>
          </p:cNvPr>
          <p:cNvSpPr/>
          <p:nvPr/>
        </p:nvSpPr>
        <p:spPr>
          <a:xfrm>
            <a:off x="4275708" y="0"/>
            <a:ext cx="7916292" cy="12854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xmlns="" id="{FF85BFCC-BB9F-E347-E10C-DFEB201AFE34}"/>
              </a:ext>
            </a:extLst>
          </p:cNvPr>
          <p:cNvSpPr/>
          <p:nvPr/>
        </p:nvSpPr>
        <p:spPr>
          <a:xfrm>
            <a:off x="9170504" y="5459896"/>
            <a:ext cx="3021499" cy="1398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9DF24323-8C46-B7CB-A918-0461629788C3}"/>
              </a:ext>
            </a:extLst>
          </p:cNvPr>
          <p:cNvSpPr/>
          <p:nvPr/>
        </p:nvSpPr>
        <p:spPr>
          <a:xfrm>
            <a:off x="0" y="0"/>
            <a:ext cx="430695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2512A901-F11D-9470-8A3B-2A1B59DD3BEC}"/>
              </a:ext>
            </a:extLst>
          </p:cNvPr>
          <p:cNvSpPr txBox="1">
            <a:spLocks/>
          </p:cNvSpPr>
          <p:nvPr/>
        </p:nvSpPr>
        <p:spPr>
          <a:xfrm>
            <a:off x="4338812" y="318302"/>
            <a:ext cx="6305514" cy="10201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pc="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Продукты инновационной деятельности</a:t>
            </a:r>
            <a:endParaRPr lang="ru-RU" sz="2800" b="1" spc="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8D9FA0-2817-2556-9822-5C5F80E25C9E}"/>
              </a:ext>
            </a:extLst>
          </p:cNvPr>
          <p:cNvSpPr txBox="1"/>
          <p:nvPr/>
        </p:nvSpPr>
        <p:spPr>
          <a:xfrm>
            <a:off x="4305670" y="1900081"/>
            <a:ext cx="199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41" y="345251"/>
            <a:ext cx="3782643" cy="271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218" y="3373995"/>
            <a:ext cx="3873755" cy="275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IMG_20221014_1009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4380" y="1479488"/>
            <a:ext cx="4312606" cy="498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740676" y="1466296"/>
            <a:ext cx="125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Сайт ДОУ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2457799-4EAA-AD5E-DB2B-170C0B1767A3}"/>
              </a:ext>
            </a:extLst>
          </p:cNvPr>
          <p:cNvSpPr txBox="1"/>
          <p:nvPr/>
        </p:nvSpPr>
        <p:spPr>
          <a:xfrm>
            <a:off x="4912311" y="4432917"/>
            <a:ext cx="1880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Раздел инновационная деятельность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" name="Рисунок 28" descr="C:\Users\user\Downloads\Эмблема готовый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02283" y="114449"/>
            <a:ext cx="1526961" cy="104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Стрелка: вправо 10">
            <a:extLst>
              <a:ext uri="{FF2B5EF4-FFF2-40B4-BE49-F238E27FC236}">
                <a16:creationId xmlns:a16="http://schemas.microsoft.com/office/drawing/2014/main" xmlns="" id="{5860E395-E9C7-E11D-9B01-EC8594A53E76}"/>
              </a:ext>
            </a:extLst>
          </p:cNvPr>
          <p:cNvSpPr/>
          <p:nvPr/>
        </p:nvSpPr>
        <p:spPr>
          <a:xfrm>
            <a:off x="4048218" y="1465130"/>
            <a:ext cx="853980" cy="30397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Стрелка: вправо 10">
            <a:extLst>
              <a:ext uri="{FF2B5EF4-FFF2-40B4-BE49-F238E27FC236}">
                <a16:creationId xmlns:a16="http://schemas.microsoft.com/office/drawing/2014/main" xmlns="" id="{5860E395-E9C7-E11D-9B01-EC8594A53E76}"/>
              </a:ext>
            </a:extLst>
          </p:cNvPr>
          <p:cNvSpPr/>
          <p:nvPr/>
        </p:nvSpPr>
        <p:spPr>
          <a:xfrm>
            <a:off x="4074850" y="4653693"/>
            <a:ext cx="873216" cy="30397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2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10">
            <a:extLst>
              <a:ext uri="{FF2B5EF4-FFF2-40B4-BE49-F238E27FC236}">
                <a16:creationId xmlns:a16="http://schemas.microsoft.com/office/drawing/2014/main" xmlns="" id="{8C3814B9-A61A-3400-D54B-AA53FA404971}"/>
              </a:ext>
            </a:extLst>
          </p:cNvPr>
          <p:cNvSpPr/>
          <p:nvPr/>
        </p:nvSpPr>
        <p:spPr>
          <a:xfrm>
            <a:off x="0" y="5459893"/>
            <a:ext cx="3021499" cy="13981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2" name="Rectángulo 10">
            <a:extLst>
              <a:ext uri="{FF2B5EF4-FFF2-40B4-BE49-F238E27FC236}">
                <a16:creationId xmlns:a16="http://schemas.microsoft.com/office/drawing/2014/main" xmlns="" id="{723F2238-8684-EB64-E3FC-1559E855CF32}"/>
              </a:ext>
            </a:extLst>
          </p:cNvPr>
          <p:cNvSpPr/>
          <p:nvPr/>
        </p:nvSpPr>
        <p:spPr>
          <a:xfrm>
            <a:off x="7222434" y="0"/>
            <a:ext cx="4969567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8" name="Rectángulo 10">
            <a:extLst>
              <a:ext uri="{FF2B5EF4-FFF2-40B4-BE49-F238E27FC236}">
                <a16:creationId xmlns:a16="http://schemas.microsoft.com/office/drawing/2014/main" xmlns="" id="{056A9173-6F2E-A38D-BE7D-D127FC6D5B10}"/>
              </a:ext>
            </a:extLst>
          </p:cNvPr>
          <p:cNvSpPr/>
          <p:nvPr/>
        </p:nvSpPr>
        <p:spPr>
          <a:xfrm>
            <a:off x="1033605" y="1130011"/>
            <a:ext cx="9582007" cy="4299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 !</a:t>
            </a:r>
          </a:p>
          <a:p>
            <a:pPr algn="ctr"/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MX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C08CE61-7368-47AB-840C-E4482B10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478" y="3702303"/>
            <a:ext cx="1144319" cy="104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9A42D17-6348-4887-80A5-4BA4ABCF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839" y="3722567"/>
            <a:ext cx="1040291" cy="104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30BFA08-2FC6-BC51-BC94-51995CCD5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897" y="3710103"/>
            <a:ext cx="1522606" cy="98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59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282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Муниципальное автономное дошкольное образовательной учреждение детский сад общеразвивающего вида №18 «Сказка»  муниципального образования  Тимашевский район  Отчёт о работе  Краевой инновационной площадки «Формирование патриотических чувств дошкольников в условиях юнармейского движения: «Маленький юнармеец»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ВЕКТОРЫ НОВЫЕ  ВЫЗОВЫ НОВЫЕ   ТРЕНДЫ в дополнительном образовании</dc:title>
  <dc:creator>PC-4</dc:creator>
  <cp:lastModifiedBy>Admin</cp:lastModifiedBy>
  <cp:revision>142</cp:revision>
  <dcterms:created xsi:type="dcterms:W3CDTF">2022-08-11T11:43:09Z</dcterms:created>
  <dcterms:modified xsi:type="dcterms:W3CDTF">2023-09-18T06:12:16Z</dcterms:modified>
</cp:coreProperties>
</file>