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9" r:id="rId4"/>
    <p:sldId id="260" r:id="rId5"/>
    <p:sldId id="261" r:id="rId6"/>
    <p:sldId id="262" r:id="rId7"/>
    <p:sldId id="258" r:id="rId8"/>
    <p:sldId id="263" r:id="rId9"/>
    <p:sldId id="264" r:id="rId10"/>
    <p:sldId id="270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Relationship Id="rId4" Type="http://schemas.openxmlformats.org/officeDocument/2006/relationships/image" Target="../media/image3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A8ED8-4374-4BCA-A4A8-A4576CA36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DE3481-869A-47AB-B248-CB339F687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691D31-D47E-41A9-8493-BD1415D00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D81C-F223-4A6D-80D0-E920C43DD4DB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4503C8-A608-46E6-A5EB-51CA020B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47394E-0715-47E0-B629-CC752BFF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E496-9BE1-4F17-9D44-AB062FD2E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290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64D65-7E28-4BA0-B3DC-1FA27FBE2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1C8672-80C3-4107-BDA7-86C80A2C52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ECA270-BC7F-4C6B-AF5C-081496606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D81C-F223-4A6D-80D0-E920C43DD4DB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B16A39-57C1-4DC1-AF11-84AC86FD1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050743-1565-4D99-AA4E-D694ADA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E496-9BE1-4F17-9D44-AB062FD2E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5B2DDA-555E-40DE-8603-76596F93F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9D49A0-C3D5-4E4D-A380-35ED50877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CBA8C-65E7-4CE8-B6A5-BF9C567E4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D81C-F223-4A6D-80D0-E920C43DD4DB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8A1A2F-9A43-4B32-986D-B1929196C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42F318-8912-4F9E-A31F-062BE100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E496-9BE1-4F17-9D44-AB062FD2E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214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5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87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69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86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75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29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92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3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EF826-02BC-4CAE-9E00-5550E1746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E591B5-21C3-4E82-9F6E-CF94F726E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E4CFA1-F734-41D9-9EEC-6CC903F1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D81C-F223-4A6D-80D0-E920C43DD4DB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90378C-6CB9-41B5-BDFC-CC931F3F8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92A8A8-37DC-4B16-B8D6-AC9312B81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E496-9BE1-4F17-9D44-AB062FD2E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160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02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08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51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774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514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020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65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10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584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727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34D8D-5D80-4313-A8CC-C0BBE0A1A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D594E4-B451-4EFE-A998-8012CC4FA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BDFE52-32FB-4800-8261-E2BA82F3E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D81C-F223-4A6D-80D0-E920C43DD4DB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787D0A-C197-401A-9764-DC08573A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83C58D-945C-40E3-B93A-F8684E974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E496-9BE1-4F17-9D44-AB062FD2E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837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36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4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775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92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D1097-7EC2-48F2-A81C-EB40DCBD9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671347-FC6C-4711-923E-FA5774EE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86561D-D21F-48B7-AFD2-674FCCC18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9018A7-9D65-4C57-B355-23C835D61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D81C-F223-4A6D-80D0-E920C43DD4DB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D3E71B-0F4E-4C17-B6D8-600482C9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4391AD-40DD-4588-B2C8-6FA94CDB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E496-9BE1-4F17-9D44-AB062FD2E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395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8E475-9441-4890-BAB7-CE14DA5F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8B6C06-32A3-4B44-B639-F032C10A6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9CFD9E-C7A9-4F0C-8CC8-06BE66A8A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0B1AB19-9D99-420C-B581-63E09ED191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56916A-1E47-45A0-AA11-A7490E6980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7E4B55-97F9-4F9B-942F-ABB08FE84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D81C-F223-4A6D-80D0-E920C43DD4DB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23EFDC-8135-48C9-AC91-904391D55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E030C89-D972-423D-AA98-EA6EF43B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E496-9BE1-4F17-9D44-AB062FD2E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11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D69C8-1396-46A5-B958-700183F5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BC030C1-9208-4D19-8525-E41B350B4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D81C-F223-4A6D-80D0-E920C43DD4DB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2DE301-8C0A-4173-A7C3-01D68FA7D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6857EC-AEBD-4C6F-8C89-68F5DAE0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E496-9BE1-4F17-9D44-AB062FD2E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779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BC8D03-00A2-44A7-BC65-1F8636AB0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D81C-F223-4A6D-80D0-E920C43DD4DB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36ECBBA-BAD8-4EA9-B9E4-C14D878FA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093819-F95A-4DEB-AA0A-67D28C46C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E496-9BE1-4F17-9D44-AB062FD2E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004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761A3-11F3-4738-8D7E-8F159E33B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E0B180-2F32-46A5-B371-AFB9DB085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265E79-6523-4AAF-B762-87EF076C1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8CAA78-FEFA-48FE-904F-590152293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D81C-F223-4A6D-80D0-E920C43DD4DB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398087-EDD1-4C0A-B9DF-18ADB09E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6BE5FD-4ADB-4B39-8B49-011E51D3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E496-9BE1-4F17-9D44-AB062FD2E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44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AED4E-9CA6-4D1D-B635-2EE36300B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E2DEBA-61A3-4962-A1FB-9C5CB9A05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6CFFBB-7D5D-4E0F-BC3B-24D2BB852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5166C4-E6A5-44F6-9757-F4D3E3BEF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D81C-F223-4A6D-80D0-E920C43DD4DB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3AA75E-901C-4AAA-8883-1633177C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C0AE42-10D0-4920-9D9B-8C402F50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E496-9BE1-4F17-9D44-AB062FD2E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8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AEA2E-D572-4C10-8C74-FFD7B34A7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6E3216-B438-4CF8-83D2-D0352CBAC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141B68-EB94-43A1-8D54-63F1BB7BF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9D81C-F223-4A6D-80D0-E920C43DD4DB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E0F9A9-24EA-49B5-87E6-258A976BD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AD74E4-0383-4E15-B890-16CEDBA35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AE496-9BE1-4F17-9D44-AB062FD2E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30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0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9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7.emf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8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jpeg"/><Relationship Id="rId11" Type="http://schemas.openxmlformats.org/officeDocument/2006/relationships/image" Target="../media/image36.emf"/><Relationship Id="rId5" Type="http://schemas.openxmlformats.org/officeDocument/2006/relationships/image" Target="../media/image41.jpeg"/><Relationship Id="rId15" Type="http://schemas.openxmlformats.org/officeDocument/2006/relationships/oleObject" Target="../embeddings/oleObject5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0.jpeg"/><Relationship Id="rId9" Type="http://schemas.openxmlformats.org/officeDocument/2006/relationships/image" Target="../media/image35.emf"/><Relationship Id="rId1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s94.centerstart.ru/sites/ds94.centerstart.ru/files/archive/document/posobie_compressed.pdf" TargetMode="External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94.centerstart.ru/sites/ds94.centerstart.ru/files/archive/document/%D0%9D%D0%B5%D0%BE%D0%B1%D1%8B%D1%87%D0%BD%D0%BE%D0%B5%20%D1%81%D0%B5%D0%BC%D0%B5%D0%B9%D0%BD%D0%BE%D0%B5%20%D1%80%D0%B8%D1%81%D0%BE%D0%B2%D0%B0%D0%BD%D0%B8%D0%B5.pdf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png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КИП-2год\ПОСОБИЕ\обложка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386"/>
          <a:stretch/>
        </p:blipFill>
        <p:spPr bwMode="auto">
          <a:xfrm>
            <a:off x="462844" y="1468280"/>
            <a:ext cx="5057917" cy="3715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631FB7-4D3A-4407-BADB-9B526ACBB173}"/>
              </a:ext>
            </a:extLst>
          </p:cNvPr>
          <p:cNvSpPr txBox="1"/>
          <p:nvPr/>
        </p:nvSpPr>
        <p:spPr>
          <a:xfrm>
            <a:off x="5588000" y="183879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МУНИЦИПАЛЬНОЕ БЮДЖЕТНОЕ ДОШКОЛЬНОЕ ОБРАЗОВАТЕЛЬНОЕ УЧРЕЖДЕНИЕ МУНИЦИПАЛЬНОГО ОБРАЗОВАНИЯ ГОРОД КРАСНОДАР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«ДЕТСКИЙ САД КОМБИНИРОВАННОГО ВИДА № 94»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C4640-B034-4411-ADAF-13C17473BECB}"/>
              </a:ext>
            </a:extLst>
          </p:cNvPr>
          <p:cNvSpPr txBox="1"/>
          <p:nvPr/>
        </p:nvSpPr>
        <p:spPr>
          <a:xfrm>
            <a:off x="5520762" y="2380363"/>
            <a:ext cx="6096000" cy="2960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ОТЧЁТ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 РЕАЛИЗАЦИИ ПРОЕКТА КИП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«ТРОЕ В ОДНОЙ ЛОДКЕ»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«СИСТЕМА РАЗВИТИЯ ДЕТЕЙ С ОСОБЫМИ ОБРАЗОВАТЕЛЬНЫМИ ПОТРЕБНОСТЯМИ СРЕДСТВАМИ ХУДОЖЕСТВЕННОГО ТВОРЧЕСТВА»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(второй этап. 2020 г)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B397E3-651F-4B16-89D6-BCC28D541CE6}"/>
              </a:ext>
            </a:extLst>
          </p:cNvPr>
          <p:cNvSpPr txBox="1"/>
          <p:nvPr/>
        </p:nvSpPr>
        <p:spPr>
          <a:xfrm>
            <a:off x="5271911" y="164735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Заведующий Герасименко Татьяна Васильевна</a:t>
            </a:r>
            <a:endParaRPr kumimoji="0" lang="ru-RU" sz="1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24AEE8-9404-4D69-A81C-38CB95EF94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90" y="442466"/>
            <a:ext cx="1875010" cy="2574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6D088D-CF19-4C60-B0EB-CDF9FA0D4A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2" y="442465"/>
            <a:ext cx="1913467" cy="2613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196A47-6E64-4679-929E-981F732BA5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657" y="426739"/>
            <a:ext cx="1939010" cy="2662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736078-9AAD-4F25-B3B0-9E92AF11CE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968" y="426739"/>
            <a:ext cx="1885232" cy="2635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50F036-7B6D-4AB7-9DFB-50EE4EAD5A0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968" y="3620587"/>
            <a:ext cx="1950101" cy="2897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F6591D2-9576-4C3B-AE5F-E202BD2BAA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467297"/>
              </p:ext>
            </p:extLst>
          </p:nvPr>
        </p:nvGraphicFramePr>
        <p:xfrm>
          <a:off x="192807" y="3620587"/>
          <a:ext cx="2110126" cy="2897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Acrobat Document" r:id="rId8" imgW="5393880" imgH="7656840" progId="AcroExch.Document.DC">
                  <p:embed/>
                </p:oleObj>
              </mc:Choice>
              <mc:Fallback>
                <p:oleObj name="Acrobat Document" r:id="rId8" imgW="5393880" imgH="7656840" progId="AcroExch.Document.DC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07" y="3620587"/>
                        <a:ext cx="2110126" cy="28975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67027600-5B8C-4972-80AB-CEE0BED911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170161"/>
              </p:ext>
            </p:extLst>
          </p:nvPr>
        </p:nvGraphicFramePr>
        <p:xfrm>
          <a:off x="7320087" y="411013"/>
          <a:ext cx="2069445" cy="2682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Acrobat Document" r:id="rId10" imgW="5393880" imgH="7656840" progId="AcroExch.Document.DC">
                  <p:embed/>
                </p:oleObj>
              </mc:Choice>
              <mc:Fallback>
                <p:oleObj name="Acrobat Document" r:id="rId10" imgW="5393880" imgH="7656840" progId="AcroExch.Document.DC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0087" y="411013"/>
                        <a:ext cx="2069445" cy="26828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EC34836A-F907-47E3-97CA-CEC52F295D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926244"/>
              </p:ext>
            </p:extLst>
          </p:nvPr>
        </p:nvGraphicFramePr>
        <p:xfrm>
          <a:off x="7370991" y="3620587"/>
          <a:ext cx="2047752" cy="2897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Acrobat Document" r:id="rId12" imgW="5393880" imgH="7656840" progId="AcroExch.Document.DC">
                  <p:embed/>
                </p:oleObj>
              </mc:Choice>
              <mc:Fallback>
                <p:oleObj name="Acrobat Document" r:id="rId12" imgW="5393880" imgH="7656840" progId="AcroExch.Document.DC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0991" y="3620587"/>
                        <a:ext cx="2047752" cy="28975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37DEB6-6B44-434F-9A69-D4D127AAF56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897" y="3639644"/>
            <a:ext cx="1966346" cy="287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5A59ABA7-02C8-4D3E-A3A8-5D45AAB488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171798"/>
              </p:ext>
            </p:extLst>
          </p:nvPr>
        </p:nvGraphicFramePr>
        <p:xfrm>
          <a:off x="4960523" y="3639645"/>
          <a:ext cx="2092212" cy="2859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Acrobat Document" r:id="rId15" imgW="5393880" imgH="7656840" progId="AcroExch.Document.DC">
                  <p:embed/>
                </p:oleObj>
              </mc:Choice>
              <mc:Fallback>
                <p:oleObj name="Acrobat Document" r:id="rId15" imgW="5393880" imgH="7656840" progId="AcroExch.Document.DC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0523" y="3639645"/>
                        <a:ext cx="2092212" cy="28594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769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КИП-2год\ПОСОБИЕ\обложка3.jpg">
            <a:extLst>
              <a:ext uri="{FF2B5EF4-FFF2-40B4-BE49-F238E27FC236}">
                <a16:creationId xmlns:a16="http://schemas.microsoft.com/office/drawing/2014/main" id="{B051EC26-195D-4C38-8C49-F05BB0D92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543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CA7FF0-87A0-400E-ADA8-3A2DD285CFD0}"/>
              </a:ext>
            </a:extLst>
          </p:cNvPr>
          <p:cNvSpPr txBox="1"/>
          <p:nvPr/>
        </p:nvSpPr>
        <p:spPr>
          <a:xfrm>
            <a:off x="428978" y="6088559"/>
            <a:ext cx="11638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6457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51EDCE-5403-4353-8790-556DD226FCA6}"/>
              </a:ext>
            </a:extLst>
          </p:cNvPr>
          <p:cNvSpPr txBox="1"/>
          <p:nvPr/>
        </p:nvSpPr>
        <p:spPr>
          <a:xfrm>
            <a:off x="234880" y="233440"/>
            <a:ext cx="115287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540385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ЗАДАЧА 1.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Продолжить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ngs"/>
                <a:cs typeface="Cambria" panose="02040503050406030204" pitchFamily="18" charset="0"/>
              </a:rPr>
              <a:t>модернизацию коррекционно-развивающей среды для детей с общим недоразвитием речи посредством реализации системы развития детей с особыми </a:t>
            </a:r>
            <a:r>
              <a:rPr kumimoji="0" lang="ru-RU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ngs"/>
                <a:cs typeface="Cambria" panose="02040503050406030204" pitchFamily="18" charset="0"/>
              </a:rPr>
              <a:t>образовательными потребностями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S Minngs"/>
              <a:cs typeface="Cambria" panose="0204050305040603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292553-ED4E-4475-8AC4-10B54A4447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07" r="3553" b="8987"/>
          <a:stretch/>
        </p:blipFill>
        <p:spPr>
          <a:xfrm>
            <a:off x="234880" y="1294083"/>
            <a:ext cx="3473198" cy="2077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User\Desktop\Безымянный.png">
            <a:extLst>
              <a:ext uri="{FF2B5EF4-FFF2-40B4-BE49-F238E27FC236}">
                <a16:creationId xmlns:a16="http://schemas.microsoft.com/office/drawing/2014/main" id="{CEF0B790-65CE-403F-8E62-6AD067AB4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806" y="1980018"/>
            <a:ext cx="4356509" cy="3217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EAA40DC-DB76-4F40-85CF-92D839C13C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403" y="4066527"/>
            <a:ext cx="2012576" cy="2262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1984A3B-8F40-4CB6-8DD9-B75A994495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448" y="1294083"/>
            <a:ext cx="3038221" cy="2278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100101-E59D-49F3-91C5-F031290720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467" y="4164753"/>
            <a:ext cx="1930184" cy="2287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ABD8CA-6891-4D7E-80DA-893561724852}"/>
              </a:ext>
            </a:extLst>
          </p:cNvPr>
          <p:cNvSpPr txBox="1"/>
          <p:nvPr/>
        </p:nvSpPr>
        <p:spPr>
          <a:xfrm>
            <a:off x="131092" y="3371239"/>
            <a:ext cx="3473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пластилиновой живописи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0BDAA-874B-4B9B-BF2D-F90168B99136}"/>
              </a:ext>
            </a:extLst>
          </p:cNvPr>
          <p:cNvSpPr txBox="1"/>
          <p:nvPr/>
        </p:nvSpPr>
        <p:spPr>
          <a:xfrm>
            <a:off x="8274990" y="3648238"/>
            <a:ext cx="378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миллефиори</a:t>
            </a:r>
          </a:p>
        </p:txBody>
      </p:sp>
      <p:sp>
        <p:nvSpPr>
          <p:cNvPr id="11" name="TextBox 10">
            <a:hlinkClick r:id="rId7" action="ppaction://hlinksldjump"/>
            <a:extLst>
              <a:ext uri="{FF2B5EF4-FFF2-40B4-BE49-F238E27FC236}">
                <a16:creationId xmlns:a16="http://schemas.microsoft.com/office/drawing/2014/main" id="{AF9200DF-98B8-4E35-9817-D9DC9E53A780}"/>
              </a:ext>
            </a:extLst>
          </p:cNvPr>
          <p:cNvSpPr txBox="1"/>
          <p:nvPr/>
        </p:nvSpPr>
        <p:spPr>
          <a:xfrm>
            <a:off x="3996267" y="5336188"/>
            <a:ext cx="44170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  <a:hlinkClick r:id="rId8"/>
              </a:rPr>
              <a:t>https://ds94.centerstart.ru/sites/ds94.centerstart.ru/files/archive/document/posobie_compressed.pdf</a:t>
            </a:r>
            <a:r>
              <a:rPr lang="ru-RU" dirty="0">
                <a:solidFill>
                  <a:prstClr val="black"/>
                </a:solidFill>
                <a:hlinkClick r:id="rId8"/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03BF08-E3F8-4520-A4AB-DE23FD6D48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845" y="180621"/>
            <a:ext cx="3642307" cy="5147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F867D5-B7A2-4E9D-A62B-F11AC4EF344F}"/>
              </a:ext>
            </a:extLst>
          </p:cNvPr>
          <p:cNvSpPr txBox="1"/>
          <p:nvPr/>
        </p:nvSpPr>
        <p:spPr>
          <a:xfrm>
            <a:off x="3725333" y="5402371"/>
            <a:ext cx="45465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prstClr val="black"/>
                </a:solidFill>
                <a:hlinkClick r:id="rId3"/>
              </a:rPr>
              <a:t>https://ds94.centerstart.ru/sites/ds94.centerstart.ru/files/archive/document/%D0%9D%D0%B5%D0%BE%D0%B1%D1%8B%D1%87%D0%BD%D0%BE%D0%B5%20%D1%81%D0%B5%D0%BC%D0%B5%D0%B9%D0%BD%D0%BE%D0%B5%20%D1%80%D0%B8%D1%81%D0%BE%D0%B2%D0%B0%D0%BD%D0%B8%D0%B5.pdf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172638-4463-4FAC-A56C-74963D76947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08262" y="360982"/>
            <a:ext cx="3066025" cy="2705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A07C46-4D5B-4FC0-A37C-E82995D86A4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6272" y="180621"/>
            <a:ext cx="3127728" cy="306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DDBF89-C92C-4B08-8A8A-8DF130C9926D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16"/>
          <a:stretch/>
        </p:blipFill>
        <p:spPr bwMode="auto">
          <a:xfrm>
            <a:off x="8556271" y="3699384"/>
            <a:ext cx="3127728" cy="275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935DBF-8470-4C44-AF4B-8F2CC91FA6F6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25"/>
          <a:stretch/>
        </p:blipFill>
        <p:spPr bwMode="auto">
          <a:xfrm>
            <a:off x="726310" y="3665309"/>
            <a:ext cx="2705307" cy="275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D79407-9452-464B-B6E5-9E1D3BC2F10E}"/>
              </a:ext>
            </a:extLst>
          </p:cNvPr>
          <p:cNvSpPr txBox="1"/>
          <p:nvPr/>
        </p:nvSpPr>
        <p:spPr>
          <a:xfrm>
            <a:off x="395111" y="3293868"/>
            <a:ext cx="364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пластиковой картой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3DE2B-2E8F-4F35-A05C-B38105A2C3BE}"/>
              </a:ext>
            </a:extLst>
          </p:cNvPr>
          <p:cNvSpPr txBox="1"/>
          <p:nvPr/>
        </p:nvSpPr>
        <p:spPr>
          <a:xfrm>
            <a:off x="764001" y="6510367"/>
            <a:ext cx="262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миллефиори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839E3C-0545-4364-BD6A-F90C34EFFA5A}"/>
              </a:ext>
            </a:extLst>
          </p:cNvPr>
          <p:cNvSpPr txBox="1"/>
          <p:nvPr/>
        </p:nvSpPr>
        <p:spPr>
          <a:xfrm>
            <a:off x="8960520" y="3276211"/>
            <a:ext cx="256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линейкой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38FF9-D730-4B0D-B9CA-1D59F8E5AA12}"/>
              </a:ext>
            </a:extLst>
          </p:cNvPr>
          <p:cNvSpPr txBox="1"/>
          <p:nvPr/>
        </p:nvSpPr>
        <p:spPr>
          <a:xfrm>
            <a:off x="8550761" y="6457503"/>
            <a:ext cx="355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 болгарским перцем</a:t>
            </a:r>
          </a:p>
        </p:txBody>
      </p:sp>
    </p:spTree>
    <p:extLst>
      <p:ext uri="{BB962C8B-B14F-4D97-AF65-F5344CB8AC3E}">
        <p14:creationId xmlns:p14="http://schemas.microsoft.com/office/powerpoint/2010/main" val="227031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D4A1C3-61A4-4419-86F5-C6E74A70BFB0}"/>
              </a:ext>
            </a:extLst>
          </p:cNvPr>
          <p:cNvSpPr txBox="1"/>
          <p:nvPr/>
        </p:nvSpPr>
        <p:spPr>
          <a:xfrm>
            <a:off x="176418" y="127568"/>
            <a:ext cx="11502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540385" algn="l"/>
              </a:tabLst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ngs"/>
                <a:cs typeface="Cambria" panose="02040503050406030204" pitchFamily="18" charset="0"/>
              </a:rPr>
              <a:t>Задача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ngs"/>
                <a:cs typeface="Cambria" panose="02040503050406030204" pitchFamily="18" charset="0"/>
              </a:rPr>
              <a:t>2. Реализовать систем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ngs"/>
                <a:cs typeface="Cambria" panose="02040503050406030204" pitchFamily="18" charset="0"/>
              </a:rPr>
              <a:t>у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ngs"/>
                <a:cs typeface="Cambria" panose="02040503050406030204" pitchFamily="18" charset="0"/>
              </a:rPr>
              <a:t> формирования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профессиональных компетенций педагогов и психолого-педагогических компетенций родителей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ngs"/>
                <a:cs typeface="Cambria" panose="02040503050406030204" pitchFamily="18" charset="0"/>
              </a:rPr>
              <a:t>воспитанников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Times New Roman" panose="02020603050405020304" pitchFamily="18" charset="0"/>
                <a:ea typeface="MS Minngs"/>
                <a:cs typeface="Cambria" panose="02040503050406030204" pitchFamily="18" charset="0"/>
              </a:rPr>
              <a:t> с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ngs"/>
                <a:cs typeface="Cambria" panose="02040503050406030204" pitchFamily="18" charset="0"/>
              </a:rPr>
              <a:t> ТНР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S Minngs"/>
              <a:cs typeface="Cambria" panose="02040503050406030204" pitchFamily="18" charset="0"/>
            </a:endParaRPr>
          </a:p>
        </p:txBody>
      </p:sp>
      <p:pic>
        <p:nvPicPr>
          <p:cNvPr id="4" name="Picture 2" descr="D:\Users\User\Desktop\20170202_172754.jpg">
            <a:extLst>
              <a:ext uri="{FF2B5EF4-FFF2-40B4-BE49-F238E27FC236}">
                <a16:creationId xmlns:a16="http://schemas.microsoft.com/office/drawing/2014/main" id="{DBF2D4EF-C0F2-41A6-84A3-EE053B37C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3734" y="968937"/>
            <a:ext cx="3842865" cy="2490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G:\КОНСПЕКТЫ.Морозова\Праздник УРОЖАЯ\20171115_101456.jpg">
            <a:extLst>
              <a:ext uri="{FF2B5EF4-FFF2-40B4-BE49-F238E27FC236}">
                <a16:creationId xmlns:a16="http://schemas.microsoft.com/office/drawing/2014/main" id="{92CE7AC9-1008-4B3A-9225-40B2D5665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86" y="904852"/>
            <a:ext cx="3595511" cy="24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КОНСПЕКТЫ.Морозова\Занятие.СПАСАЕМ ТИГРА\IMG_0019.JPG">
            <a:extLst>
              <a:ext uri="{FF2B5EF4-FFF2-40B4-BE49-F238E27FC236}">
                <a16:creationId xmlns:a16="http://schemas.microsoft.com/office/drawing/2014/main" id="{520FF58C-41B3-4747-90D7-94131129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800" y="3299360"/>
            <a:ext cx="2819400" cy="3265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ФОТО.КУКЛЫ\Занятие.Кукла Кубышка.фото\зан.соня с папой.JPG">
            <a:extLst>
              <a:ext uri="{FF2B5EF4-FFF2-40B4-BE49-F238E27FC236}">
                <a16:creationId xmlns:a16="http://schemas.microsoft.com/office/drawing/2014/main" id="{050CE214-54E4-4D7E-B1BB-F8B301E7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3734" y="3782007"/>
            <a:ext cx="3842865" cy="2613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КОНСПЕКТЫ.Морозова\Семинар.ПЕРВОЦВЕТЫ\Первоцветы.студенты\IMG_0010.JPG">
            <a:extLst>
              <a:ext uri="{FF2B5EF4-FFF2-40B4-BE49-F238E27FC236}">
                <a16:creationId xmlns:a16="http://schemas.microsoft.com/office/drawing/2014/main" id="{98B7346C-1636-4F33-A2D7-4516077E5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86" y="3782007"/>
            <a:ext cx="3718250" cy="2613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0EFD04-2E85-4E7A-972B-36DA01BDD73B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1682" y="1024878"/>
            <a:ext cx="3234234" cy="1977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21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63264" y="1715344"/>
            <a:ext cx="4159138" cy="3535353"/>
            <a:chOff x="2013066" y="1143004"/>
            <a:chExt cx="4159138" cy="3535353"/>
          </a:xfrm>
          <a:solidFill>
            <a:srgbClr val="92D050"/>
          </a:solidFill>
        </p:grpSpPr>
        <p:sp>
          <p:nvSpPr>
            <p:cNvPr id="3" name="Овал 2"/>
            <p:cNvSpPr/>
            <p:nvPr/>
          </p:nvSpPr>
          <p:spPr>
            <a:xfrm>
              <a:off x="2013066" y="1143004"/>
              <a:ext cx="4159138" cy="3535353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" name="Овал 4"/>
            <p:cNvSpPr/>
            <p:nvPr/>
          </p:nvSpPr>
          <p:spPr>
            <a:xfrm>
              <a:off x="2622158" y="1660744"/>
              <a:ext cx="2940954" cy="2499873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4" name="Овал 23"/>
          <p:cNvSpPr/>
          <p:nvPr/>
        </p:nvSpPr>
        <p:spPr>
          <a:xfrm>
            <a:off x="7200999" y="5128056"/>
            <a:ext cx="2592533" cy="1661327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7" name="Прямоугольник 26"/>
          <p:cNvSpPr/>
          <p:nvPr/>
        </p:nvSpPr>
        <p:spPr>
          <a:xfrm>
            <a:off x="7518400" y="5628054"/>
            <a:ext cx="220146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4FB71F-A1D4-4ED7-AC35-9D0AEF30D896}"/>
              </a:ext>
            </a:extLst>
          </p:cNvPr>
          <p:cNvSpPr txBox="1"/>
          <p:nvPr/>
        </p:nvSpPr>
        <p:spPr>
          <a:xfrm>
            <a:off x="0" y="31270"/>
            <a:ext cx="65026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540385" algn="l"/>
              </a:tabLst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ngs"/>
                <a:cs typeface="Cambria" panose="02040503050406030204" pitchFamily="18" charset="0"/>
              </a:rPr>
              <a:t>ЗАДАЧА 3. Разработать, апробировать и опубликовать методические рекомендации «Необычное семейное рисование» для родителей, воспитывающих детей с ТНР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S Minngs"/>
              <a:cs typeface="Cambria" panose="02040503050406030204" pitchFamily="18" charset="0"/>
            </a:endParaRPr>
          </a:p>
        </p:txBody>
      </p:sp>
      <p:pic>
        <p:nvPicPr>
          <p:cNvPr id="20" name="Рисунок 19" descr="Рисуем на ткани в технике трапунто.  Мастер-класс для воспитателей и педагогов дополнительного образования">
            <a:extLst>
              <a:ext uri="{FF2B5EF4-FFF2-40B4-BE49-F238E27FC236}">
                <a16:creationId xmlns:a16="http://schemas.microsoft.com/office/drawing/2014/main" id="{5EBFAEAD-3AE2-4ADC-A812-04C6D25781F3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2" r="7855" b="20497"/>
          <a:stretch/>
        </p:blipFill>
        <p:spPr bwMode="auto">
          <a:xfrm>
            <a:off x="137770" y="3930507"/>
            <a:ext cx="2296212" cy="2145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CEA9D2-DE09-4BB3-9A17-EDA2A54D0E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014" y="1491096"/>
            <a:ext cx="2428590" cy="1821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F63F66F-0FF8-4D47-8398-07B9DF53EA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504" y="3919527"/>
            <a:ext cx="1581322" cy="2107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155DDEE-1318-4E8C-AD50-D85B5414DC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43" b="32923"/>
          <a:stretch/>
        </p:blipFill>
        <p:spPr>
          <a:xfrm>
            <a:off x="6872356" y="1955154"/>
            <a:ext cx="3096700" cy="2947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B74172D-0547-48A2-BB36-E730B31AF4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70" y="1244634"/>
            <a:ext cx="1821153" cy="2573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310CD32-648E-4C74-B32B-49928CA272A4}"/>
              </a:ext>
            </a:extLst>
          </p:cNvPr>
          <p:cNvSpPr txBox="1"/>
          <p:nvPr/>
        </p:nvSpPr>
        <p:spPr>
          <a:xfrm rot="19100772">
            <a:off x="9326787" y="1392179"/>
            <a:ext cx="3116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9760CD46-E10C-4650-9A2A-B2F140A9A2F1}"/>
              </a:ext>
            </a:extLst>
          </p:cNvPr>
          <p:cNvSpPr/>
          <p:nvPr/>
        </p:nvSpPr>
        <p:spPr>
          <a:xfrm rot="1292864">
            <a:off x="9720407" y="3742625"/>
            <a:ext cx="2592533" cy="1661327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5BAB1-F717-4E61-89F0-BEEE88BD7511}"/>
              </a:ext>
            </a:extLst>
          </p:cNvPr>
          <p:cNvSpPr txBox="1"/>
          <p:nvPr/>
        </p:nvSpPr>
        <p:spPr>
          <a:xfrm rot="1610679">
            <a:off x="10057125" y="4429450"/>
            <a:ext cx="214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FE59C212-2419-4386-89A0-15749A7CDE7F}"/>
              </a:ext>
            </a:extLst>
          </p:cNvPr>
          <p:cNvSpPr/>
          <p:nvPr/>
        </p:nvSpPr>
        <p:spPr>
          <a:xfrm rot="1167104">
            <a:off x="4579061" y="1264962"/>
            <a:ext cx="2491538" cy="1661327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796B58-1692-468A-A79E-228DE0CC4308}"/>
              </a:ext>
            </a:extLst>
          </p:cNvPr>
          <p:cNvSpPr txBox="1"/>
          <p:nvPr/>
        </p:nvSpPr>
        <p:spPr>
          <a:xfrm rot="1521488">
            <a:off x="4910371" y="1817862"/>
            <a:ext cx="1792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72AAF231-7AA4-4D8B-8584-D809A5A93C95}"/>
              </a:ext>
            </a:extLst>
          </p:cNvPr>
          <p:cNvSpPr/>
          <p:nvPr/>
        </p:nvSpPr>
        <p:spPr>
          <a:xfrm>
            <a:off x="6872355" y="171197"/>
            <a:ext cx="2793655" cy="1661327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0DA971-CADD-4D84-9EE6-340D5EF7395B}"/>
              </a:ext>
            </a:extLst>
          </p:cNvPr>
          <p:cNvSpPr txBox="1"/>
          <p:nvPr/>
        </p:nvSpPr>
        <p:spPr>
          <a:xfrm>
            <a:off x="7046096" y="849833"/>
            <a:ext cx="246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033AA1-8FC4-4165-93E7-E34F2A5E9754}"/>
              </a:ext>
            </a:extLst>
          </p:cNvPr>
          <p:cNvSpPr txBox="1"/>
          <p:nvPr/>
        </p:nvSpPr>
        <p:spPr>
          <a:xfrm>
            <a:off x="295186" y="6097559"/>
            <a:ext cx="242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трапунто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ACDE0E-6E44-4415-9A47-A2D4A864CA09}"/>
              </a:ext>
            </a:extLst>
          </p:cNvPr>
          <p:cNvSpPr txBox="1"/>
          <p:nvPr/>
        </p:nvSpPr>
        <p:spPr>
          <a:xfrm>
            <a:off x="2481303" y="6143725"/>
            <a:ext cx="2261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кофе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E138C1-1B4E-4C97-B1E9-F7BAB0F3D510}"/>
              </a:ext>
            </a:extLst>
          </p:cNvPr>
          <p:cNvSpPr txBox="1"/>
          <p:nvPr/>
        </p:nvSpPr>
        <p:spPr>
          <a:xfrm>
            <a:off x="2037014" y="3429000"/>
            <a:ext cx="262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молоке</a:t>
            </a:r>
          </a:p>
        </p:txBody>
      </p:sp>
      <p:sp>
        <p:nvSpPr>
          <p:cNvPr id="6" name="Овал 5"/>
          <p:cNvSpPr/>
          <p:nvPr/>
        </p:nvSpPr>
        <p:spPr>
          <a:xfrm rot="20784139">
            <a:off x="4437295" y="3714353"/>
            <a:ext cx="2615235" cy="15748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80" name="Овал 4"/>
          <p:cNvSpPr/>
          <p:nvPr/>
        </p:nvSpPr>
        <p:spPr>
          <a:xfrm rot="20784139">
            <a:off x="4534960" y="4166819"/>
            <a:ext cx="2110623" cy="84164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 дополнительного образования</a:t>
            </a:r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9760CD46-E10C-4650-9A2A-B2F140A9A2F1}"/>
              </a:ext>
            </a:extLst>
          </p:cNvPr>
          <p:cNvSpPr/>
          <p:nvPr/>
        </p:nvSpPr>
        <p:spPr>
          <a:xfrm rot="20082617">
            <a:off x="9697552" y="1106504"/>
            <a:ext cx="2592533" cy="1661327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85BAB1-F717-4E61-89F0-BEEE88BD7511}"/>
              </a:ext>
            </a:extLst>
          </p:cNvPr>
          <p:cNvSpPr txBox="1"/>
          <p:nvPr/>
        </p:nvSpPr>
        <p:spPr>
          <a:xfrm rot="19955322">
            <a:off x="9811697" y="1537058"/>
            <a:ext cx="21462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</a:p>
        </p:txBody>
      </p:sp>
    </p:spTree>
    <p:extLst>
      <p:ext uri="{BB962C8B-B14F-4D97-AF65-F5344CB8AC3E}">
        <p14:creationId xmlns:p14="http://schemas.microsoft.com/office/powerpoint/2010/main" val="128988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F8439F-EC71-4FE2-B3EC-DE4DA7FD4BEE}"/>
              </a:ext>
            </a:extLst>
          </p:cNvPr>
          <p:cNvSpPr txBox="1"/>
          <p:nvPr/>
        </p:nvSpPr>
        <p:spPr>
          <a:xfrm>
            <a:off x="401652" y="227641"/>
            <a:ext cx="1123762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540385" algn="l"/>
              </a:tabLst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ЗАДАЧА 4. Провести вторичную диагностику оценки эффективности реализации проекта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S Minngs"/>
              <a:cs typeface="Cambria" panose="020405030504060302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786DF66-6455-4262-9898-D3BFAF6E6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498099"/>
              </p:ext>
            </p:extLst>
          </p:nvPr>
        </p:nvGraphicFramePr>
        <p:xfrm>
          <a:off x="463539" y="1339781"/>
          <a:ext cx="5934076" cy="2348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7272">
                  <a:extLst>
                    <a:ext uri="{9D8B030D-6E8A-4147-A177-3AD203B41FA5}">
                      <a16:colId xmlns:a16="http://schemas.microsoft.com/office/drawing/2014/main" val="982416526"/>
                    </a:ext>
                  </a:extLst>
                </a:gridCol>
                <a:gridCol w="1355068">
                  <a:extLst>
                    <a:ext uri="{9D8B030D-6E8A-4147-A177-3AD203B41FA5}">
                      <a16:colId xmlns:a16="http://schemas.microsoft.com/office/drawing/2014/main" val="1614118548"/>
                    </a:ext>
                  </a:extLst>
                </a:gridCol>
                <a:gridCol w="1611970">
                  <a:extLst>
                    <a:ext uri="{9D8B030D-6E8A-4147-A177-3AD203B41FA5}">
                      <a16:colId xmlns:a16="http://schemas.microsoft.com/office/drawing/2014/main" val="26590781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 развития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1 года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2 года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6874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Профессиональной компетентности педагогов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Средне-высокий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3102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Психолого-педагогических компетенций родителей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Допустимый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Средне-высокий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7577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достижения детей с ТНР коррекционно-развивающих результатов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ОНР II уровня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Положительная динамика развития речи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0720055"/>
                  </a:ext>
                </a:extLst>
              </a:tr>
            </a:tbl>
          </a:graphicData>
        </a:graphic>
      </p:graphicFrame>
      <p:pic>
        <p:nvPicPr>
          <p:cNvPr id="6" name="Picture 2" descr="G:\КИП-2год\ПОСОБИЕ\обложка3.jpg">
            <a:extLst>
              <a:ext uri="{FF2B5EF4-FFF2-40B4-BE49-F238E27FC236}">
                <a16:creationId xmlns:a16="http://schemas.microsoft.com/office/drawing/2014/main" id="{2CF55555-CA87-41B1-AD7A-5FBC754E3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386"/>
          <a:stretch/>
        </p:blipFill>
        <p:spPr bwMode="auto">
          <a:xfrm>
            <a:off x="6546266" y="2852385"/>
            <a:ext cx="5093012" cy="3631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71A12C-6844-40F9-99E1-BF4AEB2E48AE}"/>
              </a:ext>
            </a:extLst>
          </p:cNvPr>
          <p:cNvSpPr txBox="1"/>
          <p:nvPr/>
        </p:nvSpPr>
        <p:spPr>
          <a:xfrm>
            <a:off x="7006268" y="5998403"/>
            <a:ext cx="44373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«ТРОЕ В ОДНОЙ ЛОДКЕ» </a:t>
            </a:r>
          </a:p>
        </p:txBody>
      </p:sp>
    </p:spTree>
    <p:extLst>
      <p:ext uri="{BB962C8B-B14F-4D97-AF65-F5344CB8AC3E}">
        <p14:creationId xmlns:p14="http://schemas.microsoft.com/office/powerpoint/2010/main" val="3182667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84E4C2-61D4-44C9-A08A-2BA00F93F2B3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924" y="2812991"/>
            <a:ext cx="3198495" cy="2399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008234A9-2F30-4318-A25D-C566C7210EA8}"/>
              </a:ext>
            </a:extLst>
          </p:cNvPr>
          <p:cNvSpPr/>
          <p:nvPr/>
        </p:nvSpPr>
        <p:spPr>
          <a:xfrm>
            <a:off x="1014110" y="1516840"/>
            <a:ext cx="1628412" cy="1641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DF00F-4DA1-4C91-9856-3C3504FBE4E4}"/>
              </a:ext>
            </a:extLst>
          </p:cNvPr>
          <p:cNvSpPr txBox="1"/>
          <p:nvPr/>
        </p:nvSpPr>
        <p:spPr>
          <a:xfrm>
            <a:off x="1570572" y="1859340"/>
            <a:ext cx="9905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ДОО 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32</a:t>
            </a:r>
          </a:p>
          <a:p>
            <a:pPr lvl="0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F9D93B80-0498-462F-9F97-64CD59687E36}"/>
              </a:ext>
            </a:extLst>
          </p:cNvPr>
          <p:cNvSpPr/>
          <p:nvPr/>
        </p:nvSpPr>
        <p:spPr>
          <a:xfrm>
            <a:off x="3646542" y="1578040"/>
            <a:ext cx="1444978" cy="14050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№ 69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655EDD5-DEF2-4268-8E74-4FB8B66C575E}"/>
              </a:ext>
            </a:extLst>
          </p:cNvPr>
          <p:cNvSpPr/>
          <p:nvPr/>
        </p:nvSpPr>
        <p:spPr>
          <a:xfrm>
            <a:off x="9515044" y="30236"/>
            <a:ext cx="1342433" cy="14050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ГБОУ КК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FBCB4C2-0A08-4D56-AA3A-EB92001C278C}"/>
              </a:ext>
            </a:extLst>
          </p:cNvPr>
          <p:cNvSpPr/>
          <p:nvPr/>
        </p:nvSpPr>
        <p:spPr>
          <a:xfrm>
            <a:off x="9163781" y="2616615"/>
            <a:ext cx="1907822" cy="1517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МКУ РЦ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«Детство»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FC77973-F7D7-45C0-9D84-06DF2452F4C9}"/>
              </a:ext>
            </a:extLst>
          </p:cNvPr>
          <p:cNvSpPr/>
          <p:nvPr/>
        </p:nvSpPr>
        <p:spPr>
          <a:xfrm>
            <a:off x="48968" y="3198137"/>
            <a:ext cx="1387588" cy="14773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№ 230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D75FE82-6926-4415-8722-C9F09B6589C4}"/>
              </a:ext>
            </a:extLst>
          </p:cNvPr>
          <p:cNvSpPr/>
          <p:nvPr/>
        </p:nvSpPr>
        <p:spPr>
          <a:xfrm>
            <a:off x="2949992" y="4701936"/>
            <a:ext cx="1524000" cy="12784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№ 202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495B3CC-F4C6-4FDE-8BB7-60C8C3283085}"/>
              </a:ext>
            </a:extLst>
          </p:cNvPr>
          <p:cNvSpPr/>
          <p:nvPr/>
        </p:nvSpPr>
        <p:spPr>
          <a:xfrm>
            <a:off x="153547" y="5085678"/>
            <a:ext cx="2289737" cy="16931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МБУЗ ДГП №4 «Солнышко»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ED6ACAE-9A15-4E2B-88FE-B62CB8F1375C}"/>
              </a:ext>
            </a:extLst>
          </p:cNvPr>
          <p:cNvSpPr/>
          <p:nvPr/>
        </p:nvSpPr>
        <p:spPr>
          <a:xfrm>
            <a:off x="-21468" y="478962"/>
            <a:ext cx="1230908" cy="12024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ДОО № 24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9DA4A6A7-57CB-4D45-B7EB-7F88C75D6387}"/>
              </a:ext>
            </a:extLst>
          </p:cNvPr>
          <p:cNvSpPr/>
          <p:nvPr/>
        </p:nvSpPr>
        <p:spPr>
          <a:xfrm>
            <a:off x="7326489" y="5260763"/>
            <a:ext cx="1478844" cy="14050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 ВПО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КубГУ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91F1D48-5ECA-4C6B-98EB-1A1FF1D0633E}"/>
              </a:ext>
            </a:extLst>
          </p:cNvPr>
          <p:cNvSpPr/>
          <p:nvPr/>
        </p:nvSpPr>
        <p:spPr>
          <a:xfrm>
            <a:off x="10729116" y="1225105"/>
            <a:ext cx="1501422" cy="1517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СОШ № 26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35196E78-6CCF-45ED-9622-47CBA5B8F346}"/>
              </a:ext>
            </a:extLst>
          </p:cNvPr>
          <p:cNvSpPr/>
          <p:nvPr/>
        </p:nvSpPr>
        <p:spPr>
          <a:xfrm>
            <a:off x="4728940" y="5551146"/>
            <a:ext cx="1354667" cy="12784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ДОО № 41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06192185-C3BF-4060-BA28-7E1D0E8F71E5}"/>
              </a:ext>
            </a:extLst>
          </p:cNvPr>
          <p:cNvSpPr/>
          <p:nvPr/>
        </p:nvSpPr>
        <p:spPr>
          <a:xfrm>
            <a:off x="2198864" y="569699"/>
            <a:ext cx="1219200" cy="1178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ДОО № 115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CB6CEB8-7825-4893-895F-EC4EAA58102A}"/>
              </a:ext>
            </a:extLst>
          </p:cNvPr>
          <p:cNvSpPr/>
          <p:nvPr/>
        </p:nvSpPr>
        <p:spPr>
          <a:xfrm>
            <a:off x="7039137" y="1713362"/>
            <a:ext cx="1342433" cy="1178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ДОО № 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53BA140-27EA-40EC-9354-2F3DF92E64F7}"/>
              </a:ext>
            </a:extLst>
          </p:cNvPr>
          <p:cNvSpPr/>
          <p:nvPr/>
        </p:nvSpPr>
        <p:spPr>
          <a:xfrm>
            <a:off x="2335331" y="2973304"/>
            <a:ext cx="1697108" cy="16884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№ 72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DE088D56-C048-4FA9-A1CA-1563F6BDA3DD}"/>
              </a:ext>
            </a:extLst>
          </p:cNvPr>
          <p:cNvSpPr/>
          <p:nvPr/>
        </p:nvSpPr>
        <p:spPr>
          <a:xfrm>
            <a:off x="8004846" y="3860517"/>
            <a:ext cx="1253067" cy="1097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ГБОУ КК ИРО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B1F141BF-59E2-4823-A128-EC047CE12DDB}"/>
              </a:ext>
            </a:extLst>
          </p:cNvPr>
          <p:cNvSpPr/>
          <p:nvPr/>
        </p:nvSpPr>
        <p:spPr>
          <a:xfrm>
            <a:off x="9429998" y="5373264"/>
            <a:ext cx="1858891" cy="14050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МКУ КНМЦ «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ОАиП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1F00BA5-DE8A-4414-8261-6E792F051726}"/>
              </a:ext>
            </a:extLst>
          </p:cNvPr>
          <p:cNvSpPr/>
          <p:nvPr/>
        </p:nvSpPr>
        <p:spPr>
          <a:xfrm rot="13397065">
            <a:off x="4873510" y="2861967"/>
            <a:ext cx="511604" cy="91214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0D21249-F032-46FB-93F5-31B62523BBBE}"/>
              </a:ext>
            </a:extLst>
          </p:cNvPr>
          <p:cNvSpPr/>
          <p:nvPr/>
        </p:nvSpPr>
        <p:spPr>
          <a:xfrm rot="12562980">
            <a:off x="3099216" y="1765485"/>
            <a:ext cx="627375" cy="78716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F2EC8CD-D000-42AB-930A-D08881D082E1}"/>
              </a:ext>
            </a:extLst>
          </p:cNvPr>
          <p:cNvSpPr/>
          <p:nvPr/>
        </p:nvSpPr>
        <p:spPr>
          <a:xfrm rot="11029444">
            <a:off x="1131969" y="699362"/>
            <a:ext cx="1144368" cy="119894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83481D7-6525-4569-B402-87BE27AA238A}"/>
              </a:ext>
            </a:extLst>
          </p:cNvPr>
          <p:cNvSpPr/>
          <p:nvPr/>
        </p:nvSpPr>
        <p:spPr>
          <a:xfrm rot="14196715">
            <a:off x="995337" y="1578618"/>
            <a:ext cx="341424" cy="107960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42656DF-C0A4-4636-B94E-2DFB50ED35BF}"/>
              </a:ext>
            </a:extLst>
          </p:cNvPr>
          <p:cNvSpPr/>
          <p:nvPr/>
        </p:nvSpPr>
        <p:spPr>
          <a:xfrm rot="13260216">
            <a:off x="2314079" y="3002657"/>
            <a:ext cx="369484" cy="84653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6194A46-FD09-4F6A-8DE0-546FAD1946C8}"/>
              </a:ext>
            </a:extLst>
          </p:cNvPr>
          <p:cNvSpPr/>
          <p:nvPr/>
        </p:nvSpPr>
        <p:spPr>
          <a:xfrm rot="20921730" flipV="1">
            <a:off x="1432998" y="3851864"/>
            <a:ext cx="916464" cy="91217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73F515B-23EF-4BC5-ACAE-65215125986E}"/>
              </a:ext>
            </a:extLst>
          </p:cNvPr>
          <p:cNvSpPr/>
          <p:nvPr/>
        </p:nvSpPr>
        <p:spPr>
          <a:xfrm rot="15460856">
            <a:off x="765063" y="4843023"/>
            <a:ext cx="458121" cy="140958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B9B156A-754A-4F24-A41E-F4880985FAA3}"/>
              </a:ext>
            </a:extLst>
          </p:cNvPr>
          <p:cNvSpPr/>
          <p:nvPr/>
        </p:nvSpPr>
        <p:spPr>
          <a:xfrm rot="20922885">
            <a:off x="2373901" y="5555325"/>
            <a:ext cx="584220" cy="103903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FA3B298-F4E2-470F-80F7-DE0B4688CA16}"/>
              </a:ext>
            </a:extLst>
          </p:cNvPr>
          <p:cNvSpPr/>
          <p:nvPr/>
        </p:nvSpPr>
        <p:spPr>
          <a:xfrm rot="12400121">
            <a:off x="4384586" y="5670850"/>
            <a:ext cx="480526" cy="89077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FEF1AE2-4096-4F6E-B9E6-6B74EF22D6C1}"/>
              </a:ext>
            </a:extLst>
          </p:cNvPr>
          <p:cNvSpPr/>
          <p:nvPr/>
        </p:nvSpPr>
        <p:spPr>
          <a:xfrm rot="10800000">
            <a:off x="6096000" y="6051757"/>
            <a:ext cx="1275392" cy="124178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CBD6C28-2DBA-4D92-A446-B50DB2E39727}"/>
              </a:ext>
            </a:extLst>
          </p:cNvPr>
          <p:cNvSpPr/>
          <p:nvPr/>
        </p:nvSpPr>
        <p:spPr>
          <a:xfrm rot="11153944">
            <a:off x="8746832" y="6036234"/>
            <a:ext cx="681184" cy="83534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9E2AB736-BCAE-4B3F-9382-98A83BC5719E}"/>
              </a:ext>
            </a:extLst>
          </p:cNvPr>
          <p:cNvSpPr/>
          <p:nvPr/>
        </p:nvSpPr>
        <p:spPr>
          <a:xfrm rot="13640761">
            <a:off x="9014226" y="5062160"/>
            <a:ext cx="1018628" cy="89039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E35A5EF-1707-40A1-8144-7C7C42BD377C}"/>
              </a:ext>
            </a:extLst>
          </p:cNvPr>
          <p:cNvSpPr/>
          <p:nvPr/>
        </p:nvSpPr>
        <p:spPr>
          <a:xfrm rot="19348791">
            <a:off x="9059154" y="3898143"/>
            <a:ext cx="383624" cy="88332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43A10F2C-3686-4B40-9C29-907BC1137F9B}"/>
              </a:ext>
            </a:extLst>
          </p:cNvPr>
          <p:cNvSpPr/>
          <p:nvPr/>
        </p:nvSpPr>
        <p:spPr>
          <a:xfrm rot="18425113">
            <a:off x="10668488" y="2603791"/>
            <a:ext cx="353268" cy="82130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F5C84C13-5842-49DD-9D1D-64D667F50D91}"/>
              </a:ext>
            </a:extLst>
          </p:cNvPr>
          <p:cNvSpPr/>
          <p:nvPr/>
        </p:nvSpPr>
        <p:spPr>
          <a:xfrm rot="13083035">
            <a:off x="10530111" y="1386036"/>
            <a:ext cx="401377" cy="106611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2A2BB82-63A4-4CBC-A4C2-5CE54E91171C}"/>
              </a:ext>
            </a:extLst>
          </p:cNvPr>
          <p:cNvSpPr/>
          <p:nvPr/>
        </p:nvSpPr>
        <p:spPr>
          <a:xfrm rot="8473122">
            <a:off x="8124944" y="1477121"/>
            <a:ext cx="1603363" cy="94525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39351C7-D622-4D62-A0DD-70E5D4E2B60C}"/>
              </a:ext>
            </a:extLst>
          </p:cNvPr>
          <p:cNvSpPr/>
          <p:nvPr/>
        </p:nvSpPr>
        <p:spPr>
          <a:xfrm rot="18422518">
            <a:off x="7003959" y="2895867"/>
            <a:ext cx="455105" cy="92512"/>
          </a:xfrm>
          <a:prstGeom prst="rect">
            <a:avLst/>
          </a:prstGeom>
          <a:gradFill rotWithShape="1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z="-190500" prstMaterial="plastic">
            <a:bevelT w="50800" h="50800"/>
            <a:bevelB w="25400" h="25400" prst="angle"/>
          </a:sp3d>
        </p:spPr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5B17BB-6CE0-466F-92B6-C2C3B20CDFA1}"/>
              </a:ext>
            </a:extLst>
          </p:cNvPr>
          <p:cNvSpPr txBox="1"/>
          <p:nvPr/>
        </p:nvSpPr>
        <p:spPr>
          <a:xfrm>
            <a:off x="2693686" y="197904"/>
            <a:ext cx="6736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540385" algn="l"/>
              </a:tabLst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ngs"/>
                <a:cs typeface="Cambria" panose="02040503050406030204" pitchFamily="18" charset="0"/>
              </a:rPr>
              <a:t>ЗАДАЧА 5. Распространить результаты инновационной деятельности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S Minngs"/>
              <a:cs typeface="Cambria" panose="02040503050406030204" pitchFamily="18" charset="0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967AEE2-430B-46E4-89E7-3788263E88C7}"/>
              </a:ext>
            </a:extLst>
          </p:cNvPr>
          <p:cNvSpPr/>
          <p:nvPr/>
        </p:nvSpPr>
        <p:spPr>
          <a:xfrm>
            <a:off x="2331631" y="2983118"/>
            <a:ext cx="1697108" cy="16884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№ 72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50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522D5BC1-124C-490B-AB1B-B101D7F1E09C}"/>
              </a:ext>
            </a:extLst>
          </p:cNvPr>
          <p:cNvSpPr/>
          <p:nvPr/>
        </p:nvSpPr>
        <p:spPr>
          <a:xfrm>
            <a:off x="180622" y="203199"/>
            <a:ext cx="2236007" cy="22126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ДОО № 32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A3075ABA-E217-4256-9938-AFE95FD1832E}"/>
              </a:ext>
            </a:extLst>
          </p:cNvPr>
          <p:cNvSpPr/>
          <p:nvPr/>
        </p:nvSpPr>
        <p:spPr>
          <a:xfrm>
            <a:off x="3650030" y="150989"/>
            <a:ext cx="1628412" cy="1641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ДОО №230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216B2B75-50E6-4EA1-B038-DA79EF2DE036}"/>
              </a:ext>
            </a:extLst>
          </p:cNvPr>
          <p:cNvSpPr/>
          <p:nvPr/>
        </p:nvSpPr>
        <p:spPr>
          <a:xfrm>
            <a:off x="7046785" y="205418"/>
            <a:ext cx="1628412" cy="1641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№ 72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B054F80-6155-48A8-9A60-3F00EEE4940C}"/>
              </a:ext>
            </a:extLst>
          </p:cNvPr>
          <p:cNvSpPr/>
          <p:nvPr/>
        </p:nvSpPr>
        <p:spPr>
          <a:xfrm>
            <a:off x="9798756" y="74788"/>
            <a:ext cx="2212622" cy="23410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МБУЗ ДГП № 4 «Солнышко»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4C313A-86BB-4ABF-BD66-1A37DC652E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23" y="2573867"/>
            <a:ext cx="2978199" cy="4209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3" name="Picture 1" descr="G:\справки сад\БДОУ №32 0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55111">
            <a:off x="7195457" y="3223449"/>
            <a:ext cx="2329542" cy="3203596"/>
          </a:xfrm>
          <a:prstGeom prst="rect">
            <a:avLst/>
          </a:prstGeom>
          <a:noFill/>
        </p:spPr>
      </p:pic>
      <p:pic>
        <p:nvPicPr>
          <p:cNvPr id="3074" name="Picture 2" descr="G:\справки сад\д.с. 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13347">
            <a:off x="9263743" y="2792364"/>
            <a:ext cx="2233384" cy="3186616"/>
          </a:xfrm>
          <a:prstGeom prst="rect">
            <a:avLst/>
          </a:prstGeom>
          <a:noFill/>
        </p:spPr>
      </p:pic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312231" y="1733773"/>
          <a:ext cx="2394856" cy="3169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Acrobat Document" r:id="rId6" imgW="5829300" imgH="8010435" progId="AcroExch.Document.DC">
                  <p:embed/>
                </p:oleObj>
              </mc:Choice>
              <mc:Fallback>
                <p:oleObj name="Acrobat Document" r:id="rId6" imgW="5829300" imgH="8010435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2231" y="1733773"/>
                        <a:ext cx="2394856" cy="3169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4" descr="G:\справки сад\IMG_733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90678">
            <a:off x="3396343" y="3233862"/>
            <a:ext cx="2416629" cy="3221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6998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FBF70A-2FCA-4170-BBA3-FA5C8861BCBC}"/>
              </a:ext>
            </a:extLst>
          </p:cNvPr>
          <p:cNvSpPr txBox="1"/>
          <p:nvPr/>
        </p:nvSpPr>
        <p:spPr>
          <a:xfrm>
            <a:off x="1083733" y="218682"/>
            <a:ext cx="10608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Участие педагогов в диссеминации результатов деятельности КИП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EBC427-0465-4CA3-888E-08CD6F689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51" y="957366"/>
            <a:ext cx="6764875" cy="2583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1E53C680-B0F5-4412-A2D9-5F0E8A382A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l="16233" r="18756"/>
          <a:stretch/>
        </p:blipFill>
        <p:spPr>
          <a:xfrm>
            <a:off x="8195733" y="680347"/>
            <a:ext cx="2212622" cy="286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911B8D-B92D-4D1A-9F8F-437E15F858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10" b="21645"/>
          <a:stretch/>
        </p:blipFill>
        <p:spPr>
          <a:xfrm>
            <a:off x="330200" y="3846922"/>
            <a:ext cx="4072467" cy="2201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5727D7-908F-4CAF-A9F0-742D32831B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489" y="3846921"/>
            <a:ext cx="3349379" cy="2248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EA8E0E-48C5-4442-9592-03D2B87E71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10" b="24116"/>
          <a:stretch/>
        </p:blipFill>
        <p:spPr>
          <a:xfrm>
            <a:off x="8278376" y="3846922"/>
            <a:ext cx="3514891" cy="2201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958196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445</Words>
  <Application>Microsoft Office PowerPoint</Application>
  <PresentationFormat>Широкоэкранный</PresentationFormat>
  <Paragraphs>80</Paragraphs>
  <Slides>11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MS Minngs</vt:lpstr>
      <vt:lpstr>Times New Roman</vt:lpstr>
      <vt:lpstr>Тема Office</vt:lpstr>
      <vt:lpstr>Office Theme</vt:lpstr>
      <vt:lpstr>1_Тема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SONY</dc:creator>
  <cp:lastModifiedBy>Администратор</cp:lastModifiedBy>
  <cp:revision>54</cp:revision>
  <dcterms:created xsi:type="dcterms:W3CDTF">2021-02-06T14:57:15Z</dcterms:created>
  <dcterms:modified xsi:type="dcterms:W3CDTF">2021-02-08T11:52:07Z</dcterms:modified>
</cp:coreProperties>
</file>