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7" r:id="rId2"/>
    <p:sldId id="332" r:id="rId3"/>
    <p:sldId id="325" r:id="rId4"/>
    <p:sldId id="333" r:id="rId5"/>
    <p:sldId id="363" r:id="rId6"/>
    <p:sldId id="330" r:id="rId7"/>
    <p:sldId id="380" r:id="rId8"/>
    <p:sldId id="342" r:id="rId9"/>
    <p:sldId id="375" r:id="rId10"/>
    <p:sldId id="343" r:id="rId11"/>
    <p:sldId id="362" r:id="rId12"/>
    <p:sldId id="340" r:id="rId13"/>
    <p:sldId id="341" r:id="rId14"/>
    <p:sldId id="374" r:id="rId15"/>
    <p:sldId id="376" r:id="rId16"/>
    <p:sldId id="337" r:id="rId17"/>
    <p:sldId id="338" r:id="rId18"/>
    <p:sldId id="344" r:id="rId19"/>
    <p:sldId id="346" r:id="rId20"/>
    <p:sldId id="348" r:id="rId21"/>
    <p:sldId id="347" r:id="rId22"/>
    <p:sldId id="349" r:id="rId23"/>
    <p:sldId id="350" r:id="rId24"/>
    <p:sldId id="351" r:id="rId25"/>
    <p:sldId id="353" r:id="rId26"/>
    <p:sldId id="352" r:id="rId27"/>
    <p:sldId id="364" r:id="rId28"/>
    <p:sldId id="381" r:id="rId29"/>
    <p:sldId id="373" r:id="rId30"/>
    <p:sldId id="382" r:id="rId31"/>
    <p:sldId id="365" r:id="rId32"/>
    <p:sldId id="366" r:id="rId33"/>
    <p:sldId id="383" r:id="rId34"/>
    <p:sldId id="367" r:id="rId35"/>
    <p:sldId id="368" r:id="rId36"/>
    <p:sldId id="369" r:id="rId37"/>
    <p:sldId id="372" r:id="rId38"/>
    <p:sldId id="358" r:id="rId39"/>
    <p:sldId id="359" r:id="rId40"/>
    <p:sldId id="377" r:id="rId41"/>
    <p:sldId id="335" r:id="rId42"/>
    <p:sldId id="378" r:id="rId43"/>
    <p:sldId id="360" r:id="rId44"/>
    <p:sldId id="354" r:id="rId45"/>
    <p:sldId id="355" r:id="rId46"/>
    <p:sldId id="370" r:id="rId47"/>
    <p:sldId id="371" r:id="rId48"/>
    <p:sldId id="356" r:id="rId49"/>
    <p:sldId id="357" r:id="rId50"/>
    <p:sldId id="361" r:id="rId51"/>
    <p:sldId id="339" r:id="rId52"/>
    <p:sldId id="345" r:id="rId53"/>
    <p:sldId id="336" r:id="rId54"/>
    <p:sldId id="379" r:id="rId55"/>
    <p:sldId id="331" r:id="rId56"/>
  </p:sldIdLst>
  <p:sldSz cx="9144000" cy="6858000" type="screen4x3"/>
  <p:notesSz cx="6858000" cy="9144000"/>
  <p:custDataLst>
    <p:tags r:id="rId58"/>
  </p:custDataLst>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FF"/>
    <a:srgbClr val="FFFF99"/>
    <a:srgbClr val="0000CC"/>
    <a:srgbClr val="99FF99"/>
    <a:srgbClr val="9999FF"/>
    <a:srgbClr val="6666FF"/>
    <a:srgbClr val="3366FF"/>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2" autoAdjust="0"/>
    <p:restoredTop sz="77427" autoAdjust="0"/>
  </p:normalViewPr>
  <p:slideViewPr>
    <p:cSldViewPr snapToGrid="0">
      <p:cViewPr>
        <p:scale>
          <a:sx n="69" d="100"/>
          <a:sy n="69" d="100"/>
        </p:scale>
        <p:origin x="-9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ru-RU"/>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ru-RU"/>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ru-RU"/>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A341EF3-94DF-479E-93DB-5A515EC8AE55}" type="slidenum">
              <a:rPr lang="ru-RU" altLang="ru-RU"/>
              <a:pPr/>
              <a:t>‹#›</a:t>
            </a:fld>
            <a:endParaRPr lang="ru-RU" altLang="ru-RU"/>
          </a:p>
        </p:txBody>
      </p:sp>
    </p:spTree>
    <p:extLst>
      <p:ext uri="{BB962C8B-B14F-4D97-AF65-F5344CB8AC3E}">
        <p14:creationId xmlns:p14="http://schemas.microsoft.com/office/powerpoint/2010/main" val="8094928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a:ln/>
        </p:spPr>
      </p:sp>
      <p:sp>
        <p:nvSpPr>
          <p:cNvPr id="61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Уважаемые коллеги! Этот доклад подготовлен совместно с Владимиром Михайловичем Гуровицем, учителем информатики школы № 2007 г. Москвы и координатором сайта «Дистанционная подготовка по информатике» (</a:t>
            </a:r>
            <a:r>
              <a:rPr lang="en-US" altLang="ru-RU" smtClean="0"/>
              <a:t>http://informatics.mccme.ru</a:t>
            </a:r>
            <a:r>
              <a:rPr lang="ru-RU" altLang="ru-RU" smtClean="0"/>
              <a:t>). Я расскажу о языке Питон, который в последние годы приобретает все большую популярность как за рубежом, так и в России. </a:t>
            </a:r>
          </a:p>
        </p:txBody>
      </p:sp>
      <p:sp>
        <p:nvSpPr>
          <p:cNvPr id="61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30CC93-3F6B-4AD8-A78E-2D4AEECA327E}" type="slidenum">
              <a:rPr lang="ru-RU" altLang="ru-RU"/>
              <a:pPr/>
              <a:t>1</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a:ln/>
        </p:spPr>
      </p:sp>
      <p:sp>
        <p:nvSpPr>
          <p:cNvPr id="245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Вспомните, скольких трудов стоит научить школьников делать правильные отступы в программах. В </a:t>
            </a:r>
            <a:r>
              <a:rPr lang="en-US" altLang="ru-RU" smtClean="0"/>
              <a:t>Python </a:t>
            </a:r>
            <a:r>
              <a:rPr lang="ru-RU" altLang="ru-RU" smtClean="0"/>
              <a:t>эта проблема решена: без правильных отступов программа не запустится, поскольку именно отступы определяют её структуру. Тело условного оператора (блок) сдвинуто вправо на несколько символов, если есть вложенные условные операторы, их блоки сдвинуты еще дальше, также на одинаковое количество символов. Аналогичная ситуация с циклами. Благодаря отступам не нужно как-то иначе ограничивать блок (например, словами </a:t>
            </a:r>
            <a:r>
              <a:rPr lang="en-US" altLang="ru-RU" smtClean="0"/>
              <a:t>begin-end </a:t>
            </a:r>
            <a:r>
              <a:rPr lang="ru-RU" altLang="ru-RU" smtClean="0"/>
              <a:t>или фигурными скобками).</a:t>
            </a:r>
          </a:p>
        </p:txBody>
      </p:sp>
      <p:sp>
        <p:nvSpPr>
          <p:cNvPr id="245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518FDE7-1818-4AA7-9BA4-80E28A83AAAF}" type="slidenum">
              <a:rPr lang="ru-RU" altLang="ru-RU"/>
              <a:pPr/>
              <a:t>10</a:t>
            </a:fld>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a:ln/>
        </p:spPr>
      </p:sp>
      <p:sp>
        <p:nvSpPr>
          <p:cNvPr id="266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На </a:t>
            </a:r>
            <a:r>
              <a:rPr lang="en-US" altLang="ru-RU" smtClean="0"/>
              <a:t>Python </a:t>
            </a:r>
            <a:r>
              <a:rPr lang="ru-RU" altLang="ru-RU" smtClean="0"/>
              <a:t>многие операции записываются в несколько раз короче, чем на Паскале и С. Например, обычно для того, чтобы выполнить обмен значений двух переменных, используют третью переменную и три присваивания. В </a:t>
            </a:r>
            <a:r>
              <a:rPr lang="en-US" altLang="ru-RU" smtClean="0"/>
              <a:t>Python </a:t>
            </a:r>
            <a:r>
              <a:rPr lang="ru-RU" altLang="ru-RU" smtClean="0"/>
              <a:t>все эти операции сворачиваются в одну строку. А вот одна из реализаций алгоритма Евклида для вычисления НОД двух натуральных чисел. Здесь фактически на каждом шагу вместо </a:t>
            </a:r>
            <a:r>
              <a:rPr lang="en-US" altLang="ru-RU" smtClean="0"/>
              <a:t>a </a:t>
            </a:r>
            <a:r>
              <a:rPr lang="ru-RU" altLang="ru-RU" smtClean="0"/>
              <a:t>подставляется значение </a:t>
            </a:r>
            <a:r>
              <a:rPr lang="en-US" altLang="ru-RU" smtClean="0"/>
              <a:t>b, </a:t>
            </a:r>
            <a:r>
              <a:rPr lang="ru-RU" altLang="ru-RU" smtClean="0"/>
              <a:t>а вместо </a:t>
            </a:r>
            <a:r>
              <a:rPr lang="en-US" altLang="ru-RU" smtClean="0"/>
              <a:t>b – </a:t>
            </a:r>
            <a:r>
              <a:rPr lang="ru-RU" altLang="ru-RU" smtClean="0"/>
              <a:t>значение </a:t>
            </a:r>
            <a:r>
              <a:rPr lang="en-US" altLang="ru-RU" smtClean="0"/>
              <a:t>a mod b. </a:t>
            </a:r>
            <a:r>
              <a:rPr lang="ru-RU" altLang="ru-RU" smtClean="0"/>
              <a:t>Поэтому на </a:t>
            </a:r>
            <a:r>
              <a:rPr lang="en-US" altLang="ru-RU" smtClean="0"/>
              <a:t>Python </a:t>
            </a:r>
            <a:r>
              <a:rPr lang="ru-RU" altLang="ru-RU" smtClean="0"/>
              <a:t>все тело цикла сворачивается в одну строку.</a:t>
            </a:r>
          </a:p>
        </p:txBody>
      </p:sp>
      <p:sp>
        <p:nvSpPr>
          <p:cNvPr id="2662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018D0F-E509-49D1-8DAC-89446E57A5EE}" type="slidenum">
              <a:rPr lang="ru-RU" altLang="ru-RU"/>
              <a:pPr/>
              <a:t>11</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a:ln/>
        </p:spPr>
      </p:sp>
      <p:sp>
        <p:nvSpPr>
          <p:cNvPr id="286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Заполнение массива нулями в паскале требует цикла, в </a:t>
            </a:r>
            <a:r>
              <a:rPr lang="en-US" altLang="ru-RU" smtClean="0"/>
              <a:t>Python </a:t>
            </a:r>
            <a:r>
              <a:rPr lang="ru-RU" altLang="ru-RU" smtClean="0"/>
              <a:t>это одна строчка. </a:t>
            </a:r>
            <a:r>
              <a:rPr lang="en-US" altLang="ru-RU" smtClean="0"/>
              <a:t>[0] – </a:t>
            </a:r>
            <a:r>
              <a:rPr lang="ru-RU" altLang="ru-RU" smtClean="0"/>
              <a:t>это список из одного элемента, «умножение» на </a:t>
            </a:r>
            <a:r>
              <a:rPr lang="en-US" altLang="ru-RU" smtClean="0"/>
              <a:t>N </a:t>
            </a:r>
            <a:r>
              <a:rPr lang="ru-RU" altLang="ru-RU" smtClean="0"/>
              <a:t>повторяет этот элемент </a:t>
            </a:r>
            <a:r>
              <a:rPr lang="en-US" altLang="ru-RU" smtClean="0"/>
              <a:t>N </a:t>
            </a:r>
            <a:r>
              <a:rPr lang="ru-RU" altLang="ru-RU" smtClean="0"/>
              <a:t>раз.</a:t>
            </a:r>
          </a:p>
          <a:p>
            <a:r>
              <a:rPr lang="ru-RU" altLang="ru-RU" smtClean="0"/>
              <a:t>Теперь заполним массив квадратами целых чисел. В Паскале принципиально ничего не меняется. В </a:t>
            </a:r>
            <a:r>
              <a:rPr lang="en-US" altLang="ru-RU" smtClean="0"/>
              <a:t>Python </a:t>
            </a:r>
            <a:r>
              <a:rPr lang="ru-RU" altLang="ru-RU" smtClean="0"/>
              <a:t>можно сделать так же, но более красиво использовать генератор. В данном случае в цикле перебираются все числа от 0 до </a:t>
            </a:r>
            <a:r>
              <a:rPr lang="en-US" altLang="ru-RU" smtClean="0"/>
              <a:t>N-1, </a:t>
            </a:r>
            <a:r>
              <a:rPr lang="ru-RU" altLang="ru-RU" smtClean="0"/>
              <a:t>для каждого из них вычисляется квадрат, из этих квадратов строится массив (список).</a:t>
            </a:r>
          </a:p>
          <a:p>
            <a:r>
              <a:rPr lang="ru-RU" altLang="ru-RU" smtClean="0"/>
              <a:t>Классическая задача поиска максимума в массиве. В Паскале – цикл с условным оператором внутри, в </a:t>
            </a:r>
            <a:r>
              <a:rPr lang="en-US" altLang="ru-RU" smtClean="0"/>
              <a:t>Python – </a:t>
            </a:r>
            <a:r>
              <a:rPr lang="ru-RU" altLang="ru-RU" smtClean="0"/>
              <a:t>вызов стандартной функции. </a:t>
            </a:r>
          </a:p>
          <a:p>
            <a:r>
              <a:rPr lang="ru-RU" altLang="ru-RU" smtClean="0"/>
              <a:t>Это не говорит о том, что </a:t>
            </a:r>
            <a:r>
              <a:rPr lang="en-US" altLang="ru-RU" smtClean="0"/>
              <a:t>Python </a:t>
            </a:r>
            <a:r>
              <a:rPr lang="ru-RU" altLang="ru-RU" smtClean="0"/>
              <a:t>лучше, но говорит о том, что многие стандартные алгоритмы уже встроены в библиотеку. Поэтому </a:t>
            </a:r>
            <a:r>
              <a:rPr lang="en-US" altLang="ru-RU" smtClean="0"/>
              <a:t>Python – </a:t>
            </a:r>
            <a:r>
              <a:rPr lang="ru-RU" altLang="ru-RU" smtClean="0"/>
              <a:t>это более высокоуровневый язык, чем Паскаль и С. Он позволяет думать о решении на более высоком уровне абстракции, так же как в Паскале не нужно заботиться о распределении данных в регистрах. </a:t>
            </a:r>
          </a:p>
          <a:p>
            <a:endParaRPr lang="ru-RU" altLang="ru-RU" smtClean="0"/>
          </a:p>
        </p:txBody>
      </p:sp>
      <p:sp>
        <p:nvSpPr>
          <p:cNvPr id="2867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B197BA-8AD2-4F2C-9D25-782B03CCE676}" type="slidenum">
              <a:rPr lang="ru-RU" altLang="ru-RU"/>
              <a:pPr/>
              <a:t>12</a:t>
            </a:fld>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a:ln/>
        </p:spPr>
      </p:sp>
      <p:sp>
        <p:nvSpPr>
          <p:cNvPr id="3072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Следующая задача – выбрать в другой массив все положительные элементы массива </a:t>
            </a:r>
            <a:r>
              <a:rPr lang="en-US" altLang="ru-RU" smtClean="0"/>
              <a:t>A</a:t>
            </a:r>
            <a:r>
              <a:rPr lang="ru-RU" altLang="ru-RU" smtClean="0"/>
              <a:t>. Заводим счётчик, когда нашли подходящий элемент, увеличили счётчик и записали его в массив </a:t>
            </a:r>
            <a:r>
              <a:rPr lang="en-US" altLang="ru-RU" smtClean="0"/>
              <a:t>B. </a:t>
            </a:r>
            <a:r>
              <a:rPr lang="ru-RU" altLang="ru-RU" smtClean="0"/>
              <a:t>На </a:t>
            </a:r>
            <a:r>
              <a:rPr lang="en-US" altLang="ru-RU" smtClean="0"/>
              <a:t>Python – </a:t>
            </a:r>
            <a:r>
              <a:rPr lang="ru-RU" altLang="ru-RU" smtClean="0"/>
              <a:t>одна строчка. Здесь используется генератор – для всех элементов из </a:t>
            </a:r>
            <a:r>
              <a:rPr lang="en-US" altLang="ru-RU" smtClean="0"/>
              <a:t>A </a:t>
            </a:r>
            <a:r>
              <a:rPr lang="ru-RU" altLang="ru-RU" smtClean="0"/>
              <a:t>выбираются те, что удовлетворяют условию, и из них строится новый массив.</a:t>
            </a:r>
          </a:p>
          <a:p>
            <a:r>
              <a:rPr lang="ru-RU" altLang="ru-RU" smtClean="0"/>
              <a:t>Сортировка тоже выполняется одной командой (методом класса </a:t>
            </a:r>
            <a:r>
              <a:rPr lang="en-US" altLang="ru-RU" smtClean="0"/>
              <a:t>list</a:t>
            </a:r>
            <a:r>
              <a:rPr lang="ru-RU" altLang="ru-RU" smtClean="0"/>
              <a:t>).</a:t>
            </a:r>
          </a:p>
        </p:txBody>
      </p:sp>
      <p:sp>
        <p:nvSpPr>
          <p:cNvPr id="307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5D4F1E-3426-4B1E-A35F-F2C282EA3A8D}" type="slidenum">
              <a:rPr lang="ru-RU" altLang="ru-RU"/>
              <a:pPr/>
              <a:t>13</a:t>
            </a:fld>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a:ln/>
        </p:spPr>
      </p:sp>
      <p:sp>
        <p:nvSpPr>
          <p:cNvPr id="327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Задача реверса массива – переставить элементы в обратном порядке. Меняются местами первый элемент с последним, второй с предпоследним и т.д. Важно остановить цикл на середине массива, иначе мы развернем массив два раза, то есть, восстановим исходное состояние. На </a:t>
            </a:r>
            <a:r>
              <a:rPr lang="en-US" altLang="ru-RU" smtClean="0"/>
              <a:t>Python </a:t>
            </a:r>
            <a:r>
              <a:rPr lang="ru-RU" altLang="ru-RU" smtClean="0"/>
              <a:t>все решается в одну строчку: взять элементы массива с первого до последнего с шагом -1.</a:t>
            </a:r>
          </a:p>
        </p:txBody>
      </p:sp>
      <p:sp>
        <p:nvSpPr>
          <p:cNvPr id="327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18E06AF-5FAB-4CE6-961B-60199052EB02}" type="slidenum">
              <a:rPr lang="ru-RU" altLang="ru-RU"/>
              <a:pPr/>
              <a:t>14</a:t>
            </a:fld>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a:ln/>
        </p:spPr>
      </p:sp>
      <p:sp>
        <p:nvSpPr>
          <p:cNvPr id="348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Еще одна задача – выделить в массив </a:t>
            </a:r>
            <a:r>
              <a:rPr lang="en-US" altLang="ru-RU" smtClean="0"/>
              <a:t>B </a:t>
            </a:r>
            <a:r>
              <a:rPr lang="ru-RU" altLang="ru-RU" smtClean="0"/>
              <a:t>все неповторяющиеся элементы массива </a:t>
            </a:r>
            <a:r>
              <a:rPr lang="en-US" altLang="ru-RU" smtClean="0"/>
              <a:t>A.  </a:t>
            </a:r>
            <a:r>
              <a:rPr lang="ru-RU" altLang="ru-RU" smtClean="0"/>
              <a:t>Снова заводим счётчик, перебираем все элементы исходного массива. Ищем очередной элемент в массиве </a:t>
            </a:r>
            <a:r>
              <a:rPr lang="en-US" altLang="ru-RU" smtClean="0"/>
              <a:t>B. </a:t>
            </a:r>
            <a:r>
              <a:rPr lang="ru-RU" altLang="ru-RU" smtClean="0"/>
              <a:t>Если не нашли, добавляем его в массив </a:t>
            </a:r>
            <a:r>
              <a:rPr lang="en-US" altLang="ru-RU" smtClean="0"/>
              <a:t>B. </a:t>
            </a:r>
            <a:r>
              <a:rPr lang="ru-RU" altLang="ru-RU" smtClean="0"/>
              <a:t>На </a:t>
            </a:r>
            <a:r>
              <a:rPr lang="en-US" altLang="ru-RU" smtClean="0"/>
              <a:t>Python </a:t>
            </a:r>
            <a:r>
              <a:rPr lang="ru-RU" altLang="ru-RU" smtClean="0"/>
              <a:t>все проще – преобразовали массив во множество (</a:t>
            </a:r>
            <a:r>
              <a:rPr lang="en-US" altLang="ru-RU" smtClean="0"/>
              <a:t>set</a:t>
            </a:r>
            <a:r>
              <a:rPr lang="ru-RU" altLang="ru-RU" smtClean="0"/>
              <a:t>), а потом множество – обратно в массив</a:t>
            </a:r>
            <a:r>
              <a:rPr lang="en-US" altLang="ru-RU" smtClean="0"/>
              <a:t>-</a:t>
            </a:r>
            <a:r>
              <a:rPr lang="ru-RU" altLang="ru-RU" smtClean="0"/>
              <a:t>список</a:t>
            </a:r>
            <a:r>
              <a:rPr lang="en-US" altLang="ru-RU" smtClean="0"/>
              <a:t> (list)</a:t>
            </a:r>
            <a:r>
              <a:rPr lang="ru-RU" altLang="ru-RU" smtClean="0"/>
              <a:t>.</a:t>
            </a:r>
          </a:p>
        </p:txBody>
      </p:sp>
      <p:sp>
        <p:nvSpPr>
          <p:cNvPr id="348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20E1DC3-6089-4091-925D-BDDD0B21CF67}" type="slidenum">
              <a:rPr lang="ru-RU" altLang="ru-RU"/>
              <a:pPr/>
              <a:t>15</a:t>
            </a:fld>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a:ln/>
        </p:spPr>
      </p:sp>
      <p:sp>
        <p:nvSpPr>
          <p:cNvPr id="3686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 </a:t>
            </a:r>
            <a:r>
              <a:rPr lang="en-US" altLang="ru-RU" smtClean="0"/>
              <a:t>Python </a:t>
            </a:r>
            <a:r>
              <a:rPr lang="ru-RU" altLang="ru-RU" smtClean="0"/>
              <a:t>все целые числа – длинные, то есть, их размер увеличивается по мере необходимости. Поэтому легко решить, например, задачу вычисления 100!. Вот решение из нашего учебника для 11 класса. В Паскале и С приходится заводить массив и в цикле умножать «длинное» число на «короткое», которое помещается в одну переменную типа </a:t>
            </a:r>
            <a:r>
              <a:rPr lang="en-US" altLang="ru-RU" smtClean="0"/>
              <a:t>integer.  </a:t>
            </a:r>
          </a:p>
          <a:p>
            <a:r>
              <a:rPr lang="ru-RU" altLang="ru-RU" smtClean="0"/>
              <a:t>В </a:t>
            </a:r>
            <a:r>
              <a:rPr lang="en-US" altLang="ru-RU" smtClean="0"/>
              <a:t>Python </a:t>
            </a:r>
            <a:r>
              <a:rPr lang="ru-RU" altLang="ru-RU" smtClean="0"/>
              <a:t>все сводится к одной операции умножения в цикле. </a:t>
            </a:r>
          </a:p>
          <a:p>
            <a:r>
              <a:rPr lang="ru-RU" altLang="ru-RU" smtClean="0"/>
              <a:t>Можно также использовать готовую функцию </a:t>
            </a:r>
            <a:r>
              <a:rPr lang="en-US" altLang="ru-RU" smtClean="0"/>
              <a:t>factorial </a:t>
            </a:r>
            <a:r>
              <a:rPr lang="ru-RU" altLang="ru-RU" smtClean="0"/>
              <a:t>из модуля </a:t>
            </a:r>
            <a:r>
              <a:rPr lang="en-US" altLang="ru-RU" smtClean="0"/>
              <a:t>math.</a:t>
            </a:r>
            <a:endParaRPr lang="ru-RU" altLang="ru-RU" smtClean="0"/>
          </a:p>
          <a:p>
            <a:r>
              <a:rPr lang="ru-RU" altLang="ru-RU" smtClean="0"/>
              <a:t>Таким образом, ликвидирована «олимпиадность» целой серии задач на «длинную арифметику». </a:t>
            </a:r>
            <a:r>
              <a:rPr lang="en-US" altLang="ru-RU" smtClean="0">
                <a:sym typeface="Wingdings" pitchFamily="2" charset="2"/>
              </a:rPr>
              <a:t></a:t>
            </a:r>
            <a:endParaRPr lang="ru-RU" altLang="ru-RU" smtClean="0"/>
          </a:p>
        </p:txBody>
      </p:sp>
      <p:sp>
        <p:nvSpPr>
          <p:cNvPr id="3686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EC0129-A782-44DF-B7A8-523A574CFCFA}" type="slidenum">
              <a:rPr lang="ru-RU" altLang="ru-RU"/>
              <a:pPr/>
              <a:t>16</a:t>
            </a:fld>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Образ слайда 1"/>
          <p:cNvSpPr>
            <a:spLocks noGrp="1" noRot="1" noChangeAspect="1" noTextEdit="1"/>
          </p:cNvSpPr>
          <p:nvPr>
            <p:ph type="sldImg"/>
          </p:nvPr>
        </p:nvSpPr>
        <p:spPr>
          <a:ln/>
        </p:spPr>
      </p:sp>
      <p:sp>
        <p:nvSpPr>
          <p:cNvPr id="389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Еще одна задача из учебника: построить алфавитно-частотный словарь для файла, в котором в столбик записаны слова, то есть построить список пар «слово – количество этих слов в файле». Вот решение на Паскале. Кроме основной программы, требуется еще модуль для работы со списками, состоящий примерно из 50 строк. Все это укладывается в несколько строк на </a:t>
            </a:r>
            <a:r>
              <a:rPr lang="en-US" altLang="ru-RU" smtClean="0"/>
              <a:t>Python: </a:t>
            </a:r>
            <a:r>
              <a:rPr lang="ru-RU" altLang="ru-RU" smtClean="0"/>
              <a:t>строим пустой словарь, читаем строки из файла и для каждой непустой строки в цикле увеличиваем её счётчик – второе значение пары в словаре.</a:t>
            </a:r>
          </a:p>
        </p:txBody>
      </p:sp>
      <p:sp>
        <p:nvSpPr>
          <p:cNvPr id="389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F611C6-2194-4A2A-BA95-4AB615BB9C5C}" type="slidenum">
              <a:rPr lang="ru-RU" altLang="ru-RU"/>
              <a:pPr/>
              <a:t>17</a:t>
            </a:fld>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 стандартную библиотеку </a:t>
            </a:r>
            <a:r>
              <a:rPr lang="en-US" altLang="ru-RU" smtClean="0"/>
              <a:t>Python </a:t>
            </a:r>
            <a:r>
              <a:rPr lang="ru-RU" altLang="ru-RU" smtClean="0"/>
              <a:t>входит модуль </a:t>
            </a:r>
            <a:r>
              <a:rPr lang="en-US" altLang="ru-RU" smtClean="0"/>
              <a:t>turtle </a:t>
            </a:r>
            <a:r>
              <a:rPr lang="ru-RU" altLang="ru-RU" smtClean="0"/>
              <a:t>для работы с «черепашьей графикой». Приведенная программа рисует Пифагорово дерево. Углы измеряются в градусах, расстояние, проходимое Черепахой – в пикселях.</a:t>
            </a:r>
          </a:p>
        </p:txBody>
      </p:sp>
      <p:sp>
        <p:nvSpPr>
          <p:cNvPr id="409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67F084-E1F2-47A7-A747-FD6CAFE6CC4F}" type="slidenum">
              <a:rPr lang="ru-RU" altLang="ru-RU"/>
              <a:pPr/>
              <a:t>18</a:t>
            </a:fld>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a:ln/>
        </p:spPr>
      </p:sp>
      <p:sp>
        <p:nvSpPr>
          <p:cNvPr id="430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Ввод данных с клавиатуры в </a:t>
            </a:r>
            <a:r>
              <a:rPr lang="en-US" altLang="ru-RU" smtClean="0"/>
              <a:t>Python </a:t>
            </a:r>
            <a:r>
              <a:rPr lang="ru-RU" altLang="ru-RU" smtClean="0"/>
              <a:t>заслуживает отдельного разговора. Вот программа на Паскале: вводится число, умножается на 2 и выводится на экран.</a:t>
            </a:r>
          </a:p>
          <a:p>
            <a:r>
              <a:rPr lang="ru-RU" altLang="ru-RU" smtClean="0"/>
              <a:t>Ввод с клавиатуры в </a:t>
            </a:r>
            <a:r>
              <a:rPr lang="en-US" altLang="ru-RU" smtClean="0"/>
              <a:t>Python </a:t>
            </a:r>
            <a:r>
              <a:rPr lang="ru-RU" altLang="ru-RU" smtClean="0"/>
              <a:t>выполняет функция </a:t>
            </a:r>
            <a:r>
              <a:rPr lang="en-US" altLang="ru-RU" smtClean="0"/>
              <a:t>input, </a:t>
            </a:r>
            <a:r>
              <a:rPr lang="ru-RU" altLang="ru-RU" smtClean="0"/>
              <a:t>она принимает параметр – сообщение с подсказкой. Мы увидели это сообщение и ввели число. Но что ввели? Тип переменной </a:t>
            </a:r>
            <a:r>
              <a:rPr lang="en-US" altLang="ru-RU" smtClean="0"/>
              <a:t>N </a:t>
            </a:r>
            <a:r>
              <a:rPr lang="ru-RU" altLang="ru-RU" smtClean="0"/>
              <a:t>ведь неизвестен! Как воспринимаются символы «12»?</a:t>
            </a:r>
          </a:p>
          <a:p>
            <a:r>
              <a:rPr lang="ru-RU" altLang="ru-RU" smtClean="0"/>
              <a:t>Умножим значение </a:t>
            </a:r>
            <a:r>
              <a:rPr lang="en-US" altLang="ru-RU" smtClean="0"/>
              <a:t>N </a:t>
            </a:r>
            <a:r>
              <a:rPr lang="ru-RU" altLang="ru-RU" smtClean="0"/>
              <a:t>на 2 и выведем на экран.  Увидим «1212», то есть, просто дублирование «умножение на 2». Значит, программа восприняла число как символьную строку!</a:t>
            </a:r>
          </a:p>
          <a:p>
            <a:r>
              <a:rPr lang="ru-RU" altLang="ru-RU" smtClean="0"/>
              <a:t>Для того, чтобы получить правильное решение, необходимо преобразовать введённую строку в целое число с помощью функции </a:t>
            </a:r>
            <a:r>
              <a:rPr lang="en-US" altLang="ru-RU" smtClean="0"/>
              <a:t>int.</a:t>
            </a:r>
            <a:endParaRPr lang="ru-RU" altLang="ru-RU" smtClean="0"/>
          </a:p>
        </p:txBody>
      </p:sp>
      <p:sp>
        <p:nvSpPr>
          <p:cNvPr id="430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06C383F-7A94-4242-B491-49ACAA47B2B7}" type="slidenum">
              <a:rPr lang="ru-RU" altLang="ru-RU"/>
              <a:pPr/>
              <a:t>19</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Образ слайда 1"/>
          <p:cNvSpPr>
            <a:spLocks noGrp="1" noRot="1" noChangeAspect="1" noTextEdit="1"/>
          </p:cNvSpPr>
          <p:nvPr>
            <p:ph type="sldImg"/>
          </p:nvPr>
        </p:nvSpPr>
        <p:spPr>
          <a:ln/>
        </p:spPr>
      </p:sp>
      <p:sp>
        <p:nvSpPr>
          <p:cNvPr id="81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Согласно рейтингу компании </a:t>
            </a:r>
            <a:r>
              <a:rPr lang="en-US" altLang="ru-RU" smtClean="0"/>
              <a:t>Tiobe,</a:t>
            </a:r>
            <a:r>
              <a:rPr lang="ru-RU" altLang="ru-RU" smtClean="0"/>
              <a:t> язык </a:t>
            </a:r>
            <a:r>
              <a:rPr lang="en-US" altLang="ru-RU" smtClean="0"/>
              <a:t>Python </a:t>
            </a:r>
            <a:r>
              <a:rPr lang="ru-RU" altLang="ru-RU" smtClean="0"/>
              <a:t>с 2008 года прочно удерживается в восьмерке наиболее популярных языков программирования.</a:t>
            </a:r>
            <a:r>
              <a:rPr lang="en-US" altLang="ru-RU" smtClean="0"/>
              <a:t> </a:t>
            </a:r>
            <a:endParaRPr lang="ru-RU" altLang="ru-RU" smtClean="0"/>
          </a:p>
        </p:txBody>
      </p:sp>
      <p:sp>
        <p:nvSpPr>
          <p:cNvPr id="81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C86731-E0FE-444C-86DD-B59E240F960E}" type="slidenum">
              <a:rPr lang="ru-RU" altLang="ru-RU"/>
              <a:pPr/>
              <a:t>2</a:t>
            </a:fld>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a:ln/>
        </p:spPr>
      </p:sp>
      <p:sp>
        <p:nvSpPr>
          <p:cNvPr id="450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Теперь рассмотрим ввод нескольких чисел. Вводим строку </a:t>
            </a:r>
            <a:r>
              <a:rPr lang="en-US" altLang="ru-RU" smtClean="0"/>
              <a:t>s. </a:t>
            </a:r>
            <a:r>
              <a:rPr lang="ru-RU" altLang="ru-RU" smtClean="0"/>
              <a:t>Теперь эту строку нужно «разделить» на три части и каждую часть преобразовать в целое число. Разбивку по пробелам выполняет метод </a:t>
            </a:r>
            <a:r>
              <a:rPr lang="en-US" altLang="ru-RU" smtClean="0"/>
              <a:t>split </a:t>
            </a:r>
            <a:r>
              <a:rPr lang="ru-RU" altLang="ru-RU" smtClean="0"/>
              <a:t>для строк, в результате получается список (массив) строк. Теперь к каждому элементу этого массива нужно применить функцию </a:t>
            </a:r>
            <a:r>
              <a:rPr lang="en-US" altLang="ru-RU" smtClean="0"/>
              <a:t>int, </a:t>
            </a:r>
            <a:r>
              <a:rPr lang="ru-RU" altLang="ru-RU" smtClean="0"/>
              <a:t>это делает стандартная функция </a:t>
            </a:r>
            <a:r>
              <a:rPr lang="en-US" altLang="ru-RU" smtClean="0"/>
              <a:t>map.</a:t>
            </a:r>
            <a:endParaRPr lang="ru-RU" altLang="ru-RU" smtClean="0"/>
          </a:p>
        </p:txBody>
      </p:sp>
      <p:sp>
        <p:nvSpPr>
          <p:cNvPr id="450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89C3FA9-15BF-4866-8BAC-0EDAD8E8C214}" type="slidenum">
              <a:rPr lang="ru-RU" altLang="ru-RU"/>
              <a:pPr/>
              <a:t>20</a:t>
            </a:fld>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a:ln/>
        </p:spPr>
      </p:sp>
      <p:sp>
        <p:nvSpPr>
          <p:cNvPr id="471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Аналогично вводится и массив. Вот пример на Паскале. Сначала вводим размер массива, затем в цикле – его элементы. В </a:t>
            </a:r>
            <a:r>
              <a:rPr lang="en-US" altLang="ru-RU" smtClean="0"/>
              <a:t>Python </a:t>
            </a:r>
            <a:r>
              <a:rPr lang="ru-RU" altLang="ru-RU" smtClean="0"/>
              <a:t>очень удобно, когда весь массив записан в одну строку, в этом случае можно использовать тот же приём, что и для трёх чисел, и построить из полученных значений список. Фактически в этом случае вводить размер массива и не нужно.</a:t>
            </a:r>
          </a:p>
        </p:txBody>
      </p:sp>
      <p:sp>
        <p:nvSpPr>
          <p:cNvPr id="471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03CB0E-199E-48AC-A184-CCE55AFCCFCE}" type="slidenum">
              <a:rPr lang="ru-RU" altLang="ru-RU"/>
              <a:pPr/>
              <a:t>21</a:t>
            </a:fld>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a:ln/>
        </p:spPr>
      </p:sp>
      <p:sp>
        <p:nvSpPr>
          <p:cNvPr id="491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Рассмотрим решение на </a:t>
            </a:r>
            <a:r>
              <a:rPr lang="en-US" altLang="ru-RU" smtClean="0"/>
              <a:t>Python </a:t>
            </a:r>
            <a:r>
              <a:rPr lang="ru-RU" altLang="ru-RU" smtClean="0"/>
              <a:t>задачи С2 из демо-варианта ЕГЭ-2014. В решении на Паскале выполняем поиск максимального среди интересующих нас элементов. Один из пунктов проверки – правильное начальное значение для переменной </a:t>
            </a:r>
            <a:r>
              <a:rPr lang="en-US" altLang="ru-RU" smtClean="0"/>
              <a:t>max (</a:t>
            </a:r>
            <a:r>
              <a:rPr lang="ru-RU" altLang="ru-RU" smtClean="0"/>
              <a:t>оно не должно входить в множество отбираемых элементов и должно быть меньше каждого элемента этого множества</a:t>
            </a:r>
            <a:r>
              <a:rPr lang="en-US" altLang="ru-RU" smtClean="0"/>
              <a:t>)</a:t>
            </a:r>
            <a:r>
              <a:rPr lang="ru-RU" altLang="ru-RU" smtClean="0"/>
              <a:t>. Если переменная </a:t>
            </a:r>
            <a:r>
              <a:rPr lang="en-US" altLang="ru-RU" smtClean="0"/>
              <a:t>max </a:t>
            </a:r>
            <a:r>
              <a:rPr lang="ru-RU" altLang="ru-RU" smtClean="0"/>
              <a:t>осталась равной начальному значению, ни одного подходящего элемента нет.</a:t>
            </a:r>
          </a:p>
          <a:p>
            <a:r>
              <a:rPr lang="ru-RU" altLang="ru-RU" smtClean="0"/>
              <a:t>В решении на </a:t>
            </a:r>
            <a:r>
              <a:rPr lang="en-US" altLang="ru-RU" smtClean="0"/>
              <a:t>Python </a:t>
            </a:r>
            <a:r>
              <a:rPr lang="ru-RU" altLang="ru-RU" smtClean="0"/>
              <a:t>мы сначала строим массив подходящих элементов. Для этого используется генератор: мы отбираем все значения </a:t>
            </a:r>
            <a:r>
              <a:rPr lang="en-US" altLang="ru-RU" smtClean="0"/>
              <a:t>x </a:t>
            </a:r>
            <a:r>
              <a:rPr lang="ru-RU" altLang="ru-RU" smtClean="0"/>
              <a:t>из массива </a:t>
            </a:r>
            <a:r>
              <a:rPr lang="en-US" altLang="ru-RU" smtClean="0"/>
              <a:t>a, </a:t>
            </a:r>
            <a:r>
              <a:rPr lang="ru-RU" altLang="ru-RU" smtClean="0"/>
              <a:t>для которых выполняется сложное условие. Затем, если в полученном массиве что-то есть  (его длина больше нуля), выводим максимальное из отобранных значений, иначе – сообщение «Не найдено».</a:t>
            </a:r>
          </a:p>
        </p:txBody>
      </p:sp>
      <p:sp>
        <p:nvSpPr>
          <p:cNvPr id="491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B9D84E-E862-45F2-B835-166D91385B6F}" type="slidenum">
              <a:rPr lang="ru-RU" altLang="ru-RU"/>
              <a:pPr/>
              <a:t>22</a:t>
            </a:fld>
            <a:endParaRPr lang="ru-RU"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Образ слайда 1"/>
          <p:cNvSpPr>
            <a:spLocks noGrp="1" noRot="1" noChangeAspect="1" noTextEdit="1"/>
          </p:cNvSpPr>
          <p:nvPr>
            <p:ph type="sldImg"/>
          </p:nvPr>
        </p:nvSpPr>
        <p:spPr>
          <a:ln/>
        </p:spPr>
      </p:sp>
      <p:sp>
        <p:nvSpPr>
          <p:cNvPr id="512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Еще одна задача из ЕГЭ, на этот раз С4.</a:t>
            </a:r>
          </a:p>
        </p:txBody>
      </p:sp>
      <p:sp>
        <p:nvSpPr>
          <p:cNvPr id="5120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D0C0E22-538F-4EE7-9CFC-0D0D66320BEA}" type="slidenum">
              <a:rPr lang="ru-RU" altLang="ru-RU"/>
              <a:pPr/>
              <a:t>23</a:t>
            </a:fld>
            <a:endParaRPr lang="ru-RU" alt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Образ слайда 1"/>
          <p:cNvSpPr>
            <a:spLocks noGrp="1" noRot="1" noChangeAspect="1" noTextEdit="1"/>
          </p:cNvSpPr>
          <p:nvPr>
            <p:ph type="sldImg"/>
          </p:nvPr>
        </p:nvSpPr>
        <p:spPr>
          <a:ln/>
        </p:spPr>
      </p:sp>
      <p:sp>
        <p:nvSpPr>
          <p:cNvPr id="532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Решение на Паскале несложное, но, как мы увидим, относительно длинное в сравнении с аналогичным решением на </a:t>
            </a:r>
            <a:r>
              <a:rPr lang="en-US" altLang="ru-RU" smtClean="0"/>
              <a:t>Python.</a:t>
            </a:r>
            <a:r>
              <a:rPr lang="ru-RU" altLang="ru-RU" smtClean="0"/>
              <a:t> Сначала вводим количество рабочих строк в файле. Затем в цикле </a:t>
            </a:r>
            <a:r>
              <a:rPr lang="en-US" altLang="ru-RU" smtClean="0"/>
              <a:t>N </a:t>
            </a:r>
            <a:r>
              <a:rPr lang="ru-RU" altLang="ru-RU" smtClean="0"/>
              <a:t>раз читаем строку и разбиваем её на части. При этом нас интересует только последняя часть – номер школы </a:t>
            </a:r>
            <a:r>
              <a:rPr lang="en-US" altLang="ru-RU" smtClean="0"/>
              <a:t>school</a:t>
            </a:r>
            <a:r>
              <a:rPr lang="ru-RU" altLang="ru-RU" smtClean="0"/>
              <a:t>. Увеличиваем счетчик учеников этой школы в словаре, если еще не было ни одного ученика, метод </a:t>
            </a:r>
            <a:r>
              <a:rPr lang="en-US" altLang="ru-RU" smtClean="0"/>
              <a:t>get </a:t>
            </a:r>
            <a:r>
              <a:rPr lang="ru-RU" altLang="ru-RU" smtClean="0"/>
              <a:t>вернёт значение 0 (заданное по умолчанию) и установит счётчик в 1.</a:t>
            </a:r>
          </a:p>
          <a:p>
            <a:r>
              <a:rPr lang="ru-RU" altLang="ru-RU" smtClean="0"/>
              <a:t>После окончания цикла находим минимальное из значений счётчиков, затем отбираем школы, у которых такое же значение счётчика и выводим их на экран.</a:t>
            </a:r>
          </a:p>
        </p:txBody>
      </p:sp>
      <p:sp>
        <p:nvSpPr>
          <p:cNvPr id="532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082AE2-BE9D-40A2-B160-B2FB4C4F2880}" type="slidenum">
              <a:rPr lang="ru-RU" altLang="ru-RU"/>
              <a:pPr/>
              <a:t>24</a:t>
            </a:fld>
            <a:endParaRPr lang="ru-RU" alt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Образ слайда 1"/>
          <p:cNvSpPr>
            <a:spLocks noGrp="1" noRot="1" noChangeAspect="1" noTextEdit="1"/>
          </p:cNvSpPr>
          <p:nvPr>
            <p:ph type="sldImg"/>
          </p:nvPr>
        </p:nvSpPr>
        <p:spPr>
          <a:ln/>
        </p:spPr>
      </p:sp>
      <p:sp>
        <p:nvSpPr>
          <p:cNvPr id="552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Задача С4 из демо-варианта этого года.</a:t>
            </a:r>
          </a:p>
        </p:txBody>
      </p:sp>
      <p:sp>
        <p:nvSpPr>
          <p:cNvPr id="553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193966-4F93-4497-8D43-DD40271BD128}" type="slidenum">
              <a:rPr lang="ru-RU" altLang="ru-RU"/>
              <a:pPr/>
              <a:t>25</a:t>
            </a:fld>
            <a:endParaRPr lang="ru-RU" alt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Образ слайда 1"/>
          <p:cNvSpPr>
            <a:spLocks noGrp="1" noRot="1" noChangeAspect="1" noTextEdit="1"/>
          </p:cNvSpPr>
          <p:nvPr>
            <p:ph type="sldImg"/>
          </p:nvPr>
        </p:nvSpPr>
        <p:spPr>
          <a:ln/>
        </p:spPr>
      </p:sp>
      <p:sp>
        <p:nvSpPr>
          <p:cNvPr id="573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Вот её решение на </a:t>
            </a:r>
            <a:r>
              <a:rPr lang="en-US" altLang="ru-RU" smtClean="0"/>
              <a:t>Python. </a:t>
            </a:r>
            <a:r>
              <a:rPr lang="ru-RU" altLang="ru-RU" smtClean="0"/>
              <a:t>Если сравнить с решением на Паскале, которое привели разработчики, это решение значительно короче и проще воспринимается, поэтому меньше шансов сделать ошибку.</a:t>
            </a:r>
          </a:p>
        </p:txBody>
      </p:sp>
      <p:sp>
        <p:nvSpPr>
          <p:cNvPr id="573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2C2CCA-279E-4D05-BF76-1124E2CA4F4B}" type="slidenum">
              <a:rPr lang="ru-RU" altLang="ru-RU"/>
              <a:pPr/>
              <a:t>26</a:t>
            </a:fld>
            <a:endParaRPr lang="ru-RU" alt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ln/>
        </p:spPr>
      </p:sp>
      <p:sp>
        <p:nvSpPr>
          <p:cNvPr id="5939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Нельзя не сказать, что </a:t>
            </a:r>
            <a:r>
              <a:rPr lang="en-US" altLang="ru-RU" smtClean="0"/>
              <a:t>Python </a:t>
            </a:r>
            <a:r>
              <a:rPr lang="ru-RU" altLang="ru-RU" smtClean="0"/>
              <a:t>позволяет использовать разные стили программирования. Привычный нам – императивный – циклы, условные операторы и т.п. В более серьезных проектах используется объектно-ориентированный стиль, он тоже есть в </a:t>
            </a:r>
            <a:r>
              <a:rPr lang="en-US" altLang="ru-RU" smtClean="0"/>
              <a:t>Python</a:t>
            </a:r>
            <a:r>
              <a:rPr lang="ru-RU" altLang="ru-RU" smtClean="0"/>
              <a:t>. Хотел бы обратить внимание на третий подход к написанию программ на </a:t>
            </a:r>
            <a:r>
              <a:rPr lang="en-US" altLang="ru-RU" smtClean="0"/>
              <a:t>Python. </a:t>
            </a:r>
            <a:r>
              <a:rPr lang="ru-RU" altLang="ru-RU" smtClean="0"/>
              <a:t>который мало известен в среде учителей информатики – функциональный. </a:t>
            </a:r>
          </a:p>
          <a:p>
            <a:r>
              <a:rPr lang="ru-RU" altLang="ru-RU" smtClean="0"/>
              <a:t>Основная идея состоит в том, что функция – это объект, который можно передать в другие функции как аргумент и вернуть в качестве результата другой функции. Существует целая группа функциональных языков: </a:t>
            </a:r>
            <a:r>
              <a:rPr lang="en-US" altLang="ru-RU" smtClean="0"/>
              <a:t>LISP, Scheme. Haskell, Scala, Erlang, F#.</a:t>
            </a:r>
          </a:p>
          <a:p>
            <a:r>
              <a:rPr lang="ru-RU" altLang="ru-RU" smtClean="0"/>
              <a:t>Фактически в примерах, приведённых выше, уже использовался функциональный стиль. Например, функция </a:t>
            </a:r>
            <a:r>
              <a:rPr lang="en-US" altLang="ru-RU" smtClean="0"/>
              <a:t>map </a:t>
            </a:r>
            <a:r>
              <a:rPr lang="ru-RU" altLang="ru-RU" smtClean="0"/>
              <a:t>применяет какую-то другую функцию ко всем элементам массива. Мы видели генераторы списков, которые строят список из последовательности чисел. Вот так, одной строчкой, можно найти самую длинную строку в файле. Мы открываем файл и читаем все строки в список, затем находим максимум, используя в качестве ключа для сравнения длину каждой строки.</a:t>
            </a:r>
          </a:p>
        </p:txBody>
      </p:sp>
      <p:sp>
        <p:nvSpPr>
          <p:cNvPr id="593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07CE69-BA1F-49E3-A393-1AB5AD7E4C27}" type="slidenum">
              <a:rPr lang="ru-RU" altLang="ru-RU"/>
              <a:pPr/>
              <a:t>27</a:t>
            </a:fld>
            <a:endParaRPr lang="ru-RU" alt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Образ слайда 1"/>
          <p:cNvSpPr>
            <a:spLocks noGrp="1" noRot="1" noChangeAspect="1" noTextEdit="1"/>
          </p:cNvSpPr>
          <p:nvPr>
            <p:ph type="sldImg"/>
          </p:nvPr>
        </p:nvSpPr>
        <p:spPr>
          <a:ln/>
        </p:spPr>
      </p:sp>
      <p:sp>
        <p:nvSpPr>
          <p:cNvPr id="614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Нельзя не сказать, что </a:t>
            </a:r>
            <a:r>
              <a:rPr lang="en-US" altLang="ru-RU" smtClean="0"/>
              <a:t>Python </a:t>
            </a:r>
            <a:r>
              <a:rPr lang="ru-RU" altLang="ru-RU" smtClean="0"/>
              <a:t>позволяет использовать разные стили программирования. Привычный нам – императивный – циклы, условные операторы и т.п. В более серьезных проектах используется объектно-ориентированный стиль, он тоже есть в </a:t>
            </a:r>
            <a:r>
              <a:rPr lang="en-US" altLang="ru-RU" smtClean="0"/>
              <a:t>Python</a:t>
            </a:r>
            <a:r>
              <a:rPr lang="ru-RU" altLang="ru-RU" smtClean="0"/>
              <a:t>. Хотел бы обратить внимание на третий подход к написанию программ на </a:t>
            </a:r>
            <a:r>
              <a:rPr lang="en-US" altLang="ru-RU" smtClean="0"/>
              <a:t>Python. </a:t>
            </a:r>
            <a:r>
              <a:rPr lang="ru-RU" altLang="ru-RU" smtClean="0"/>
              <a:t>который мало известен в среде учителей информатики – функциональный. </a:t>
            </a:r>
          </a:p>
          <a:p>
            <a:r>
              <a:rPr lang="ru-RU" altLang="ru-RU" smtClean="0"/>
              <a:t>Основная идея состоит в том, что функция – это объект, который можно передать в другие функции как аргумент и вернуть в качестве результата другой функции. Существует целая группа функциональных языков: </a:t>
            </a:r>
            <a:r>
              <a:rPr lang="en-US" altLang="ru-RU" smtClean="0"/>
              <a:t>LISP, Scheme. Haskell, Scala, Erlang, F#.</a:t>
            </a:r>
          </a:p>
          <a:p>
            <a:r>
              <a:rPr lang="ru-RU" altLang="ru-RU" smtClean="0"/>
              <a:t>Фактически в примерах, приведённых выше, уже использовался функциональный стиль. Например, функция </a:t>
            </a:r>
            <a:r>
              <a:rPr lang="en-US" altLang="ru-RU" smtClean="0"/>
              <a:t>map </a:t>
            </a:r>
            <a:r>
              <a:rPr lang="ru-RU" altLang="ru-RU" smtClean="0"/>
              <a:t>применяет какую-то другую функцию ко всем элементам массива. Мы видели генераторы списков, которые строят список из последовательности чисел. Вот так, одной строчкой, можно найти самую длинную строку в файле. Мы открываем файл и читаем все строки в список, затем находим максимум, используя в качестве ключа для сравнения длину каждой строки.</a:t>
            </a:r>
          </a:p>
        </p:txBody>
      </p:sp>
      <p:sp>
        <p:nvSpPr>
          <p:cNvPr id="614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56BEEF-9B49-4C61-A851-7DB0C087AD64}" type="slidenum">
              <a:rPr lang="ru-RU" altLang="ru-RU"/>
              <a:pPr/>
              <a:t>28</a:t>
            </a:fld>
            <a:endParaRPr lang="ru-RU" alt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a:ln/>
        </p:spPr>
      </p:sp>
      <p:sp>
        <p:nvSpPr>
          <p:cNvPr id="634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Чем же хороши генераторы? Покажем это на примере. Нужно отобрать все элементы массива, кубы которых больше 100 (условие может быть любое). Стандартное решение на Паскале использует счётчик найденных элементов. Проходим в цикле весь массив и, если очередной элемент массива </a:t>
            </a:r>
            <a:r>
              <a:rPr lang="en-US" altLang="ru-RU" smtClean="0"/>
              <a:t>A </a:t>
            </a:r>
            <a:r>
              <a:rPr lang="ru-RU" altLang="ru-RU" smtClean="0"/>
              <a:t>удовлетворяет условию, добавляем его в массив-результат </a:t>
            </a:r>
            <a:r>
              <a:rPr lang="en-US" altLang="ru-RU" smtClean="0"/>
              <a:t>B. </a:t>
            </a:r>
            <a:endParaRPr lang="ru-RU" altLang="ru-RU" smtClean="0"/>
          </a:p>
          <a:p>
            <a:r>
              <a:rPr lang="ru-RU" altLang="ru-RU" smtClean="0"/>
              <a:t>Здесь появляется много шансов сделать случайную ошибку. Например, не задать или неправильно задать начальное значение счётчика. Неверно задать границы изменения переменной цикла. Забыть увеличить счётчик, и, наконец, неверно указать индекс нового элемента в массиве </a:t>
            </a:r>
            <a:r>
              <a:rPr lang="en-US" altLang="ru-RU" smtClean="0"/>
              <a:t>B.</a:t>
            </a:r>
          </a:p>
          <a:p>
            <a:r>
              <a:rPr lang="ru-RU" altLang="ru-RU" smtClean="0"/>
              <a:t>А вот решение на </a:t>
            </a:r>
            <a:r>
              <a:rPr lang="en-US" altLang="ru-RU" smtClean="0"/>
              <a:t>Python </a:t>
            </a:r>
            <a:r>
              <a:rPr lang="ru-RU" altLang="ru-RU" smtClean="0"/>
              <a:t>с помощью генератора. Всех этих ошибок здесь сделать просто невозможно. Главное в функциональном программировании – повышение надежности программ.</a:t>
            </a:r>
          </a:p>
        </p:txBody>
      </p:sp>
      <p:sp>
        <p:nvSpPr>
          <p:cNvPr id="634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11E313-7CA9-4B88-889E-C5E2ADF0D132}" type="slidenum">
              <a:rPr lang="ru-RU" altLang="ru-RU"/>
              <a:pPr/>
              <a:t>29</a:t>
            </a:fld>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p:spPr>
      </p:sp>
      <p:sp>
        <p:nvSpPr>
          <p:cNvPr id="102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mtClean="0"/>
              <a:t>Python </a:t>
            </a:r>
            <a:r>
              <a:rPr lang="ru-RU" altLang="ru-RU" smtClean="0"/>
              <a:t>применяется в таких известных компаниях как </a:t>
            </a:r>
            <a:r>
              <a:rPr lang="en-US" altLang="ru-RU" smtClean="0"/>
              <a:t>Google, </a:t>
            </a:r>
            <a:r>
              <a:rPr lang="ru-RU" altLang="ru-RU" smtClean="0"/>
              <a:t>Яндекс, </a:t>
            </a:r>
            <a:r>
              <a:rPr lang="en-US" altLang="ru-RU" smtClean="0"/>
              <a:t>CERN, NASA </a:t>
            </a:r>
            <a:r>
              <a:rPr lang="ru-RU" altLang="ru-RU" smtClean="0"/>
              <a:t>и многих других. </a:t>
            </a:r>
            <a:r>
              <a:rPr lang="en-US" altLang="ru-RU" smtClean="0"/>
              <a:t>Python – </a:t>
            </a:r>
            <a:r>
              <a:rPr lang="ru-RU" altLang="ru-RU" smtClean="0"/>
              <a:t>это язык сценариев (скриптовый язык), его можно использовать в программах </a:t>
            </a:r>
            <a:r>
              <a:rPr lang="en-US" altLang="ru-RU" smtClean="0"/>
              <a:t>GIMP, Blender, Cinema 4D, Maya, Inkscape, Scribus </a:t>
            </a:r>
            <a:r>
              <a:rPr lang="ru-RU" altLang="ru-RU" smtClean="0"/>
              <a:t>и др, а также в играх.</a:t>
            </a:r>
          </a:p>
          <a:p>
            <a:r>
              <a:rPr lang="ru-RU" altLang="ru-RU" smtClean="0"/>
              <a:t>Реализации языка существуют для большинства современных операционных систем</a:t>
            </a:r>
            <a:r>
              <a:rPr lang="en-US" altLang="ru-RU" smtClean="0"/>
              <a:t>, </a:t>
            </a:r>
            <a:r>
              <a:rPr lang="ru-RU" altLang="ru-RU" smtClean="0"/>
              <a:t>включая ОС для мобильных устройств: </a:t>
            </a:r>
            <a:r>
              <a:rPr lang="en-US" altLang="ru-RU" smtClean="0"/>
              <a:t>Linux, Windows, FreeBSD, Mac OS X, Android, iOS.</a:t>
            </a:r>
            <a:r>
              <a:rPr lang="ru-RU" altLang="ru-RU" smtClean="0"/>
              <a:t> Эти реализации и многие среды разработки свободно распространяемые (</a:t>
            </a:r>
            <a:r>
              <a:rPr lang="en-US" altLang="ru-RU" smtClean="0"/>
              <a:t>open-source</a:t>
            </a:r>
            <a:r>
              <a:rPr lang="ru-RU" altLang="ru-RU" smtClean="0"/>
              <a:t>)</a:t>
            </a:r>
            <a:r>
              <a:rPr lang="en-US" altLang="ru-RU" smtClean="0"/>
              <a:t>, </a:t>
            </a:r>
            <a:r>
              <a:rPr lang="ru-RU" altLang="ru-RU" smtClean="0"/>
              <a:t>поэтому не возникает проблем с лицензиями</a:t>
            </a:r>
            <a:r>
              <a:rPr lang="en-US" altLang="ru-RU" smtClean="0"/>
              <a:t>. </a:t>
            </a:r>
            <a:endParaRPr lang="ru-RU" altLang="ru-RU" smtClean="0"/>
          </a:p>
        </p:txBody>
      </p:sp>
      <p:sp>
        <p:nvSpPr>
          <p:cNvPr id="102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719AB70-004B-4AD3-83E5-3AFBDC8669BA}" type="slidenum">
              <a:rPr lang="ru-RU" altLang="ru-RU"/>
              <a:pPr/>
              <a:t>3</a:t>
            </a:fld>
            <a:endParaRPr lang="ru-RU" alt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Образ слайда 1"/>
          <p:cNvSpPr>
            <a:spLocks noGrp="1" noRot="1" noChangeAspect="1" noTextEdit="1"/>
          </p:cNvSpPr>
          <p:nvPr>
            <p:ph type="sldImg"/>
          </p:nvPr>
        </p:nvSpPr>
        <p:spPr>
          <a:ln/>
        </p:spPr>
      </p:sp>
      <p:sp>
        <p:nvSpPr>
          <p:cNvPr id="655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Нельзя не сказать, что </a:t>
            </a:r>
            <a:r>
              <a:rPr lang="en-US" altLang="ru-RU" smtClean="0"/>
              <a:t>Python </a:t>
            </a:r>
            <a:r>
              <a:rPr lang="ru-RU" altLang="ru-RU" smtClean="0"/>
              <a:t>позволяет использовать разные стили программирования. Привычный нам – императивный – циклы, условные операторы и т.п. В более серьезных проектах используется объектно-ориентированный стиль, он тоже есть в </a:t>
            </a:r>
            <a:r>
              <a:rPr lang="en-US" altLang="ru-RU" smtClean="0"/>
              <a:t>Python</a:t>
            </a:r>
            <a:r>
              <a:rPr lang="ru-RU" altLang="ru-RU" smtClean="0"/>
              <a:t>. Хотел бы обратить внимание на третий подход к написанию программ на </a:t>
            </a:r>
            <a:r>
              <a:rPr lang="en-US" altLang="ru-RU" smtClean="0"/>
              <a:t>Python. </a:t>
            </a:r>
            <a:r>
              <a:rPr lang="ru-RU" altLang="ru-RU" smtClean="0"/>
              <a:t>который мало известен в среде учителей информатики – функциональный. </a:t>
            </a:r>
          </a:p>
          <a:p>
            <a:r>
              <a:rPr lang="ru-RU" altLang="ru-RU" smtClean="0"/>
              <a:t>Основная идея состоит в том, что функция – это объект, который можно передать в другие функции как аргумент и вернуть в качестве результата другой функции. Существует целая группа функциональных языков: </a:t>
            </a:r>
            <a:r>
              <a:rPr lang="en-US" altLang="ru-RU" smtClean="0"/>
              <a:t>LISP, Scheme. Haskell, Scala, Erlang, F#.</a:t>
            </a:r>
          </a:p>
          <a:p>
            <a:r>
              <a:rPr lang="ru-RU" altLang="ru-RU" smtClean="0"/>
              <a:t>Фактически в примерах, приведённых выше, уже использовался функциональный стиль. Например, функция </a:t>
            </a:r>
            <a:r>
              <a:rPr lang="en-US" altLang="ru-RU" smtClean="0"/>
              <a:t>map </a:t>
            </a:r>
            <a:r>
              <a:rPr lang="ru-RU" altLang="ru-RU" smtClean="0"/>
              <a:t>применяет какую-то другую функцию ко всем элементам массива. Мы видели генераторы списков, которые строят список из последовательности чисел. Вот так, одной строчкой, можно найти самую длинную строку в файле. Мы открываем файл и читаем все строки в список, затем находим максимум, используя в качестве ключа для сравнения длину каждой строки.</a:t>
            </a:r>
          </a:p>
        </p:txBody>
      </p:sp>
      <p:sp>
        <p:nvSpPr>
          <p:cNvPr id="655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434F3E-9C9A-4438-A464-06BE88CB5CB9}" type="slidenum">
              <a:rPr lang="ru-RU" altLang="ru-RU"/>
              <a:pPr/>
              <a:t>30</a:t>
            </a:fld>
            <a:endParaRPr lang="ru-RU" alt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Образ слайда 1"/>
          <p:cNvSpPr>
            <a:spLocks noGrp="1" noRot="1" noChangeAspect="1" noTextEdit="1"/>
          </p:cNvSpPr>
          <p:nvPr>
            <p:ph type="sldImg"/>
          </p:nvPr>
        </p:nvSpPr>
        <p:spPr>
          <a:ln/>
        </p:spPr>
      </p:sp>
      <p:sp>
        <p:nvSpPr>
          <p:cNvPr id="675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Рассмотрим еще одну задачу – возвести каждый элемент массива </a:t>
            </a:r>
            <a:r>
              <a:rPr lang="en-US" altLang="ru-RU" smtClean="0"/>
              <a:t>A </a:t>
            </a:r>
            <a:r>
              <a:rPr lang="ru-RU" altLang="ru-RU" smtClean="0"/>
              <a:t>в 5-ю степень и записать полученные числа в другой массив. Решение на Паскале очевидно. </a:t>
            </a:r>
          </a:p>
          <a:p>
            <a:r>
              <a:rPr lang="ru-RU" altLang="ru-RU" smtClean="0"/>
              <a:t>Решение на </a:t>
            </a:r>
            <a:r>
              <a:rPr lang="en-US" altLang="ru-RU" smtClean="0"/>
              <a:t>Python </a:t>
            </a:r>
            <a:r>
              <a:rPr lang="ru-RU" altLang="ru-RU" smtClean="0"/>
              <a:t>может использовать функцию </a:t>
            </a:r>
            <a:r>
              <a:rPr lang="en-US" altLang="ru-RU" smtClean="0"/>
              <a:t>x5</a:t>
            </a:r>
            <a:r>
              <a:rPr lang="ru-RU" altLang="ru-RU" smtClean="0"/>
              <a:t>, которая с помощью стандартной функции </a:t>
            </a:r>
            <a:r>
              <a:rPr lang="en-US" altLang="ru-RU" smtClean="0"/>
              <a:t>map </a:t>
            </a:r>
            <a:r>
              <a:rPr lang="ru-RU" altLang="ru-RU" smtClean="0"/>
              <a:t>применяется ко всем элементам массива </a:t>
            </a:r>
            <a:r>
              <a:rPr lang="en-US" altLang="ru-RU" smtClean="0"/>
              <a:t>A </a:t>
            </a:r>
            <a:r>
              <a:rPr lang="ru-RU" altLang="ru-RU" smtClean="0"/>
              <a:t>и строится массив </a:t>
            </a:r>
            <a:r>
              <a:rPr lang="en-US" altLang="ru-RU" smtClean="0"/>
              <a:t>B. </a:t>
            </a:r>
            <a:r>
              <a:rPr lang="ru-RU" altLang="ru-RU" smtClean="0"/>
              <a:t>Чтобы на вводить короткую функцию </a:t>
            </a:r>
            <a:r>
              <a:rPr lang="en-US" altLang="ru-RU" smtClean="0"/>
              <a:t>x5, </a:t>
            </a:r>
            <a:r>
              <a:rPr lang="ru-RU" altLang="ru-RU" smtClean="0"/>
              <a:t>можно использовать так называемую «лямбда-функцию» (функцию без имени), которая делает то же самое. Её длина ограничивается одной строкой.</a:t>
            </a:r>
          </a:p>
        </p:txBody>
      </p:sp>
      <p:sp>
        <p:nvSpPr>
          <p:cNvPr id="675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D5E5D4-80DD-4D86-8A1F-B6BD143B15EA}" type="slidenum">
              <a:rPr lang="ru-RU" altLang="ru-RU"/>
              <a:pPr/>
              <a:t>31</a:t>
            </a:fld>
            <a:endParaRPr lang="ru-RU" alt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a:ln/>
        </p:spPr>
      </p:sp>
      <p:sp>
        <p:nvSpPr>
          <p:cNvPr id="696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696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CB6A18-4927-499C-9A0F-CE664ED32ABD}" type="slidenum">
              <a:rPr lang="ru-RU" altLang="ru-RU"/>
              <a:pPr/>
              <a:t>32</a:t>
            </a:fld>
            <a:endParaRPr lang="ru-RU" alt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a:ln/>
        </p:spPr>
      </p:sp>
      <p:sp>
        <p:nvSpPr>
          <p:cNvPr id="716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
        <p:nvSpPr>
          <p:cNvPr id="716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8B8BD3-0508-41A4-9EF2-D0E789EF4236}" type="slidenum">
              <a:rPr lang="ru-RU" altLang="ru-RU"/>
              <a:pPr/>
              <a:t>33</a:t>
            </a:fld>
            <a:endParaRPr lang="ru-RU" alt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a:ln/>
        </p:spPr>
      </p:sp>
      <p:sp>
        <p:nvSpPr>
          <p:cNvPr id="7373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Один из приёмов в функциональном программировании – замена циклов на рекурсию. </a:t>
            </a:r>
          </a:p>
          <a:p>
            <a:r>
              <a:rPr lang="ru-RU" altLang="ru-RU" smtClean="0"/>
              <a:t>Классическое решение задачи вычисления суммы цифр числа использует цикл, в котором число делится на 10 и складываются остатки деления на каждом шаге. Здесь несколько источников возможных ошибок: можно неверно задать начальное значение </a:t>
            </a:r>
            <a:r>
              <a:rPr lang="en-US" altLang="ru-RU" smtClean="0"/>
              <a:t>s, </a:t>
            </a:r>
            <a:r>
              <a:rPr lang="ru-RU" altLang="ru-RU" smtClean="0"/>
              <a:t>неверно записать операторы в теле цикла.</a:t>
            </a:r>
          </a:p>
          <a:p>
            <a:r>
              <a:rPr lang="ru-RU" altLang="ru-RU" smtClean="0"/>
              <a:t>Понятнее выглядит рекурсивное решение: сумма цифр равна последней цифре + сумма цифр числа с отброшенной последней цифрой. Если число равно нулю, возвращается 0.</a:t>
            </a:r>
          </a:p>
          <a:p>
            <a:r>
              <a:rPr lang="ru-RU" altLang="ru-RU" smtClean="0"/>
              <a:t>Зачем это все? При таком подходе решение получается более понятным и меньше шансов сделать случайную ошибку. Надежность программы повышается.</a:t>
            </a:r>
          </a:p>
          <a:p>
            <a:r>
              <a:rPr lang="ru-RU" altLang="ru-RU" smtClean="0"/>
              <a:t>Заметим, что в </a:t>
            </a:r>
            <a:r>
              <a:rPr lang="en-US" altLang="ru-RU" smtClean="0"/>
              <a:t>Python </a:t>
            </a:r>
            <a:r>
              <a:rPr lang="ru-RU" altLang="ru-RU" smtClean="0"/>
              <a:t>можно решить задачу еще короче – преобразовать число в строку, применить к каждому символу функцию </a:t>
            </a:r>
            <a:r>
              <a:rPr lang="en-US" altLang="ru-RU" smtClean="0"/>
              <a:t>int </a:t>
            </a:r>
            <a:r>
              <a:rPr lang="ru-RU" altLang="ru-RU" smtClean="0"/>
              <a:t>и сложить результаты.</a:t>
            </a:r>
          </a:p>
        </p:txBody>
      </p:sp>
      <p:sp>
        <p:nvSpPr>
          <p:cNvPr id="737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A1332B-2BF2-4A9C-A768-E22592F78165}" type="slidenum">
              <a:rPr lang="ru-RU" altLang="ru-RU"/>
              <a:pPr/>
              <a:t>34</a:t>
            </a:fld>
            <a:endParaRPr lang="ru-RU" alt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Образ слайда 1"/>
          <p:cNvSpPr>
            <a:spLocks noGrp="1" noRot="1" noChangeAspect="1" noTextEdit="1"/>
          </p:cNvSpPr>
          <p:nvPr>
            <p:ph type="sldImg"/>
          </p:nvPr>
        </p:nvSpPr>
        <p:spPr>
          <a:ln/>
        </p:spPr>
      </p:sp>
      <p:sp>
        <p:nvSpPr>
          <p:cNvPr id="7577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Еще один пример – нужно написать функцию, которая определяет, является ли строка палиндромом. Здесь важно правильно задать границы изменения переменной цикла, правильно вычислить номер «парного» элемента – везде есть возможности для ошибок.</a:t>
            </a:r>
          </a:p>
          <a:p>
            <a:r>
              <a:rPr lang="ru-RU" altLang="ru-RU" smtClean="0"/>
              <a:t>Рекурсивное решение сравнивает первый и последний символ, и, если они равны, вызывает ту же самую функцию для средней части строки, без первого и последнего символа.</a:t>
            </a:r>
            <a:r>
              <a:rPr lang="en-US" altLang="ru-RU" smtClean="0"/>
              <a:t> </a:t>
            </a:r>
            <a:r>
              <a:rPr lang="ru-RU" altLang="ru-RU" smtClean="0"/>
              <a:t>Строки длиной меньше 2 – всегда палиндромы. Отметим, что рекурсивное решение выглядит понятнее и в нем меньше шансов сделать ошибку, но требует больше памяти (на каждом шаге создаётся новая строка).</a:t>
            </a:r>
          </a:p>
        </p:txBody>
      </p:sp>
      <p:sp>
        <p:nvSpPr>
          <p:cNvPr id="7578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6FD25C-696A-4ED0-959C-808505676E35}" type="slidenum">
              <a:rPr lang="ru-RU" altLang="ru-RU"/>
              <a:pPr/>
              <a:t>35</a:t>
            </a:fld>
            <a:endParaRPr lang="ru-RU" alt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a:ln/>
        </p:spPr>
      </p:sp>
      <p:sp>
        <p:nvSpPr>
          <p:cNvPr id="7782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 этой задаче нужно проверить правильность скобочного выражения с одним типом скобок. Задача решается в помощью счётчика открытых скобок, который в программе называется </a:t>
            </a:r>
            <a:r>
              <a:rPr lang="en-US" altLang="ru-RU" b="1" smtClean="0">
                <a:latin typeface="Consolas" pitchFamily="49" charset="0"/>
              </a:rPr>
              <a:t>opened</a:t>
            </a:r>
            <a:r>
              <a:rPr lang="en-US" altLang="ru-RU" smtClean="0"/>
              <a:t>. </a:t>
            </a:r>
            <a:r>
              <a:rPr lang="ru-RU" altLang="ru-RU" smtClean="0"/>
              <a:t>В цикле перебираются все символы строки с первого до последнего. Если очередной символ – открывающая скобка, увеличиваем счётчик открытых скобок, если закрывающая – уменьшаем. После окончания цикла счётчик должен быть равен нулю, это и определяет результат. Кроме того, если во время просмотра встретили закрывающую скобку, а счётчик равен нулю, выражение неверное, возвращается </a:t>
            </a:r>
            <a:r>
              <a:rPr lang="en-US" altLang="ru-RU" b="1" smtClean="0">
                <a:latin typeface="Consolas" pitchFamily="49" charset="0"/>
              </a:rPr>
              <a:t>False</a:t>
            </a:r>
            <a:r>
              <a:rPr lang="en-US" altLang="ru-RU" smtClean="0"/>
              <a:t>.</a:t>
            </a:r>
          </a:p>
          <a:p>
            <a:r>
              <a:rPr lang="ru-RU" altLang="ru-RU" smtClean="0"/>
              <a:t>Рекурсивная версия принимает два параметра: оставшуюся строку и количество открытых ранее скобок. Для второго параметра по умолчанию принимается значение 0. Если строка пустая, результат определяется вторым параметром – если все скобки закрыты, строка была правильной. Если первый символ – открывающая скобка, вызываем функцию для строки с удаленным первым символом, счётчик скобок увеличиваем. Если закрывающая скобка, проверяем, чтобы счётчик не был равен нулю, уменьшаем его и вызываем функцию для строки без первого символа. Иначе просто отрезаем первый символ и вызываем функцию рекурсивно, не изменяя счётчик.</a:t>
            </a:r>
            <a:endParaRPr lang="en-US" altLang="ru-RU" smtClean="0"/>
          </a:p>
          <a:p>
            <a:endParaRPr lang="ru-RU" altLang="ru-RU" smtClean="0"/>
          </a:p>
        </p:txBody>
      </p:sp>
      <p:sp>
        <p:nvSpPr>
          <p:cNvPr id="7782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8013EEA-71FD-403B-9CC3-5386BADA14CD}" type="slidenum">
              <a:rPr lang="ru-RU" altLang="ru-RU"/>
              <a:pPr/>
              <a:t>36</a:t>
            </a:fld>
            <a:endParaRPr lang="ru-RU" alt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Образ слайда 1"/>
          <p:cNvSpPr>
            <a:spLocks noGrp="1" noRot="1" noChangeAspect="1" noTextEdit="1"/>
          </p:cNvSpPr>
          <p:nvPr>
            <p:ph type="sldImg"/>
          </p:nvPr>
        </p:nvSpPr>
        <p:spPr>
          <a:ln/>
        </p:spPr>
      </p:sp>
      <p:sp>
        <p:nvSpPr>
          <p:cNvPr id="7987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Теперь мы подошли к самому интересному – функция возвращает функцию.</a:t>
            </a:r>
          </a:p>
          <a:p>
            <a:r>
              <a:rPr lang="ru-RU" altLang="ru-RU" smtClean="0"/>
              <a:t>Сначала покажем, как мы будем её использовать.</a:t>
            </a:r>
          </a:p>
          <a:p>
            <a:r>
              <a:rPr lang="ru-RU" altLang="ru-RU" smtClean="0"/>
              <a:t>Функция </a:t>
            </a:r>
            <a:r>
              <a:rPr lang="en-US" altLang="ru-RU" b="1" smtClean="0">
                <a:latin typeface="Consolas" pitchFamily="49" charset="0"/>
              </a:rPr>
              <a:t>checkFun</a:t>
            </a:r>
            <a:r>
              <a:rPr lang="en-US" altLang="ru-RU" smtClean="0"/>
              <a:t> </a:t>
            </a:r>
            <a:r>
              <a:rPr lang="ru-RU" altLang="ru-RU" smtClean="0"/>
              <a:t>принимает один параметр – правильный пароль. И возвращает функцию, которая проверяет переданный ей пароль пользователя – возвращает истинное значение, если пароль правильный или ложное, если он неправильный. </a:t>
            </a:r>
          </a:p>
          <a:p>
            <a:r>
              <a:rPr lang="ru-RU" altLang="ru-RU" smtClean="0"/>
              <a:t>Как должна выглядеть функция </a:t>
            </a:r>
            <a:r>
              <a:rPr lang="en-US" altLang="ru-RU" b="1" smtClean="0">
                <a:latin typeface="Consolas" pitchFamily="49" charset="0"/>
              </a:rPr>
              <a:t>checkFun</a:t>
            </a:r>
            <a:r>
              <a:rPr lang="en-US" altLang="ru-RU" smtClean="0"/>
              <a:t>? </a:t>
            </a:r>
            <a:r>
              <a:rPr lang="ru-RU" altLang="ru-RU" smtClean="0"/>
              <a:t>Внутри неё должна быть определена другая функция, которая и будет возвращена. Это функция </a:t>
            </a:r>
            <a:r>
              <a:rPr lang="en-US" altLang="ru-RU" b="1" smtClean="0">
                <a:latin typeface="Consolas" pitchFamily="49" charset="0"/>
              </a:rPr>
              <a:t>check</a:t>
            </a:r>
            <a:r>
              <a:rPr lang="en-US" altLang="ru-RU" smtClean="0"/>
              <a:t>. </a:t>
            </a:r>
            <a:r>
              <a:rPr lang="ru-RU" altLang="ru-RU" smtClean="0"/>
              <a:t>Функция </a:t>
            </a:r>
            <a:r>
              <a:rPr lang="en-US" altLang="ru-RU" b="1" smtClean="0">
                <a:latin typeface="Consolas" pitchFamily="49" charset="0"/>
              </a:rPr>
              <a:t>check</a:t>
            </a:r>
            <a:r>
              <a:rPr lang="ru-RU" altLang="ru-RU" smtClean="0"/>
              <a:t> принимает пароль пользователя и сравнивает его с правильным, который запоминается! Таким образом, мы получаем функцию, которая запомнила данные – правильный пароль. В функциональном программировании это называется </a:t>
            </a:r>
            <a:r>
              <a:rPr lang="ru-RU" altLang="ru-RU" i="1" smtClean="0"/>
              <a:t>замыканием</a:t>
            </a:r>
            <a:r>
              <a:rPr lang="ru-RU" altLang="ru-RU" smtClean="0"/>
              <a:t>.</a:t>
            </a:r>
          </a:p>
        </p:txBody>
      </p:sp>
      <p:sp>
        <p:nvSpPr>
          <p:cNvPr id="7987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55464D2-3ABA-4FD4-AF99-B9324278BF12}" type="slidenum">
              <a:rPr lang="ru-RU" altLang="ru-RU"/>
              <a:pPr/>
              <a:t>37</a:t>
            </a:fld>
            <a:endParaRPr lang="ru-RU" alt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r>
              <a:rPr lang="ru-RU" dirty="0" smtClean="0"/>
              <a:t>Очень важный момент, интересующий учителей – можно ли писать программы с графическим интерфейсом на </a:t>
            </a:r>
            <a:r>
              <a:rPr lang="en-US" dirty="0" smtClean="0"/>
              <a:t>Python. </a:t>
            </a:r>
            <a:r>
              <a:rPr lang="ru-RU" dirty="0" smtClean="0"/>
              <a:t>Ответ – можно, причем для этого существуют различные средства. </a:t>
            </a:r>
          </a:p>
          <a:p>
            <a:pPr>
              <a:defRPr/>
            </a:pPr>
            <a:r>
              <a:rPr lang="ru-RU" dirty="0" smtClean="0"/>
              <a:t>Стандартный модуль для создания графического интерфейса называется </a:t>
            </a:r>
            <a:r>
              <a:rPr lang="en-US" b="1" dirty="0" err="1" smtClean="0">
                <a:latin typeface="Consolas" pitchFamily="49" charset="0"/>
              </a:rPr>
              <a:t>tkinter</a:t>
            </a:r>
            <a:r>
              <a:rPr lang="ru-RU" dirty="0" smtClean="0"/>
              <a:t>. Приведём пример из учебника для 11 класса – нужно построить программу, которая переводит введённое число в шестнадцатеричную систему счисления. Здесь, как и в учебнике, используется модуль </a:t>
            </a:r>
            <a:r>
              <a:rPr lang="en-US" b="1" dirty="0" err="1" smtClean="0">
                <a:latin typeface="Consolas" pitchFamily="49" charset="0"/>
              </a:rPr>
              <a:t>simpletk</a:t>
            </a:r>
            <a:r>
              <a:rPr lang="en-US" dirty="0" smtClean="0"/>
              <a:t>, </a:t>
            </a:r>
            <a:r>
              <a:rPr lang="ru-RU" dirty="0" smtClean="0"/>
              <a:t>который позволяет писать программу в стиле, напоминающем </a:t>
            </a:r>
            <a:r>
              <a:rPr lang="en-US" dirty="0" smtClean="0"/>
              <a:t>Delphi.</a:t>
            </a:r>
          </a:p>
          <a:p>
            <a:pPr>
              <a:defRPr/>
            </a:pPr>
            <a:r>
              <a:rPr lang="ru-RU" dirty="0" smtClean="0"/>
              <a:t>Сначала создаем объект-приложение </a:t>
            </a:r>
            <a:r>
              <a:rPr lang="en-US" b="1" dirty="0" err="1" smtClean="0">
                <a:latin typeface="Consolas" pitchFamily="49" charset="0"/>
              </a:rPr>
              <a:t>TApplication</a:t>
            </a:r>
            <a:r>
              <a:rPr lang="en-US" dirty="0" smtClean="0"/>
              <a:t>, </a:t>
            </a:r>
            <a:r>
              <a:rPr lang="ru-RU" dirty="0" smtClean="0"/>
              <a:t>определяем размеры и положение окна.</a:t>
            </a:r>
          </a:p>
          <a:p>
            <a:pPr>
              <a:defRPr/>
            </a:pPr>
            <a:r>
              <a:rPr lang="ru-RU" dirty="0" smtClean="0"/>
              <a:t>На форме два объекта – поле ввода и метка.</a:t>
            </a:r>
          </a:p>
          <a:p>
            <a:pPr>
              <a:defRPr/>
            </a:pPr>
            <a:r>
              <a:rPr lang="ru-RU" dirty="0" smtClean="0"/>
              <a:t>Строится шрифт для метки, создается сама метка и размещается на форме.</a:t>
            </a:r>
          </a:p>
          <a:p>
            <a:pPr>
              <a:defRPr/>
            </a:pPr>
            <a:r>
              <a:rPr lang="ru-RU" dirty="0" smtClean="0"/>
              <a:t>Определяем обработчик события «изменение содержания текстового поля», в нем с помощью функции </a:t>
            </a:r>
            <a:r>
              <a:rPr lang="en-US" dirty="0" smtClean="0"/>
              <a:t>format </a:t>
            </a:r>
            <a:r>
              <a:rPr lang="ru-RU" dirty="0" smtClean="0"/>
              <a:t>в содержимое метки записывается шестнадцатеричное значение.</a:t>
            </a:r>
          </a:p>
          <a:p>
            <a:pPr>
              <a:defRPr/>
            </a:pPr>
            <a:r>
              <a:rPr lang="ru-RU" dirty="0" smtClean="0"/>
              <a:t>Теперь создает элемент-редактор, задаём его свойства и назначаем обработчик.</a:t>
            </a:r>
          </a:p>
          <a:p>
            <a:pPr>
              <a:defRPr/>
            </a:pPr>
            <a:r>
              <a:rPr lang="ru-RU" dirty="0" smtClean="0"/>
              <a:t>Наконец, запускаем приложение.</a:t>
            </a:r>
            <a:endParaRPr lang="ru-RU" dirty="0"/>
          </a:p>
        </p:txBody>
      </p:sp>
      <p:sp>
        <p:nvSpPr>
          <p:cNvPr id="8192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CFE4DC-215D-4125-A77C-C3E6C184BFE2}" type="slidenum">
              <a:rPr lang="ru-RU" altLang="ru-RU"/>
              <a:pPr/>
              <a:t>38</a:t>
            </a:fld>
            <a:endParaRPr lang="ru-RU" alt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Здесь вы видите другие примеры программ на </a:t>
            </a:r>
            <a:r>
              <a:rPr lang="en-US" altLang="ru-RU" smtClean="0"/>
              <a:t>Python </a:t>
            </a:r>
            <a:r>
              <a:rPr lang="ru-RU" altLang="ru-RU" smtClean="0"/>
              <a:t>с графическим интерфейсом, приведённые в учебнике. Первая программы умеет открывать рисунки с диска и выводить их по центру или в верхнем левом углу, в зависимости от положения флажка-переключателя. Вторая программа переводит код цвета из модели </a:t>
            </a:r>
            <a:r>
              <a:rPr lang="en-US" altLang="ru-RU" smtClean="0"/>
              <a:t>RGB </a:t>
            </a:r>
            <a:r>
              <a:rPr lang="ru-RU" altLang="ru-RU" smtClean="0"/>
              <a:t>в шестнадцатеричный формат, используемый на веб-страницах, и показывает этот цвет.</a:t>
            </a:r>
            <a:endParaRPr lang="en-US" altLang="ru-RU" smtClean="0"/>
          </a:p>
          <a:p>
            <a:r>
              <a:rPr lang="ru-RU" altLang="ru-RU" smtClean="0"/>
              <a:t>Два варианта калькулятора – с вводом выражения в строке и со стандартным интерфейсом.</a:t>
            </a:r>
          </a:p>
          <a:p>
            <a:r>
              <a:rPr lang="ru-RU" altLang="ru-RU" smtClean="0"/>
              <a:t>Фактически, все, что можно сделать на </a:t>
            </a:r>
            <a:r>
              <a:rPr lang="en-US" altLang="ru-RU" smtClean="0"/>
              <a:t>Delphi, </a:t>
            </a:r>
            <a:r>
              <a:rPr lang="ru-RU" altLang="ru-RU" smtClean="0"/>
              <a:t>можно сделать и с помощь библиотеки </a:t>
            </a:r>
            <a:r>
              <a:rPr lang="en-US" altLang="ru-RU" smtClean="0"/>
              <a:t>tkinter. </a:t>
            </a:r>
            <a:r>
              <a:rPr lang="ru-RU" altLang="ru-RU" smtClean="0"/>
              <a:t>Правда, нет среды </a:t>
            </a:r>
            <a:r>
              <a:rPr lang="en-US" altLang="ru-RU" smtClean="0"/>
              <a:t>RAD…</a:t>
            </a:r>
            <a:endParaRPr lang="ru-RU" altLang="ru-RU" smtClean="0"/>
          </a:p>
          <a:p>
            <a:r>
              <a:rPr lang="ru-RU" altLang="ru-RU" smtClean="0"/>
              <a:t>Существуют и альтернативные средства для создания графического интерфейса: </a:t>
            </a:r>
            <a:r>
              <a:rPr lang="en-US" altLang="ru-RU" smtClean="0"/>
              <a:t>wxPython, PyGTK, PyQt, </a:t>
            </a:r>
            <a:r>
              <a:rPr lang="ru-RU" altLang="ru-RU" smtClean="0"/>
              <a:t>но их использование значительно сложнее.</a:t>
            </a:r>
          </a:p>
        </p:txBody>
      </p:sp>
      <p:sp>
        <p:nvSpPr>
          <p:cNvPr id="8397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5D12DC-DBEA-4690-AE03-1BFB018A6AB7}" type="slidenum">
              <a:rPr lang="ru-RU" altLang="ru-RU"/>
              <a:pPr/>
              <a:t>39</a:t>
            </a:fld>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a:ln/>
        </p:spPr>
      </p:sp>
      <p:sp>
        <p:nvSpPr>
          <p:cNvPr id="122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Все шире используется </a:t>
            </a:r>
            <a:r>
              <a:rPr lang="en-US" altLang="ru-RU" smtClean="0"/>
              <a:t>Python </a:t>
            </a:r>
            <a:r>
              <a:rPr lang="ru-RU" altLang="ru-RU" smtClean="0"/>
              <a:t>как язык для обучения программированию в университетах и колледжах, хотя изначально он не был спроектирован специально для этой цели. Это более 30 университетов США, 8 – в Канаде, в том числе и всемирно известные центры образования, например, Массачусетский технологический институт. </a:t>
            </a:r>
            <a:r>
              <a:rPr lang="en-US" altLang="ru-RU" smtClean="0"/>
              <a:t>Python </a:t>
            </a:r>
            <a:r>
              <a:rPr lang="ru-RU" altLang="ru-RU" smtClean="0"/>
              <a:t>постепенно вытесняет языки </a:t>
            </a:r>
            <a:r>
              <a:rPr lang="en-US" altLang="ru-RU" smtClean="0"/>
              <a:t>C </a:t>
            </a:r>
            <a:r>
              <a:rPr lang="ru-RU" altLang="ru-RU" smtClean="0"/>
              <a:t>и </a:t>
            </a:r>
            <a:r>
              <a:rPr lang="en-US" altLang="ru-RU" smtClean="0"/>
              <a:t>Java.</a:t>
            </a:r>
          </a:p>
          <a:p>
            <a:r>
              <a:rPr lang="ru-RU" altLang="ru-RU" smtClean="0"/>
              <a:t>В России центром распространения языка </a:t>
            </a:r>
            <a:r>
              <a:rPr lang="en-US" altLang="ru-RU" smtClean="0"/>
              <a:t>Python </a:t>
            </a:r>
            <a:r>
              <a:rPr lang="ru-RU" altLang="ru-RU" smtClean="0"/>
              <a:t>стала Москва, где он преподается в нескольких физико-математических школах, в том числе в СУНЦ МГУ – интернате для одарённых детей.</a:t>
            </a:r>
          </a:p>
        </p:txBody>
      </p:sp>
      <p:sp>
        <p:nvSpPr>
          <p:cNvPr id="122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A98B3C-06B3-4791-90BB-71AE2F91380E}" type="slidenum">
              <a:rPr lang="ru-RU" altLang="ru-RU"/>
              <a:pPr/>
              <a:t>4</a:t>
            </a:fld>
            <a:endParaRPr lang="ru-RU" altLang="ru-RU"/>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mtClean="0"/>
              <a:t>Python </a:t>
            </a:r>
            <a:r>
              <a:rPr lang="ru-RU" altLang="ru-RU" smtClean="0"/>
              <a:t>славится огромным набором библиотек, в которых реализованы функции на любой вкус. Прежде всего, это обширная стандартная библиотека. Часто используются модули </a:t>
            </a:r>
            <a:r>
              <a:rPr lang="en-US" altLang="ru-RU" smtClean="0"/>
              <a:t>math, fractions, decimal, random. </a:t>
            </a:r>
            <a:r>
              <a:rPr lang="ru-RU" altLang="ru-RU" smtClean="0"/>
              <a:t>Модуль </a:t>
            </a:r>
            <a:r>
              <a:rPr lang="en-US" altLang="ru-RU" smtClean="0"/>
              <a:t>re </a:t>
            </a:r>
            <a:r>
              <a:rPr lang="ru-RU" altLang="ru-RU" smtClean="0"/>
              <a:t>обеспечивает работу с регулярными выражениями, модуль </a:t>
            </a:r>
            <a:r>
              <a:rPr lang="en-US" altLang="ru-RU" smtClean="0"/>
              <a:t>itertools – </a:t>
            </a:r>
            <a:r>
              <a:rPr lang="ru-RU" altLang="ru-RU" smtClean="0"/>
              <a:t>с перестановками и сочетаниями.</a:t>
            </a:r>
          </a:p>
          <a:p>
            <a:r>
              <a:rPr lang="ru-RU" altLang="ru-RU" smtClean="0"/>
              <a:t>Разработано множество модулей для работу с сетью.</a:t>
            </a:r>
          </a:p>
          <a:p>
            <a:r>
              <a:rPr lang="ru-RU" altLang="ru-RU" smtClean="0"/>
              <a:t>Про модуль </a:t>
            </a:r>
            <a:r>
              <a:rPr lang="en-US" altLang="ru-RU" smtClean="0"/>
              <a:t>tkinter </a:t>
            </a:r>
            <a:r>
              <a:rPr lang="ru-RU" altLang="ru-RU" smtClean="0"/>
              <a:t>для создания графического интерфейса мы уже говорили. </a:t>
            </a:r>
          </a:p>
          <a:p>
            <a:r>
              <a:rPr lang="ru-RU" altLang="ru-RU" smtClean="0"/>
              <a:t>Для программирование игр и графики можно использовать стороннюю библиотеку </a:t>
            </a:r>
            <a:r>
              <a:rPr lang="en-US" altLang="ru-RU" smtClean="0"/>
              <a:t>pyGame</a:t>
            </a:r>
            <a:r>
              <a:rPr lang="ru-RU" altLang="ru-RU" smtClean="0"/>
              <a:t> или модуль </a:t>
            </a:r>
            <a:r>
              <a:rPr lang="en-US" altLang="ru-RU" smtClean="0"/>
              <a:t>simplegui </a:t>
            </a:r>
            <a:r>
              <a:rPr lang="ru-RU" altLang="ru-RU" smtClean="0"/>
              <a:t>на сайте </a:t>
            </a:r>
            <a:r>
              <a:rPr lang="en-US" altLang="ru-RU" smtClean="0"/>
              <a:t>codeskulptor.org.</a:t>
            </a:r>
            <a:endParaRPr lang="ru-RU" altLang="ru-RU" smtClean="0"/>
          </a:p>
        </p:txBody>
      </p:sp>
      <p:sp>
        <p:nvSpPr>
          <p:cNvPr id="8602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340E69-015A-4941-993E-423E542A7671}" type="slidenum">
              <a:rPr lang="ru-RU" altLang="ru-RU"/>
              <a:pPr/>
              <a:t>40</a:t>
            </a:fld>
            <a:endParaRPr lang="ru-RU" altLang="ru-RU"/>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Образ слайда 1"/>
          <p:cNvSpPr>
            <a:spLocks noGrp="1" noRot="1" noChangeAspect="1" noTextEdit="1"/>
          </p:cNvSpPr>
          <p:nvPr>
            <p:ph type="sldImg"/>
          </p:nvPr>
        </p:nvSpPr>
        <p:spPr>
          <a:ln/>
        </p:spPr>
      </p:sp>
      <p:sp>
        <p:nvSpPr>
          <p:cNvPr id="8806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Теперь можно перечислить достоинства </a:t>
            </a:r>
            <a:r>
              <a:rPr lang="en-US" altLang="ru-RU" smtClean="0"/>
              <a:t>Python. </a:t>
            </a:r>
            <a:r>
              <a:rPr lang="ru-RU" altLang="ru-RU" smtClean="0"/>
              <a:t>Прежде всего нужно отметить низкий «порог входа» - легко начать писать программы. Программа, выводящая сообщение на экран, занимает одну строку, как в Бейсике.</a:t>
            </a:r>
          </a:p>
          <a:p>
            <a:r>
              <a:rPr lang="ru-RU" altLang="ru-RU" smtClean="0"/>
              <a:t>В то же время, язык применяется в современных профессиональных разработках.</a:t>
            </a:r>
          </a:p>
          <a:p>
            <a:r>
              <a:rPr lang="ru-RU" altLang="ru-RU" smtClean="0"/>
              <a:t>Программы имеют понятный синтаксис, отступы обязательны.</a:t>
            </a:r>
          </a:p>
          <a:p>
            <a:r>
              <a:rPr lang="ru-RU" altLang="ru-RU" smtClean="0"/>
              <a:t>За счёт встроенных средств решения получаются короткие, меньше шансов на ошибку.</a:t>
            </a:r>
          </a:p>
          <a:p>
            <a:r>
              <a:rPr lang="en-US" altLang="ru-RU" smtClean="0"/>
              <a:t>Python – </a:t>
            </a:r>
            <a:r>
              <a:rPr lang="ru-RU" altLang="ru-RU" smtClean="0"/>
              <a:t>язык более высокого уровня, чем С и Паскаль, он поддерживает современные типы данных (списки, словари), которые в других языках требуют использования библиотек.</a:t>
            </a:r>
          </a:p>
          <a:p>
            <a:r>
              <a:rPr lang="ru-RU" altLang="ru-RU" smtClean="0"/>
              <a:t>По умолчанию используется кодировка </a:t>
            </a:r>
            <a:r>
              <a:rPr lang="en-US" altLang="ru-RU" smtClean="0"/>
              <a:t>utf-8, </a:t>
            </a:r>
            <a:r>
              <a:rPr lang="ru-RU" altLang="ru-RU" smtClean="0"/>
              <a:t>поэтому можно работать с текстами на любом языке.</a:t>
            </a:r>
          </a:p>
          <a:p>
            <a:r>
              <a:rPr lang="ru-RU" altLang="ru-RU" smtClean="0"/>
              <a:t>Огромное преимущество – большая стандартная библиотека функций.</a:t>
            </a:r>
          </a:p>
          <a:p>
            <a:r>
              <a:rPr lang="ru-RU" altLang="ru-RU" smtClean="0"/>
              <a:t>В </a:t>
            </a:r>
            <a:r>
              <a:rPr lang="en-US" altLang="ru-RU" smtClean="0"/>
              <a:t>Python </a:t>
            </a:r>
            <a:r>
              <a:rPr lang="ru-RU" altLang="ru-RU" smtClean="0"/>
              <a:t>можно разрабатывать программы с графическим интерфейсом.</a:t>
            </a:r>
          </a:p>
          <a:p>
            <a:r>
              <a:rPr lang="ru-RU" altLang="ru-RU" smtClean="0"/>
              <a:t>Язык поддерживает разные стили программирования – императивный, объектно-ориентированный, функциональный.</a:t>
            </a:r>
          </a:p>
        </p:txBody>
      </p:sp>
      <p:sp>
        <p:nvSpPr>
          <p:cNvPr id="8806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BE4162A-65A1-4439-A25E-D15067EE73DE}" type="slidenum">
              <a:rPr lang="ru-RU" altLang="ru-RU"/>
              <a:pPr/>
              <a:t>41</a:t>
            </a:fld>
            <a:endParaRPr lang="ru-RU" altLang="ru-RU"/>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a:ln/>
        </p:spPr>
      </p:sp>
      <p:sp>
        <p:nvSpPr>
          <p:cNvPr id="9011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Итак, с достоинствами мы разобрались, пора поговорить о недостатках. То есть, о граблях, на которые может наступить программист, переходящий на </a:t>
            </a:r>
            <a:r>
              <a:rPr lang="en-US" altLang="ru-RU" smtClean="0"/>
              <a:t>Python </a:t>
            </a:r>
            <a:r>
              <a:rPr lang="ru-RU" altLang="ru-RU" smtClean="0"/>
              <a:t>с императивного языка типа Паскаля или С.</a:t>
            </a:r>
          </a:p>
        </p:txBody>
      </p:sp>
      <p:sp>
        <p:nvSpPr>
          <p:cNvPr id="9011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FA8D7F-8FF9-411A-A5AA-9D4DE243A95E}" type="slidenum">
              <a:rPr lang="ru-RU" altLang="ru-RU"/>
              <a:pPr/>
              <a:t>42</a:t>
            </a:fld>
            <a:endParaRPr lang="ru-RU" altLang="ru-RU"/>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Образ слайда 1"/>
          <p:cNvSpPr>
            <a:spLocks noGrp="1" noRot="1" noChangeAspect="1" noTextEdit="1"/>
          </p:cNvSpPr>
          <p:nvPr>
            <p:ph type="sldImg"/>
          </p:nvPr>
        </p:nvSpPr>
        <p:spPr>
          <a:ln/>
        </p:spPr>
      </p:sp>
      <p:sp>
        <p:nvSpPr>
          <p:cNvPr id="9216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Во-первых, нумерация элементов строк, массивов начинается с нуля! Но для тех, кто работал на С и </a:t>
            </a:r>
            <a:r>
              <a:rPr lang="en-US" altLang="ru-RU" smtClean="0"/>
              <a:t>Javascript  </a:t>
            </a:r>
            <a:r>
              <a:rPr lang="ru-RU" altLang="ru-RU" smtClean="0"/>
              <a:t>это не новость. </a:t>
            </a:r>
            <a:r>
              <a:rPr lang="en-US" altLang="ru-RU" smtClean="0">
                <a:sym typeface="Wingdings" pitchFamily="2" charset="2"/>
              </a:rPr>
              <a:t></a:t>
            </a:r>
          </a:p>
          <a:p>
            <a:r>
              <a:rPr lang="ru-RU" altLang="ru-RU" smtClean="0">
                <a:sym typeface="Wingdings" pitchFamily="2" charset="2"/>
              </a:rPr>
              <a:t>Во-вторых, при выделении части строки или массива используют срезы, где через двоеточие указывают начальный и конечный элементы, но конечный элемент в срез не входит!</a:t>
            </a:r>
          </a:p>
          <a:p>
            <a:r>
              <a:rPr lang="ru-RU" altLang="ru-RU" smtClean="0">
                <a:sym typeface="Wingdings" pitchFamily="2" charset="2"/>
              </a:rPr>
              <a:t>Если начальный элемент среза не указан, считается, что он равен 0 (с самого начала).</a:t>
            </a:r>
          </a:p>
          <a:p>
            <a:r>
              <a:rPr lang="ru-RU" altLang="ru-RU" smtClean="0">
                <a:sym typeface="Wingdings" pitchFamily="2" charset="2"/>
              </a:rPr>
              <a:t>Если не указать конечный элемент, он считается равным длине массива </a:t>
            </a:r>
            <a:r>
              <a:rPr lang="en-US" altLang="ru-RU" smtClean="0">
                <a:sym typeface="Wingdings" pitchFamily="2" charset="2"/>
              </a:rPr>
              <a:t>len(A) </a:t>
            </a:r>
            <a:r>
              <a:rPr lang="ru-RU" altLang="ru-RU" smtClean="0">
                <a:sym typeface="Wingdings" pitchFamily="2" charset="2"/>
              </a:rPr>
              <a:t>(до самого конца).</a:t>
            </a:r>
          </a:p>
          <a:p>
            <a:r>
              <a:rPr lang="ru-RU" altLang="ru-RU" smtClean="0">
                <a:sym typeface="Wingdings" pitchFamily="2" charset="2"/>
              </a:rPr>
              <a:t>Если какой-то индекс отрицательный, к нему добавляется длина массива. То есть, -2 означает </a:t>
            </a:r>
            <a:r>
              <a:rPr lang="en-US" altLang="ru-RU" smtClean="0">
                <a:sym typeface="Wingdings" pitchFamily="2" charset="2"/>
              </a:rPr>
              <a:t>len(A)-2</a:t>
            </a:r>
            <a:endParaRPr lang="ru-RU" altLang="ru-RU" smtClean="0">
              <a:sym typeface="Wingdings" pitchFamily="2" charset="2"/>
            </a:endParaRPr>
          </a:p>
          <a:p>
            <a:endParaRPr lang="ru-RU" altLang="ru-RU" smtClean="0"/>
          </a:p>
        </p:txBody>
      </p:sp>
      <p:sp>
        <p:nvSpPr>
          <p:cNvPr id="9216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FCB001-CE66-4E41-9F58-58E072B0BBEE}" type="slidenum">
              <a:rPr lang="ru-RU" altLang="ru-RU"/>
              <a:pPr/>
              <a:t>43</a:t>
            </a:fld>
            <a:endParaRPr lang="ru-RU" altLang="ru-RU"/>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a:ln/>
        </p:spPr>
      </p:sp>
      <p:sp>
        <p:nvSpPr>
          <p:cNvPr id="9421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Еще одна неожиданность – строки в </a:t>
            </a:r>
            <a:r>
              <a:rPr lang="en-US" altLang="ru-RU" smtClean="0"/>
              <a:t>Python – </a:t>
            </a:r>
            <a:r>
              <a:rPr lang="ru-RU" altLang="ru-RU" smtClean="0"/>
              <a:t>это неизменяемые объекты. На Паскале можно менять отдельные символы строки в той же области памяти, как в этой задаче, где все буквы </a:t>
            </a:r>
            <a:r>
              <a:rPr lang="en-US" altLang="ru-RU" smtClean="0"/>
              <a:t>a </a:t>
            </a:r>
            <a:r>
              <a:rPr lang="ru-RU" altLang="ru-RU" smtClean="0"/>
              <a:t>меняются на буквы </a:t>
            </a:r>
            <a:r>
              <a:rPr lang="en-US" altLang="ru-RU" smtClean="0"/>
              <a:t>b. </a:t>
            </a:r>
            <a:r>
              <a:rPr lang="ru-RU" altLang="ru-RU" smtClean="0"/>
              <a:t>В </a:t>
            </a:r>
            <a:r>
              <a:rPr lang="en-US" altLang="ru-RU" smtClean="0"/>
              <a:t>Python </a:t>
            </a:r>
            <a:r>
              <a:rPr lang="ru-RU" altLang="ru-RU" smtClean="0"/>
              <a:t> такой номер не проходит!</a:t>
            </a:r>
          </a:p>
          <a:p>
            <a:r>
              <a:rPr lang="ru-RU" altLang="ru-RU" smtClean="0"/>
              <a:t>Но вместо этого можно</a:t>
            </a:r>
            <a:r>
              <a:rPr lang="en-US" altLang="ru-RU" smtClean="0"/>
              <a:t> </a:t>
            </a:r>
            <a:r>
              <a:rPr lang="ru-RU" altLang="ru-RU" smtClean="0"/>
              <a:t>создать новую строку и присвоить её переменной </a:t>
            </a:r>
            <a:r>
              <a:rPr lang="en-US" altLang="ru-RU" smtClean="0"/>
              <a:t>s. </a:t>
            </a:r>
            <a:r>
              <a:rPr lang="ru-RU" altLang="ru-RU" smtClean="0"/>
              <a:t>Первая часть – этьо все, что слева от найденного символа, в последняя – все, что справа.</a:t>
            </a:r>
          </a:p>
        </p:txBody>
      </p:sp>
      <p:sp>
        <p:nvSpPr>
          <p:cNvPr id="9421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A4864B-6C7C-4BFC-A496-B0816215E637}" type="slidenum">
              <a:rPr lang="ru-RU" altLang="ru-RU"/>
              <a:pPr/>
              <a:t>44</a:t>
            </a:fld>
            <a:endParaRPr lang="ru-RU" altLang="ru-RU"/>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a:ln/>
        </p:spPr>
      </p:sp>
      <p:sp>
        <p:nvSpPr>
          <p:cNvPr id="9625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Вы уже знаете, что переменные в </a:t>
            </a:r>
            <a:r>
              <a:rPr lang="en-US" altLang="ru-RU" smtClean="0"/>
              <a:t>Python </a:t>
            </a:r>
            <a:r>
              <a:rPr lang="ru-RU" altLang="ru-RU" smtClean="0"/>
              <a:t>не нужно объявлять. Существует известное высказывание «</a:t>
            </a:r>
            <a:r>
              <a:rPr lang="en-US" altLang="ru-RU" i="1" smtClean="0"/>
              <a:t>We are all consenting adults here</a:t>
            </a:r>
            <a:r>
              <a:rPr lang="ru-RU" altLang="ru-RU" smtClean="0"/>
              <a:t>», которое переводится как «Мы тут все взрослые и по взаимному согласию». Смысл её в том, что </a:t>
            </a:r>
            <a:r>
              <a:rPr lang="en-US" altLang="ru-RU" smtClean="0"/>
              <a:t>Python </a:t>
            </a:r>
            <a:r>
              <a:rPr lang="ru-RU" altLang="ru-RU" smtClean="0"/>
              <a:t>снимает ограничения, но перекладывает ответственность за ошибки на программиста. Чем это может грозить?</a:t>
            </a:r>
          </a:p>
          <a:p>
            <a:r>
              <a:rPr lang="ru-RU" altLang="ru-RU" smtClean="0"/>
              <a:t>Например, в этом фрагменте в ветке </a:t>
            </a:r>
            <a:r>
              <a:rPr lang="en-US" altLang="ru-RU" smtClean="0"/>
              <a:t>else </a:t>
            </a:r>
            <a:r>
              <a:rPr lang="ru-RU" altLang="ru-RU" smtClean="0"/>
              <a:t>написана явная чушь, но мы обнаружим ошибку только тогда, когда будет выполняться эта строка.</a:t>
            </a:r>
          </a:p>
          <a:p>
            <a:r>
              <a:rPr lang="ru-RU" altLang="ru-RU" smtClean="0"/>
              <a:t>Во втором примере опечатка – вместо имени переменной </a:t>
            </a:r>
            <a:r>
              <a:rPr lang="en-US" altLang="ru-RU" smtClean="0"/>
              <a:t>x1, </a:t>
            </a:r>
            <a:r>
              <a:rPr lang="ru-RU" altLang="ru-RU" smtClean="0"/>
              <a:t>использовать </a:t>
            </a:r>
            <a:r>
              <a:rPr lang="en-US" altLang="ru-RU" smtClean="0"/>
              <a:t>xl, </a:t>
            </a:r>
            <a:r>
              <a:rPr lang="ru-RU" altLang="ru-RU" smtClean="0"/>
              <a:t>но формально ошибки нет, просто создается новая переменная!</a:t>
            </a:r>
          </a:p>
          <a:p>
            <a:r>
              <a:rPr lang="ru-RU" altLang="ru-RU" smtClean="0"/>
              <a:t>Поэтому вопрос тестирования программа на </a:t>
            </a:r>
            <a:r>
              <a:rPr lang="en-US" altLang="ru-RU" smtClean="0"/>
              <a:t>Python</a:t>
            </a:r>
            <a:r>
              <a:rPr lang="ru-RU" altLang="ru-RU" smtClean="0"/>
              <a:t> – очень важный.</a:t>
            </a:r>
          </a:p>
          <a:p>
            <a:endParaRPr lang="ru-RU" altLang="ru-RU" smtClean="0"/>
          </a:p>
          <a:p>
            <a:endParaRPr lang="ru-RU" altLang="ru-RU" smtClean="0"/>
          </a:p>
        </p:txBody>
      </p:sp>
      <p:sp>
        <p:nvSpPr>
          <p:cNvPr id="9626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D72534-066C-4489-AAE9-CCD57B8AAC23}" type="slidenum">
              <a:rPr lang="ru-RU" altLang="ru-RU"/>
              <a:pPr/>
              <a:t>45</a:t>
            </a:fld>
            <a:endParaRPr lang="ru-RU" altLang="ru-RU"/>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Проблема из той же серии – нет контроля типов параметров. Вот функция, которая работает символьными строками. Но я могу формально вызвать её с параметром любого типа, например, с числом. И ошибка не будет обнаружена, пока эта строка не выполнится и программа не завершится аварийно.</a:t>
            </a:r>
          </a:p>
        </p:txBody>
      </p:sp>
      <p:sp>
        <p:nvSpPr>
          <p:cNvPr id="9830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3F5130-3F9E-4AED-8ACF-895E26805FD8}" type="slidenum">
              <a:rPr lang="ru-RU" altLang="ru-RU"/>
              <a:pPr/>
              <a:t>46</a:t>
            </a:fld>
            <a:endParaRPr lang="ru-RU" altLang="ru-RU"/>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Образ слайда 1"/>
          <p:cNvSpPr>
            <a:spLocks noGrp="1" noRot="1" noChangeAspect="1" noTextEdit="1"/>
          </p:cNvSpPr>
          <p:nvPr>
            <p:ph type="sldImg"/>
          </p:nvPr>
        </p:nvSpPr>
        <p:spPr>
          <a:ln/>
        </p:spPr>
      </p:sp>
      <p:sp>
        <p:nvSpPr>
          <p:cNvPr id="10035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mtClean="0"/>
              <a:t>Python </a:t>
            </a:r>
            <a:r>
              <a:rPr lang="ru-RU" altLang="ru-RU" smtClean="0"/>
              <a:t>не выполняет проверку возвращаемого значения. В принципе процедура от функции отличается лишь тем, что она не возвращает никакого значения, то есть, в ней нет оператора </a:t>
            </a:r>
            <a:r>
              <a:rPr lang="en-US" altLang="ru-RU" smtClean="0"/>
              <a:t>return. </a:t>
            </a:r>
            <a:r>
              <a:rPr lang="ru-RU" altLang="ru-RU" smtClean="0"/>
              <a:t>Но в этом случае все равно функция возвращает значение, равное </a:t>
            </a:r>
            <a:r>
              <a:rPr lang="en-US" altLang="ru-RU" smtClean="0"/>
              <a:t>None (</a:t>
            </a:r>
            <a:r>
              <a:rPr lang="ru-RU" altLang="ru-RU" smtClean="0"/>
              <a:t>аналог </a:t>
            </a:r>
            <a:r>
              <a:rPr lang="en-US" altLang="ru-RU" smtClean="0"/>
              <a:t>void).</a:t>
            </a:r>
            <a:r>
              <a:rPr lang="ru-RU" altLang="ru-RU" smtClean="0"/>
              <a:t> Поэтому если мы забыли написать </a:t>
            </a:r>
            <a:r>
              <a:rPr lang="en-US" altLang="ru-RU" smtClean="0"/>
              <a:t>return, </a:t>
            </a:r>
            <a:r>
              <a:rPr lang="ru-RU" altLang="ru-RU" smtClean="0"/>
              <a:t>транслятор ошибку не обнаружит, но при вызове функции результат будет удивительный. В данном примере нужно писать </a:t>
            </a:r>
            <a:r>
              <a:rPr lang="en-US" altLang="ru-RU" smtClean="0"/>
              <a:t>return.</a:t>
            </a:r>
          </a:p>
          <a:p>
            <a:r>
              <a:rPr lang="ru-RU" altLang="ru-RU" smtClean="0"/>
              <a:t>Вот еще один фрагмент программы. Он тоже выдает </a:t>
            </a:r>
            <a:r>
              <a:rPr lang="en-US" altLang="ru-RU" smtClean="0"/>
              <a:t>None. </a:t>
            </a:r>
            <a:r>
              <a:rPr lang="ru-RU" altLang="ru-RU" smtClean="0"/>
              <a:t>Дело в том, что метод </a:t>
            </a:r>
            <a:r>
              <a:rPr lang="en-US" altLang="ru-RU" smtClean="0"/>
              <a:t>sort </a:t>
            </a:r>
            <a:r>
              <a:rPr lang="ru-RU" altLang="ru-RU" smtClean="0"/>
              <a:t>изменяет сам массив, к которому он применяется, и возвращает </a:t>
            </a:r>
            <a:r>
              <a:rPr lang="en-US" altLang="ru-RU" smtClean="0"/>
              <a:t>None. </a:t>
            </a:r>
            <a:r>
              <a:rPr lang="ru-RU" altLang="ru-RU" smtClean="0"/>
              <a:t>Эта ошибка обнаруживается только во время выполнения.</a:t>
            </a:r>
          </a:p>
        </p:txBody>
      </p:sp>
      <p:sp>
        <p:nvSpPr>
          <p:cNvPr id="10035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52ACAB-5043-4116-AE44-FF16D9DECF03}" type="slidenum">
              <a:rPr lang="ru-RU" altLang="ru-RU"/>
              <a:pPr/>
              <a:t>47</a:t>
            </a:fld>
            <a:endParaRPr lang="ru-RU" altLang="ru-RU"/>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Образ слайда 1"/>
          <p:cNvSpPr>
            <a:spLocks noGrp="1" noRot="1" noChangeAspect="1" noTextEdit="1"/>
          </p:cNvSpPr>
          <p:nvPr>
            <p:ph type="sldImg"/>
          </p:nvPr>
        </p:nvSpPr>
        <p:spPr>
          <a:ln/>
        </p:spPr>
      </p:sp>
      <p:sp>
        <p:nvSpPr>
          <p:cNvPr id="1024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Список в </a:t>
            </a:r>
            <a:r>
              <a:rPr lang="en-US" altLang="ru-RU" smtClean="0"/>
              <a:t>Python – </a:t>
            </a:r>
            <a:r>
              <a:rPr lang="ru-RU" altLang="ru-RU" smtClean="0"/>
              <a:t>это ссылка на список (массив) в памяти. Пусть есть некоторый список </a:t>
            </a:r>
            <a:r>
              <a:rPr lang="en-US" altLang="ru-RU" smtClean="0"/>
              <a:t>A. </a:t>
            </a:r>
            <a:r>
              <a:rPr lang="ru-RU" altLang="ru-RU" smtClean="0"/>
              <a:t>Попытаемся скопировать его в другой список </a:t>
            </a:r>
            <a:r>
              <a:rPr lang="en-US" altLang="ru-RU" smtClean="0"/>
              <a:t>B, </a:t>
            </a:r>
            <a:r>
              <a:rPr lang="ru-RU" altLang="ru-RU" smtClean="0"/>
              <a:t>построить копию. Это не получается, потому что переменная-указатель </a:t>
            </a:r>
            <a:r>
              <a:rPr lang="en-US" altLang="ru-RU" smtClean="0"/>
              <a:t>B </a:t>
            </a:r>
            <a:r>
              <a:rPr lang="ru-RU" altLang="ru-RU" smtClean="0"/>
              <a:t>будет просто ссылаться на тот же самый массив в памяти! Если мы теперь изменим какой-то элемент массива </a:t>
            </a:r>
            <a:r>
              <a:rPr lang="en-US" altLang="ru-RU" smtClean="0"/>
              <a:t>A, </a:t>
            </a:r>
            <a:r>
              <a:rPr lang="ru-RU" altLang="ru-RU" smtClean="0"/>
              <a:t>автоматически изменится и массив </a:t>
            </a:r>
            <a:r>
              <a:rPr lang="en-US" altLang="ru-RU" smtClean="0"/>
              <a:t>B.</a:t>
            </a:r>
          </a:p>
          <a:p>
            <a:r>
              <a:rPr lang="ru-RU" altLang="ru-RU" smtClean="0"/>
              <a:t>Чтобы этого не произошло, нужно скопировать массив, например. с помощью среза.</a:t>
            </a:r>
          </a:p>
        </p:txBody>
      </p:sp>
      <p:sp>
        <p:nvSpPr>
          <p:cNvPr id="10240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60425EA-9D57-46C7-9AEC-2A6CF20366B2}" type="slidenum">
              <a:rPr lang="ru-RU" altLang="ru-RU"/>
              <a:pPr/>
              <a:t>48</a:t>
            </a:fld>
            <a:endParaRPr lang="ru-RU" altLang="ru-RU"/>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Образ слайда 1"/>
          <p:cNvSpPr>
            <a:spLocks noGrp="1" noRot="1" noChangeAspect="1" noTextEdit="1"/>
          </p:cNvSpPr>
          <p:nvPr>
            <p:ph type="sldImg"/>
          </p:nvPr>
        </p:nvSpPr>
        <p:spPr>
          <a:ln/>
        </p:spPr>
      </p:sp>
      <p:sp>
        <p:nvSpPr>
          <p:cNvPr id="10445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Есть проблемы с глобальными и локальными переменными. Пусть есть глобальная переменная, которая показывает состояние игры. Мы хотим написать процедуру, которая изменяет это состояние.</a:t>
            </a:r>
          </a:p>
          <a:p>
            <a:r>
              <a:rPr lang="ru-RU" altLang="ru-RU" smtClean="0"/>
              <a:t>Вызываем процедуру, для этих параметров состояние должно измениться, но оно не меняется, будет выведен 0! Дело в том, что присваивание внутри функции создаёт новую локальную переменную (её не нужно объявлять!).</a:t>
            </a:r>
          </a:p>
          <a:p>
            <a:r>
              <a:rPr lang="ru-RU" altLang="ru-RU" smtClean="0"/>
              <a:t>Для того, чтобы работать с глобальной переменной, необходимо описать её с помощью ключевого слова </a:t>
            </a:r>
            <a:r>
              <a:rPr lang="en-US" altLang="ru-RU" smtClean="0"/>
              <a:t>global.</a:t>
            </a:r>
            <a:endParaRPr lang="ru-RU" altLang="ru-RU" smtClean="0"/>
          </a:p>
        </p:txBody>
      </p:sp>
      <p:sp>
        <p:nvSpPr>
          <p:cNvPr id="10445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66A3B2-41F7-45E2-AB89-10B6647B0B38}" type="slidenum">
              <a:rPr lang="ru-RU" altLang="ru-RU"/>
              <a:pPr/>
              <a:t>49</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a:ln/>
        </p:spPr>
      </p:sp>
      <p:sp>
        <p:nvSpPr>
          <p:cNvPr id="143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Не могли обойти этот вопрос и авторы учебника, о котором я только что рассказывал. На сайте поддержки учебника есть страница, посвященная языку </a:t>
            </a:r>
            <a:r>
              <a:rPr lang="en-US" altLang="ru-RU" smtClean="0"/>
              <a:t>Python. </a:t>
            </a:r>
            <a:r>
              <a:rPr lang="ru-RU" altLang="ru-RU" smtClean="0"/>
              <a:t>К сожалению, включить эти материалы в бумажный вариант невозможно, но на сайте есть в электронном виде все главы учебника, связанные с программированием, переработанные специально для изучающих </a:t>
            </a:r>
            <a:r>
              <a:rPr lang="en-US" altLang="ru-RU" smtClean="0"/>
              <a:t>Python. </a:t>
            </a:r>
            <a:r>
              <a:rPr lang="ru-RU" altLang="ru-RU" smtClean="0"/>
              <a:t>Кроме того, вы найдете здесь полный комплект материалов для учителя и ученика: презентации, онлайн-тесты, программы из учебника.</a:t>
            </a:r>
          </a:p>
        </p:txBody>
      </p:sp>
      <p:sp>
        <p:nvSpPr>
          <p:cNvPr id="143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D90115-86D3-41BF-820D-060968C46222}" type="slidenum">
              <a:rPr lang="ru-RU" altLang="ru-RU"/>
              <a:pPr/>
              <a:t>5</a:t>
            </a:fld>
            <a:endParaRPr lang="ru-RU" altLang="ru-RU"/>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Образ слайда 1"/>
          <p:cNvSpPr>
            <a:spLocks noGrp="1" noRot="1" noChangeAspect="1" noTextEdit="1"/>
          </p:cNvSpPr>
          <p:nvPr>
            <p:ph type="sldImg"/>
          </p:nvPr>
        </p:nvSpPr>
        <p:spPr>
          <a:ln/>
        </p:spPr>
      </p:sp>
      <p:sp>
        <p:nvSpPr>
          <p:cNvPr id="10649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Если просто использовать глобальную переменную внутри функции, все работает. Но если требуется </a:t>
            </a:r>
            <a:r>
              <a:rPr lang="ru-RU" altLang="ru-RU" i="1" smtClean="0"/>
              <a:t>изменить </a:t>
            </a:r>
            <a:r>
              <a:rPr lang="ru-RU" altLang="ru-RU" smtClean="0"/>
              <a:t>переменную, будет ошибка, поскольку программа пытается обратиться к локальной переменной.</a:t>
            </a:r>
            <a:r>
              <a:rPr lang="en-US" altLang="ru-RU" smtClean="0"/>
              <a:t> </a:t>
            </a:r>
            <a:r>
              <a:rPr lang="ru-RU" altLang="ru-RU" smtClean="0"/>
              <a:t>Решение – явно объявить её глобальной.</a:t>
            </a:r>
          </a:p>
        </p:txBody>
      </p:sp>
      <p:sp>
        <p:nvSpPr>
          <p:cNvPr id="10650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A109162-7C30-4B8E-A3F8-5CAC8845C220}" type="slidenum">
              <a:rPr lang="ru-RU" altLang="ru-RU"/>
              <a:pPr/>
              <a:t>50</a:t>
            </a:fld>
            <a:endParaRPr lang="ru-RU" altLang="ru-RU"/>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Образ слайда 1"/>
          <p:cNvSpPr>
            <a:spLocks noGrp="1" noRot="1" noChangeAspect="1" noTextEdit="1"/>
          </p:cNvSpPr>
          <p:nvPr>
            <p:ph type="sldImg"/>
          </p:nvPr>
        </p:nvSpPr>
        <p:spPr>
          <a:ln/>
        </p:spPr>
      </p:sp>
      <p:sp>
        <p:nvSpPr>
          <p:cNvPr id="1085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Мы говорили, что </a:t>
            </a:r>
            <a:r>
              <a:rPr lang="en-US" altLang="ru-RU" smtClean="0"/>
              <a:t>Python </a:t>
            </a:r>
            <a:r>
              <a:rPr lang="ru-RU" altLang="ru-RU" smtClean="0"/>
              <a:t>поддерживает объектно-ориентированный подход к  программированию. Однако данные и методы объекта нельзя сделать частными (закрытыми, </a:t>
            </a:r>
            <a:r>
              <a:rPr lang="en-US" altLang="ru-RU" smtClean="0"/>
              <a:t>private). </a:t>
            </a:r>
            <a:r>
              <a:rPr lang="ru-RU" altLang="ru-RU" smtClean="0"/>
              <a:t>Поэтому любая процедура или функции может изменить свойства объекта. </a:t>
            </a:r>
          </a:p>
          <a:p>
            <a:r>
              <a:rPr lang="ru-RU" altLang="ru-RU" smtClean="0"/>
              <a:t>Например, пусть есть класс объектов </a:t>
            </a:r>
            <a:r>
              <a:rPr lang="en-US" altLang="ru-RU" smtClean="0"/>
              <a:t>dog</a:t>
            </a:r>
            <a:r>
              <a:rPr lang="ru-RU" altLang="ru-RU" smtClean="0"/>
              <a:t>, при создании объектов этого класса в поле </a:t>
            </a:r>
            <a:r>
              <a:rPr lang="en-US" altLang="ru-RU" smtClean="0"/>
              <a:t>age </a:t>
            </a:r>
            <a:r>
              <a:rPr lang="ru-RU" altLang="ru-RU" smtClean="0"/>
              <a:t>запоминается возраст собаки.</a:t>
            </a:r>
          </a:p>
          <a:p>
            <a:r>
              <a:rPr lang="ru-RU" altLang="ru-RU" smtClean="0"/>
              <a:t>Создадим объект – собаку 5-летнего возраста. Если теперь вызвать процедуру </a:t>
            </a:r>
            <a:r>
              <a:rPr lang="en-US" altLang="ru-RU" smtClean="0"/>
              <a:t>spam, </a:t>
            </a:r>
            <a:r>
              <a:rPr lang="ru-RU" altLang="ru-RU" smtClean="0"/>
              <a:t>она может изменить этот возраст. Данные не защищены.</a:t>
            </a:r>
          </a:p>
        </p:txBody>
      </p:sp>
      <p:sp>
        <p:nvSpPr>
          <p:cNvPr id="1085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D7E0B82-A5E4-4DE6-A5E3-E0F5E11BD99E}" type="slidenum">
              <a:rPr lang="ru-RU" altLang="ru-RU"/>
              <a:pPr/>
              <a:t>51</a:t>
            </a:fld>
            <a:endParaRPr lang="ru-RU" altLang="ru-RU"/>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lnSpcReduction="10000"/>
          </a:bodyPr>
          <a:lstStyle/>
          <a:p>
            <a:pPr>
              <a:defRPr/>
            </a:pPr>
            <a:r>
              <a:rPr lang="ru-RU" dirty="0" smtClean="0"/>
              <a:t>Перечислим недостатки языка </a:t>
            </a:r>
            <a:r>
              <a:rPr lang="en-US" dirty="0" smtClean="0"/>
              <a:t>Python.</a:t>
            </a:r>
            <a:endParaRPr lang="ru-RU" dirty="0" smtClean="0"/>
          </a:p>
          <a:p>
            <a:pPr>
              <a:defRPr/>
            </a:pPr>
            <a:r>
              <a:rPr lang="ru-RU" dirty="0" smtClean="0"/>
              <a:t>Сейчас существуют две ветки – версии 2.</a:t>
            </a:r>
            <a:r>
              <a:rPr lang="en-US" dirty="0" smtClean="0"/>
              <a:t>x </a:t>
            </a:r>
            <a:r>
              <a:rPr lang="ru-RU" dirty="0" smtClean="0"/>
              <a:t>и </a:t>
            </a:r>
            <a:r>
              <a:rPr lang="en-US" dirty="0" smtClean="0"/>
              <a:t>3.x, </a:t>
            </a:r>
            <a:r>
              <a:rPr lang="ru-RU" dirty="0" smtClean="0"/>
              <a:t>которые несовместимы между собой. Их существование</a:t>
            </a:r>
            <a:r>
              <a:rPr lang="en-US" dirty="0" smtClean="0"/>
              <a:t> </a:t>
            </a:r>
            <a:r>
              <a:rPr lang="ru-RU" dirty="0" smtClean="0"/>
              <a:t>вызвано тем, что в новой версии введены новые возможности, а с помощью старой версии написано огромное количество программы, которые нереально переделывать, поэтому старая ветка поддерживается одновременно с новой.</a:t>
            </a:r>
          </a:p>
          <a:p>
            <a:pPr>
              <a:defRPr/>
            </a:pPr>
            <a:r>
              <a:rPr lang="en-US" dirty="0" smtClean="0"/>
              <a:t>Python – </a:t>
            </a:r>
            <a:r>
              <a:rPr lang="ru-RU" dirty="0" smtClean="0"/>
              <a:t>это интерпретируемый язык, поэтому для выполнения программы нужен интерпретатор. Поэтому скорость выполнения программ гораздо ниже, чем на Паскале и С, примерно в 100 раз. Памяти расходуется тоже больше. </a:t>
            </a:r>
          </a:p>
          <a:p>
            <a:pPr>
              <a:defRPr/>
            </a:pPr>
            <a:r>
              <a:rPr lang="ru-RU" dirty="0" smtClean="0"/>
              <a:t>В </a:t>
            </a:r>
            <a:r>
              <a:rPr lang="en-US" dirty="0" smtClean="0"/>
              <a:t>Python </a:t>
            </a:r>
            <a:r>
              <a:rPr lang="ru-RU" dirty="0" smtClean="0"/>
              <a:t>нет проверки типов данных, что может вызвать проблемы, которые мы уже обсудили. Это ставит под сомнение вопрос о том, можно ли использовать </a:t>
            </a:r>
            <a:r>
              <a:rPr lang="en-US" dirty="0" smtClean="0"/>
              <a:t>Python </a:t>
            </a:r>
            <a:r>
              <a:rPr lang="ru-RU" dirty="0" smtClean="0"/>
              <a:t>в качестве первого языка для обучения программированию.</a:t>
            </a:r>
          </a:p>
          <a:p>
            <a:pPr>
              <a:defRPr/>
            </a:pPr>
            <a:r>
              <a:rPr lang="ru-RU" dirty="0" smtClean="0"/>
              <a:t>Невозможно работать с аппаратными средствами на низком уровне.</a:t>
            </a:r>
          </a:p>
          <a:p>
            <a:pPr>
              <a:defRPr/>
            </a:pPr>
            <a:r>
              <a:rPr lang="ru-RU" dirty="0" smtClean="0"/>
              <a:t>В объектной модели нет частных и защищенных членов класса, это создает проблемы защиты данных.</a:t>
            </a:r>
          </a:p>
          <a:p>
            <a:pPr>
              <a:defRPr/>
            </a:pPr>
            <a:r>
              <a:rPr lang="ru-RU" dirty="0" smtClean="0"/>
              <a:t>Сейчас нет надежных средств для визуального проектирования программ с графический интерфейсом (типа </a:t>
            </a:r>
            <a:r>
              <a:rPr lang="en-US" dirty="0" smtClean="0"/>
              <a:t>Delphi</a:t>
            </a:r>
            <a:r>
              <a:rPr lang="ru-RU" dirty="0" smtClean="0"/>
              <a:t>). </a:t>
            </a:r>
            <a:endParaRPr lang="en-US" dirty="0" smtClean="0"/>
          </a:p>
          <a:p>
            <a:pPr>
              <a:defRPr/>
            </a:pPr>
            <a:r>
              <a:rPr lang="ru-RU" dirty="0" smtClean="0"/>
              <a:t>Таким образом, серебряной пули нет. Диалектика.</a:t>
            </a:r>
          </a:p>
        </p:txBody>
      </p:sp>
      <p:sp>
        <p:nvSpPr>
          <p:cNvPr id="11059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FA9829-F11F-48BC-8C17-CBBE80F3BF6C}" type="slidenum">
              <a:rPr lang="ru-RU" altLang="ru-RU"/>
              <a:pPr/>
              <a:t>52</a:t>
            </a:fld>
            <a:endParaRPr lang="ru-RU" altLang="ru-RU"/>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Образ слайда 1"/>
          <p:cNvSpPr>
            <a:spLocks noGrp="1" noRot="1" noChangeAspect="1" noTextEdit="1"/>
          </p:cNvSpPr>
          <p:nvPr>
            <p:ph type="sldImg"/>
          </p:nvPr>
        </p:nvSpPr>
        <p:spPr>
          <a:ln/>
        </p:spPr>
      </p:sp>
      <p:sp>
        <p:nvSpPr>
          <p:cNvPr id="11264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Сейчас есть несколько сайтов, где можно пройти курс обучения по </a:t>
            </a:r>
            <a:r>
              <a:rPr lang="en-US" altLang="ru-RU" smtClean="0"/>
              <a:t>Python. </a:t>
            </a:r>
            <a:r>
              <a:rPr lang="ru-RU" altLang="ru-RU" smtClean="0"/>
              <a:t>К сожалению, большинство – англоязычные.</a:t>
            </a:r>
          </a:p>
          <a:p>
            <a:r>
              <a:rPr lang="ru-RU" altLang="ru-RU" smtClean="0"/>
              <a:t>На сайте </a:t>
            </a:r>
            <a:r>
              <a:rPr lang="en-US" altLang="ru-RU" smtClean="0"/>
              <a:t>edx </a:t>
            </a:r>
            <a:r>
              <a:rPr lang="ru-RU" altLang="ru-RU" smtClean="0"/>
              <a:t>размещён замечательный курс Массачусетского технологического института, самый полный и глубокий из известных.</a:t>
            </a:r>
          </a:p>
          <a:p>
            <a:r>
              <a:rPr lang="ru-RU" altLang="ru-RU" smtClean="0"/>
              <a:t>Если есть желание научиться программировать игры на </a:t>
            </a:r>
            <a:r>
              <a:rPr lang="en-US" altLang="ru-RU" smtClean="0"/>
              <a:t>Python, </a:t>
            </a:r>
            <a:r>
              <a:rPr lang="ru-RU" altLang="ru-RU" smtClean="0"/>
              <a:t>вас ждет курс на сайте </a:t>
            </a:r>
            <a:r>
              <a:rPr lang="en-US" altLang="ru-RU" smtClean="0"/>
              <a:t>coursera, </a:t>
            </a:r>
            <a:r>
              <a:rPr lang="ru-RU" altLang="ru-RU" smtClean="0"/>
              <a:t>но его уровень сложности значительно ниже. Для этого курса разработан сайт </a:t>
            </a:r>
            <a:r>
              <a:rPr lang="en-US" altLang="ru-RU" smtClean="0"/>
              <a:t>codeskulptor, </a:t>
            </a:r>
            <a:r>
              <a:rPr lang="ru-RU" altLang="ru-RU" smtClean="0"/>
              <a:t>где можно запускать</a:t>
            </a:r>
            <a:r>
              <a:rPr lang="en-US" altLang="ru-RU" smtClean="0"/>
              <a:t> </a:t>
            </a:r>
            <a:r>
              <a:rPr lang="ru-RU" altLang="ru-RU" smtClean="0"/>
              <a:t>и отлаживать программы в режиме онлайн, в том числе есть визуализация – можно посмотреть, какие операции выполняет программа с данными в памяти.</a:t>
            </a:r>
          </a:p>
          <a:p>
            <a:r>
              <a:rPr lang="ru-RU" altLang="ru-RU" smtClean="0"/>
              <a:t>Есть также курс на сайте </a:t>
            </a:r>
            <a:r>
              <a:rPr lang="en-US" altLang="ru-RU" smtClean="0"/>
              <a:t>codecademy.</a:t>
            </a:r>
            <a:endParaRPr lang="ru-RU" altLang="ru-RU" smtClean="0"/>
          </a:p>
        </p:txBody>
      </p:sp>
      <p:sp>
        <p:nvSpPr>
          <p:cNvPr id="11264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ACB8686-73FF-4A71-9FF7-3E84B7B0A32C}" type="slidenum">
              <a:rPr lang="ru-RU" altLang="ru-RU"/>
              <a:pPr/>
              <a:t>53</a:t>
            </a:fld>
            <a:endParaRPr lang="ru-RU" altLang="ru-RU"/>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Образ слайда 1"/>
          <p:cNvSpPr>
            <a:spLocks noGrp="1" noRot="1" noChangeAspect="1" noTextEdit="1"/>
          </p:cNvSpPr>
          <p:nvPr>
            <p:ph type="sldImg"/>
          </p:nvPr>
        </p:nvSpPr>
        <p:spPr>
          <a:ln/>
        </p:spPr>
      </p:sp>
      <p:sp>
        <p:nvSpPr>
          <p:cNvPr id="114691"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На русском языке наиболее известны материалы Дениса Кириенко, размещенные на сервере 179 школы (г. Москва) и сайте «Дистанционная подготовка по информатике».</a:t>
            </a:r>
          </a:p>
          <a:p>
            <a:r>
              <a:rPr lang="ru-RU" altLang="ru-RU" smtClean="0"/>
              <a:t>Существуют также несколько сайтов, где можно запускать и отлаживать программы в веб-браузере.</a:t>
            </a:r>
          </a:p>
        </p:txBody>
      </p:sp>
      <p:sp>
        <p:nvSpPr>
          <p:cNvPr id="11469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AA2C44-5954-4E65-81C3-47D4CA6C6E20}" type="slidenum">
              <a:rPr lang="ru-RU" altLang="ru-RU"/>
              <a:pPr/>
              <a:t>54</a:t>
            </a:fld>
            <a:endParaRPr lang="ru-RU" altLang="ru-RU"/>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FF82C8C-F601-426A-B802-723CE5B3FE6E}" type="slidenum">
              <a:rPr lang="ru-RU" altLang="ru-RU"/>
              <a:pPr/>
              <a:t>55</a:t>
            </a:fld>
            <a:endParaRPr lang="ru-RU" altLang="ru-RU"/>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a:ln/>
        </p:spPr>
      </p:sp>
      <p:sp>
        <p:nvSpPr>
          <p:cNvPr id="1638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Язык </a:t>
            </a:r>
            <a:r>
              <a:rPr lang="en-US" altLang="ru-RU" smtClean="0"/>
              <a:t>Python – </a:t>
            </a:r>
            <a:r>
              <a:rPr lang="ru-RU" altLang="ru-RU" smtClean="0"/>
              <a:t>один из разрешенных языков на многих олимпиадах по информатике, включая Всероссийскую олимпиаду, командный и личные олимпиады в регионах, олимпиады ИТМО и другие. Решения задач на </a:t>
            </a:r>
            <a:r>
              <a:rPr lang="en-US" altLang="ru-RU" smtClean="0"/>
              <a:t>Python  </a:t>
            </a:r>
            <a:r>
              <a:rPr lang="ru-RU" altLang="ru-RU" smtClean="0"/>
              <a:t>можно  сдавать в системах автоматического тестирования на большинстве «олимпиадных» сайтов.</a:t>
            </a:r>
          </a:p>
        </p:txBody>
      </p:sp>
      <p:sp>
        <p:nvSpPr>
          <p:cNvPr id="1638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D8D1EFB-F69A-492F-A072-E9D4DFAEE34B}" type="slidenum">
              <a:rPr lang="ru-RU" altLang="ru-RU"/>
              <a:pPr/>
              <a:t>6</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a:ln/>
        </p:spPr>
      </p:sp>
      <p:sp>
        <p:nvSpPr>
          <p:cNvPr id="18435"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Итак, давайте посмотрим на достоинства и недостатки языка </a:t>
            </a:r>
            <a:r>
              <a:rPr lang="en-US" altLang="ru-RU" smtClean="0"/>
              <a:t>Python. </a:t>
            </a:r>
            <a:r>
              <a:rPr lang="ru-RU" altLang="ru-RU" smtClean="0"/>
              <a:t>Начнем с хорошего.</a:t>
            </a:r>
          </a:p>
        </p:txBody>
      </p:sp>
      <p:sp>
        <p:nvSpPr>
          <p:cNvPr id="18436"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FFF0EC-4D48-4E0D-9082-23CD09D06F52}" type="slidenum">
              <a:rPr lang="ru-RU" altLang="ru-RU"/>
              <a:pPr/>
              <a:t>7</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раз слайда 1"/>
          <p:cNvSpPr>
            <a:spLocks noGrp="1" noRot="1" noChangeAspect="1" noTextEdit="1"/>
          </p:cNvSpPr>
          <p:nvPr>
            <p:ph type="sldImg"/>
          </p:nvPr>
        </p:nvSpPr>
        <p:spPr>
          <a:ln/>
        </p:spPr>
      </p:sp>
      <p:sp>
        <p:nvSpPr>
          <p:cNvPr id="2048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smtClean="0"/>
              <a:t>Попробуем посмотреть на </a:t>
            </a:r>
            <a:r>
              <a:rPr lang="en-US" altLang="ru-RU" smtClean="0"/>
              <a:t>Python </a:t>
            </a:r>
            <a:r>
              <a:rPr lang="ru-RU" altLang="ru-RU" smtClean="0"/>
              <a:t>с точки зрения учителя, который много лет учил программированию на Паскале или С. Во-первых, в </a:t>
            </a:r>
            <a:r>
              <a:rPr lang="en-US" altLang="ru-RU" smtClean="0"/>
              <a:t>Python </a:t>
            </a:r>
            <a:r>
              <a:rPr lang="ru-RU" altLang="ru-RU" smtClean="0"/>
              <a:t>используется динамическая типизация, это значит, что тип переменной определяется автоматически в момент присваивания её некоторого значения. Поэтому переменные не нужно объявлять. Сначала переменная </a:t>
            </a:r>
            <a:r>
              <a:rPr lang="en-US" altLang="ru-RU" smtClean="0"/>
              <a:t>A </a:t>
            </a:r>
            <a:r>
              <a:rPr lang="ru-RU" altLang="ru-RU" smtClean="0"/>
              <a:t>может быть целого типа, если в неё записали целое число. Затем, в другой части программы, – вещественного. После этого она может стать символьной строкой, списком значений (массивов), кортежем, или словарем.  </a:t>
            </a:r>
          </a:p>
        </p:txBody>
      </p:sp>
      <p:sp>
        <p:nvSpPr>
          <p:cNvPr id="20484"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14D91A-8FF7-45CD-AABF-0E1DCB54E569}" type="slidenum">
              <a:rPr lang="ru-RU" altLang="ru-RU"/>
              <a:pPr/>
              <a:t>8</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normAutofit/>
          </a:bodyPr>
          <a:lstStyle/>
          <a:p>
            <a:pPr>
              <a:defRPr/>
            </a:pPr>
            <a:r>
              <a:rPr lang="ru-RU" dirty="0" smtClean="0"/>
              <a:t>Если в языках Паскаль и С мы жестко задаем тип значения, которое возвращает функция, то в </a:t>
            </a:r>
            <a:r>
              <a:rPr lang="en-US" dirty="0" smtClean="0"/>
              <a:t>Python </a:t>
            </a:r>
            <a:r>
              <a:rPr lang="ru-RU" dirty="0" smtClean="0"/>
              <a:t>функция может возвращать значения разного типа, в зависимости от входных данных. Рассмотрим функцию, которая решает линейное уравнение </a:t>
            </a:r>
            <a:r>
              <a:rPr lang="en-US" dirty="0" smtClean="0"/>
              <a:t>a*x=b. </a:t>
            </a:r>
            <a:r>
              <a:rPr lang="ru-RU" dirty="0" smtClean="0"/>
              <a:t>В зависимости от входных данных (</a:t>
            </a:r>
            <a:r>
              <a:rPr lang="en-US" dirty="0" smtClean="0"/>
              <a:t>a </a:t>
            </a:r>
            <a:r>
              <a:rPr lang="ru-RU" dirty="0" smtClean="0"/>
              <a:t>и </a:t>
            </a:r>
            <a:r>
              <a:rPr lang="en-US" dirty="0" smtClean="0"/>
              <a:t>b) </a:t>
            </a:r>
            <a:r>
              <a:rPr lang="ru-RU" dirty="0" smtClean="0"/>
              <a:t>здесь могут быть три варианта:</a:t>
            </a:r>
          </a:p>
          <a:p>
            <a:pPr marL="228600" indent="-228600">
              <a:buFontTx/>
              <a:buAutoNum type="arabicParenR"/>
              <a:defRPr/>
            </a:pPr>
            <a:r>
              <a:rPr lang="ru-RU" dirty="0" smtClean="0"/>
              <a:t>если </a:t>
            </a:r>
            <a:r>
              <a:rPr lang="en-US" dirty="0" smtClean="0"/>
              <a:t>a=b=0, </a:t>
            </a:r>
            <a:r>
              <a:rPr lang="ru-RU" dirty="0" smtClean="0"/>
              <a:t>то решением является любое вещественное число;</a:t>
            </a:r>
          </a:p>
          <a:p>
            <a:pPr marL="228600" indent="-228600">
              <a:buFontTx/>
              <a:buAutoNum type="arabicParenR"/>
              <a:defRPr/>
            </a:pPr>
            <a:r>
              <a:rPr lang="ru-RU" dirty="0" smtClean="0"/>
              <a:t>если </a:t>
            </a:r>
            <a:r>
              <a:rPr lang="en-US" dirty="0" smtClean="0"/>
              <a:t>a=0 </a:t>
            </a:r>
            <a:r>
              <a:rPr lang="ru-RU" dirty="0" smtClean="0"/>
              <a:t>и </a:t>
            </a:r>
            <a:r>
              <a:rPr lang="en-US" dirty="0" smtClean="0"/>
              <a:t>b!=0, </a:t>
            </a:r>
            <a:r>
              <a:rPr lang="ru-RU" dirty="0" smtClean="0"/>
              <a:t>то решений нет</a:t>
            </a:r>
          </a:p>
          <a:p>
            <a:pPr marL="228600" indent="-228600">
              <a:buFontTx/>
              <a:buAutoNum type="arabicParenR"/>
              <a:defRPr/>
            </a:pPr>
            <a:r>
              <a:rPr lang="ru-RU" dirty="0" smtClean="0"/>
              <a:t>если </a:t>
            </a:r>
            <a:r>
              <a:rPr lang="en-US" dirty="0" smtClean="0"/>
              <a:t>a!=0, </a:t>
            </a:r>
            <a:r>
              <a:rPr lang="ru-RU" dirty="0" smtClean="0"/>
              <a:t>то решение единственно.</a:t>
            </a:r>
          </a:p>
          <a:p>
            <a:pPr>
              <a:defRPr/>
            </a:pPr>
            <a:r>
              <a:rPr lang="ru-RU" dirty="0" smtClean="0"/>
              <a:t>Рассмотрим эти варианты. В первом случае вернем результат </a:t>
            </a:r>
            <a:r>
              <a:rPr lang="en-US" dirty="0" smtClean="0"/>
              <a:t>True (</a:t>
            </a:r>
            <a:r>
              <a:rPr lang="ru-RU" dirty="0" smtClean="0"/>
              <a:t>истина</a:t>
            </a:r>
            <a:r>
              <a:rPr lang="en-US" dirty="0" smtClean="0"/>
              <a:t>), </a:t>
            </a:r>
            <a:r>
              <a:rPr lang="ru-RU" dirty="0" smtClean="0"/>
              <a:t>во втором – </a:t>
            </a:r>
            <a:r>
              <a:rPr lang="en-US" dirty="0" smtClean="0"/>
              <a:t>None </a:t>
            </a:r>
            <a:r>
              <a:rPr lang="ru-RU" dirty="0" smtClean="0"/>
              <a:t>(нет решений), а в третьем – решение, число.</a:t>
            </a:r>
            <a:endParaRPr lang="ru-RU" dirty="0"/>
          </a:p>
        </p:txBody>
      </p:sp>
      <p:sp>
        <p:nvSpPr>
          <p:cNvPr id="22532"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F60386-DAEE-4466-8922-393D1C90D252}" type="slidenum">
              <a:rPr lang="ru-RU" altLang="ru-RU"/>
              <a:pPr/>
              <a:t>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userDrawn="1"/>
        </p:nvSpPr>
        <p:spPr>
          <a:xfrm>
            <a:off x="0" y="6572250"/>
            <a:ext cx="9144000"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tabLst>
                <a:tab pos="8789988" algn="r"/>
              </a:tabLst>
              <a:defRPr/>
            </a:pPr>
            <a:r>
              <a:rPr lang="ru-RU" sz="1400" i="1" dirty="0">
                <a:solidFill>
                  <a:srgbClr val="7F7F7F"/>
                </a:solidFill>
                <a:cs typeface="Arial" pitchFamily="34" charset="0"/>
                <a:sym typeface="Symbol" pitchFamily="18" charset="2"/>
              </a:rPr>
              <a:t></a:t>
            </a:r>
            <a:r>
              <a:rPr lang="en-US" sz="1400" i="1" dirty="0">
                <a:solidFill>
                  <a:srgbClr val="7F7F7F"/>
                </a:solidFill>
                <a:cs typeface="Arial" pitchFamily="34" charset="0"/>
                <a:sym typeface="Symbol" pitchFamily="18" charset="2"/>
              </a:rPr>
              <a:t> </a:t>
            </a:r>
            <a:r>
              <a:rPr lang="ru-RU" sz="1400" i="1" dirty="0">
                <a:solidFill>
                  <a:srgbClr val="7F7F7F"/>
                </a:solidFill>
                <a:cs typeface="Arial" pitchFamily="34" charset="0"/>
                <a:sym typeface="Symbol" pitchFamily="18" charset="2"/>
              </a:rPr>
              <a:t>К.Ю. Поляков, В.М. </a:t>
            </a:r>
            <a:r>
              <a:rPr lang="ru-RU" sz="1400" i="1" dirty="0" err="1">
                <a:solidFill>
                  <a:srgbClr val="7F7F7F"/>
                </a:solidFill>
                <a:cs typeface="Arial" pitchFamily="34" charset="0"/>
                <a:sym typeface="Symbol" pitchFamily="18" charset="2"/>
              </a:rPr>
              <a:t>Гуровиц</a:t>
            </a:r>
            <a:r>
              <a:rPr lang="ru-RU" sz="1400" i="1" dirty="0">
                <a:solidFill>
                  <a:srgbClr val="7F7F7F"/>
                </a:solidFill>
                <a:cs typeface="Arial" pitchFamily="34" charset="0"/>
                <a:sym typeface="Symbol" pitchFamily="18" charset="2"/>
              </a:rPr>
              <a:t>, 201</a:t>
            </a:r>
            <a:r>
              <a:rPr lang="en-US" sz="1400" i="1" dirty="0">
                <a:solidFill>
                  <a:srgbClr val="7F7F7F"/>
                </a:solidFill>
                <a:cs typeface="Arial" pitchFamily="34" charset="0"/>
                <a:sym typeface="Symbol" pitchFamily="18" charset="2"/>
              </a:rPr>
              <a:t>5</a:t>
            </a:r>
            <a:r>
              <a:rPr lang="ru-RU" sz="1400" i="1" dirty="0">
                <a:solidFill>
                  <a:srgbClr val="7F7F7F"/>
                </a:solidFill>
                <a:cs typeface="Arial" pitchFamily="34" charset="0"/>
                <a:sym typeface="Symbol" pitchFamily="18" charset="2"/>
              </a:rPr>
              <a:t> 	</a:t>
            </a:r>
            <a:r>
              <a:rPr lang="en-US" sz="1400" i="1" dirty="0">
                <a:solidFill>
                  <a:srgbClr val="7F7F7F"/>
                </a:solidFill>
                <a:cs typeface="Arial" pitchFamily="34" charset="0"/>
                <a:sym typeface="Symbol" pitchFamily="18" charset="2"/>
              </a:rPr>
              <a:t>http://kpolyakov.spb.ru</a:t>
            </a:r>
            <a:endParaRPr lang="ru-RU" sz="1400" i="1" dirty="0">
              <a:solidFill>
                <a:srgbClr val="7F7F7F"/>
              </a:solidFill>
              <a:cs typeface="Arial" pitchFamily="34" charset="0"/>
              <a:sym typeface="Symbol" pitchFamily="18" charset="2"/>
            </a:endParaRPr>
          </a:p>
        </p:txBody>
      </p:sp>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5" name="Rectangle 4"/>
          <p:cNvSpPr>
            <a:spLocks noGrp="1" noChangeArrowheads="1"/>
          </p:cNvSpPr>
          <p:nvPr>
            <p:ph type="dt" sz="half" idx="10"/>
          </p:nvPr>
        </p:nvSpPr>
        <p:spPr/>
        <p:txBody>
          <a:bodyPr/>
          <a:lstStyle>
            <a:lvl1pPr>
              <a:defRPr/>
            </a:lvl1pPr>
          </a:lstStyle>
          <a:p>
            <a:pPr>
              <a:defRPr/>
            </a:pPr>
            <a:endParaRPr lang="ru-RU"/>
          </a:p>
        </p:txBody>
      </p:sp>
      <p:sp>
        <p:nvSpPr>
          <p:cNvPr id="6" name="Rectangle 5"/>
          <p:cNvSpPr>
            <a:spLocks noGrp="1" noChangeArrowheads="1"/>
          </p:cNvSpPr>
          <p:nvPr>
            <p:ph type="ftr" sz="quarter" idx="11"/>
          </p:nvPr>
        </p:nvSpPr>
        <p:spPr/>
        <p:txBody>
          <a:bodyPr/>
          <a:lstStyle>
            <a:lvl1pPr>
              <a:defRPr/>
            </a:lvl1pPr>
          </a:lstStyle>
          <a:p>
            <a:pPr>
              <a:defRPr/>
            </a:pPr>
            <a:endParaRPr lang="ru-RU"/>
          </a:p>
        </p:txBody>
      </p:sp>
      <p:sp>
        <p:nvSpPr>
          <p:cNvPr id="7" name="Rectangle 6"/>
          <p:cNvSpPr>
            <a:spLocks noGrp="1" noChangeArrowheads="1"/>
          </p:cNvSpPr>
          <p:nvPr>
            <p:ph type="sldNum" sz="quarter" idx="12"/>
          </p:nvPr>
        </p:nvSpPr>
        <p:spPr>
          <a:xfrm>
            <a:off x="7004050" y="-20638"/>
            <a:ext cx="2133600" cy="476251"/>
          </a:xfrm>
        </p:spPr>
        <p:txBody>
          <a:bodyPr/>
          <a:lstStyle>
            <a:lvl1pPr>
              <a:defRPr/>
            </a:lvl1pPr>
          </a:lstStyle>
          <a:p>
            <a:fld id="{62414549-74DC-402A-8B74-61D4F8144058}" type="slidenum">
              <a:rPr lang="ru-RU" altLang="ru-RU"/>
              <a:pPr/>
              <a:t>‹#›</a:t>
            </a:fld>
            <a:endParaRPr lang="ru-RU" altLang="ru-RU"/>
          </a:p>
        </p:txBody>
      </p:sp>
    </p:spTree>
    <p:extLst>
      <p:ext uri="{BB962C8B-B14F-4D97-AF65-F5344CB8AC3E}">
        <p14:creationId xmlns:p14="http://schemas.microsoft.com/office/powerpoint/2010/main" val="184672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3" name="Прямоугольник 2"/>
          <p:cNvSpPr/>
          <p:nvPr userDrawn="1"/>
        </p:nvSpPr>
        <p:spPr>
          <a:xfrm>
            <a:off x="0" y="0"/>
            <a:ext cx="9144000"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ru-RU" sz="1400" i="1" dirty="0">
                <a:solidFill>
                  <a:srgbClr val="7F7F7F"/>
                </a:solidFill>
                <a:cs typeface="Arial" pitchFamily="34" charset="0"/>
                <a:sym typeface="Symbol" pitchFamily="18" charset="2"/>
              </a:rPr>
              <a:t>Язык </a:t>
            </a:r>
            <a:r>
              <a:rPr lang="ru-RU" sz="1400" i="1" dirty="0" err="1">
                <a:solidFill>
                  <a:srgbClr val="7F7F7F"/>
                </a:solidFill>
                <a:cs typeface="Arial" pitchFamily="34" charset="0"/>
                <a:sym typeface="Symbol" pitchFamily="18" charset="2"/>
              </a:rPr>
              <a:t>Python</a:t>
            </a:r>
            <a:r>
              <a:rPr lang="ru-RU" sz="1400" i="1" dirty="0">
                <a:solidFill>
                  <a:srgbClr val="7F7F7F"/>
                </a:solidFill>
                <a:cs typeface="Arial" pitchFamily="34" charset="0"/>
                <a:sym typeface="Symbol" pitchFamily="18" charset="2"/>
              </a:rPr>
              <a:t> в школьном курсе информатики</a:t>
            </a:r>
            <a:endParaRPr lang="ru-RU" sz="1400" i="1" dirty="0">
              <a:solidFill>
                <a:srgbClr val="7F7F7F"/>
              </a:solidFill>
              <a:cs typeface="Arial" pitchFamily="34" charset="0"/>
            </a:endParaRPr>
          </a:p>
        </p:txBody>
      </p:sp>
      <p:sp>
        <p:nvSpPr>
          <p:cNvPr id="4" name="Прямоугольник 3"/>
          <p:cNvSpPr/>
          <p:nvPr userDrawn="1"/>
        </p:nvSpPr>
        <p:spPr>
          <a:xfrm>
            <a:off x="0" y="6572250"/>
            <a:ext cx="9144000" cy="285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tabLst>
                <a:tab pos="8789988" algn="r"/>
              </a:tabLst>
              <a:defRPr/>
            </a:pPr>
            <a:r>
              <a:rPr lang="ru-RU" sz="1400" i="1" dirty="0">
                <a:solidFill>
                  <a:srgbClr val="7F7F7F"/>
                </a:solidFill>
                <a:cs typeface="Arial" pitchFamily="34" charset="0"/>
                <a:sym typeface="Symbol" pitchFamily="18" charset="2"/>
              </a:rPr>
              <a:t></a:t>
            </a:r>
            <a:r>
              <a:rPr lang="en-US" sz="1400" i="1" dirty="0">
                <a:solidFill>
                  <a:srgbClr val="7F7F7F"/>
                </a:solidFill>
                <a:cs typeface="Arial" pitchFamily="34" charset="0"/>
                <a:sym typeface="Symbol" pitchFamily="18" charset="2"/>
              </a:rPr>
              <a:t> </a:t>
            </a:r>
            <a:r>
              <a:rPr lang="ru-RU" sz="1400" i="1" dirty="0">
                <a:solidFill>
                  <a:srgbClr val="7F7F7F"/>
                </a:solidFill>
                <a:cs typeface="Arial" pitchFamily="34" charset="0"/>
                <a:sym typeface="Symbol" pitchFamily="18" charset="2"/>
              </a:rPr>
              <a:t>К.Ю. Поляков, В.М. </a:t>
            </a:r>
            <a:r>
              <a:rPr lang="ru-RU" sz="1400" i="1" dirty="0" err="1">
                <a:solidFill>
                  <a:srgbClr val="7F7F7F"/>
                </a:solidFill>
                <a:cs typeface="Arial" pitchFamily="34" charset="0"/>
                <a:sym typeface="Symbol" pitchFamily="18" charset="2"/>
              </a:rPr>
              <a:t>Гуровиц</a:t>
            </a:r>
            <a:r>
              <a:rPr lang="ru-RU" sz="1400" i="1" dirty="0">
                <a:solidFill>
                  <a:srgbClr val="7F7F7F"/>
                </a:solidFill>
                <a:cs typeface="Arial" pitchFamily="34" charset="0"/>
                <a:sym typeface="Symbol" pitchFamily="18" charset="2"/>
              </a:rPr>
              <a:t>, 2014</a:t>
            </a:r>
            <a:r>
              <a:rPr lang="en-US" sz="1400" i="1" dirty="0">
                <a:solidFill>
                  <a:srgbClr val="7F7F7F"/>
                </a:solidFill>
                <a:cs typeface="Arial" pitchFamily="34" charset="0"/>
                <a:sym typeface="Symbol" pitchFamily="18" charset="2"/>
              </a:rPr>
              <a:t>-2015</a:t>
            </a:r>
            <a:r>
              <a:rPr lang="ru-RU" sz="1400" i="1" dirty="0">
                <a:solidFill>
                  <a:srgbClr val="7F7F7F"/>
                </a:solidFill>
                <a:cs typeface="Arial" pitchFamily="34" charset="0"/>
                <a:sym typeface="Symbol" pitchFamily="18" charset="2"/>
              </a:rPr>
              <a:t> 	</a:t>
            </a:r>
            <a:r>
              <a:rPr lang="en-US" sz="1400" i="1" dirty="0">
                <a:solidFill>
                  <a:srgbClr val="7F7F7F"/>
                </a:solidFill>
                <a:cs typeface="Arial" pitchFamily="34" charset="0"/>
                <a:sym typeface="Symbol" pitchFamily="18" charset="2"/>
              </a:rPr>
              <a:t>http://kpolyakov.spb.ru</a:t>
            </a:r>
            <a:endParaRPr lang="ru-RU" sz="1400" i="1" dirty="0">
              <a:solidFill>
                <a:srgbClr val="7F7F7F"/>
              </a:solidFill>
              <a:cs typeface="Arial" pitchFamily="34" charset="0"/>
              <a:sym typeface="Symbol" pitchFamily="18" charset="2"/>
            </a:endParaRPr>
          </a:p>
        </p:txBody>
      </p:sp>
      <p:sp>
        <p:nvSpPr>
          <p:cNvPr id="5" name="Line 2"/>
          <p:cNvSpPr>
            <a:spLocks noChangeShapeType="1"/>
          </p:cNvSpPr>
          <p:nvPr userDrawn="1"/>
        </p:nvSpPr>
        <p:spPr bwMode="auto">
          <a:xfrm>
            <a:off x="376238" y="795338"/>
            <a:ext cx="846455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11" name="Заголовок 1"/>
          <p:cNvSpPr>
            <a:spLocks noGrp="1"/>
          </p:cNvSpPr>
          <p:nvPr>
            <p:ph type="title"/>
          </p:nvPr>
        </p:nvSpPr>
        <p:spPr>
          <a:xfrm>
            <a:off x="310718" y="301272"/>
            <a:ext cx="8376082" cy="471086"/>
          </a:xfrm>
        </p:spPr>
        <p:txBody>
          <a:bodyPr/>
          <a:lstStyle>
            <a:lvl1pPr algn="l">
              <a:defRPr sz="3000" b="1"/>
            </a:lvl1pPr>
          </a:lstStyle>
          <a:p>
            <a:r>
              <a:rPr lang="ru-RU" dirty="0" smtClean="0"/>
              <a:t>Образец заголовка</a:t>
            </a:r>
            <a:endParaRPr lang="ru-RU" dirty="0"/>
          </a:p>
        </p:txBody>
      </p:sp>
      <p:sp>
        <p:nvSpPr>
          <p:cNvPr id="6" name="Rectangle 4"/>
          <p:cNvSpPr>
            <a:spLocks noGrp="1" noChangeArrowheads="1"/>
          </p:cNvSpPr>
          <p:nvPr>
            <p:ph type="dt" sz="half" idx="10"/>
          </p:nvPr>
        </p:nvSpPr>
        <p:spPr/>
        <p:txBody>
          <a:bodyPr/>
          <a:lstStyle>
            <a:lvl1pPr>
              <a:defRPr/>
            </a:lvl1pPr>
          </a:lstStyle>
          <a:p>
            <a:pPr>
              <a:defRPr/>
            </a:pPr>
            <a:endParaRPr lang="ru-RU"/>
          </a:p>
        </p:txBody>
      </p:sp>
      <p:sp>
        <p:nvSpPr>
          <p:cNvPr id="7" name="Rectangle 5"/>
          <p:cNvSpPr>
            <a:spLocks noGrp="1" noChangeArrowheads="1"/>
          </p:cNvSpPr>
          <p:nvPr>
            <p:ph type="ftr" sz="quarter" idx="11"/>
          </p:nvPr>
        </p:nvSpPr>
        <p:spPr/>
        <p:txBody>
          <a:bodyPr/>
          <a:lstStyle>
            <a:lvl1pPr>
              <a:defRPr/>
            </a:lvl1pPr>
          </a:lstStyle>
          <a:p>
            <a:pPr>
              <a:defRPr/>
            </a:pPr>
            <a:endParaRPr lang="ru-RU"/>
          </a:p>
        </p:txBody>
      </p:sp>
      <p:sp>
        <p:nvSpPr>
          <p:cNvPr id="8" name="Rectangle 6"/>
          <p:cNvSpPr>
            <a:spLocks noGrp="1" noChangeArrowheads="1"/>
          </p:cNvSpPr>
          <p:nvPr>
            <p:ph type="sldNum" sz="quarter" idx="12"/>
          </p:nvPr>
        </p:nvSpPr>
        <p:spPr>
          <a:xfrm>
            <a:off x="7004050" y="-20638"/>
            <a:ext cx="2133600" cy="476251"/>
          </a:xfrm>
        </p:spPr>
        <p:txBody>
          <a:bodyPr/>
          <a:lstStyle>
            <a:lvl1pPr>
              <a:defRPr/>
            </a:lvl1pPr>
          </a:lstStyle>
          <a:p>
            <a:fld id="{C347A071-72FC-4EC8-ACC4-EC8579DB57CD}" type="slidenum">
              <a:rPr lang="ru-RU" altLang="ru-RU"/>
              <a:pPr/>
              <a:t>‹#›</a:t>
            </a:fld>
            <a:endParaRPr lang="ru-RU" altLang="ru-RU"/>
          </a:p>
        </p:txBody>
      </p:sp>
    </p:spTree>
    <p:extLst>
      <p:ext uri="{BB962C8B-B14F-4D97-AF65-F5344CB8AC3E}">
        <p14:creationId xmlns:p14="http://schemas.microsoft.com/office/powerpoint/2010/main" val="3709634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ru-RU"/>
          </a:p>
        </p:txBody>
      </p:sp>
      <p:sp>
        <p:nvSpPr>
          <p:cNvPr id="1030" name="Rectangle 6"/>
          <p:cNvSpPr>
            <a:spLocks noGrp="1" noChangeArrowheads="1"/>
          </p:cNvSpPr>
          <p:nvPr>
            <p:ph type="sldNum" sz="quarter" idx="4"/>
          </p:nvPr>
        </p:nvSpPr>
        <p:spPr bwMode="auto">
          <a:xfrm>
            <a:off x="6865938" y="15557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a:lvl1pPr>
          </a:lstStyle>
          <a:p>
            <a:fld id="{CBACBCE2-6783-42DD-8F91-9DA0A9772EE9}"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31" r:id="rId1"/>
    <p:sldLayoutId id="2147484232"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iobe.com/index.php/content/paperinfo/tpci/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https://wiki.python.org/moin/SchoolsUsingPyth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pygame.org/news.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codeskulptor.org/"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coursera.org/course/interactivepytho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hyperlink" Target="http://www.codeskulptor.org/" TargetMode="External"/><Relationship Id="rId5" Type="http://schemas.openxmlformats.org/officeDocument/2006/relationships/hyperlink" Target="http://www.codecademy.com/ru/tracks/python" TargetMode="External"/><Relationship Id="rId4" Type="http://schemas.openxmlformats.org/officeDocument/2006/relationships/hyperlink" Target="https://www.edx.org/course/mitx/mitx-6-00-1x-introduction-computer-1498"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www.compileonline.com/execute_python_online.php" TargetMode="External"/><Relationship Id="rId3" Type="http://schemas.openxmlformats.org/officeDocument/2006/relationships/hyperlink" Target="http://server.179.ru/~dk/python.html" TargetMode="External"/><Relationship Id="rId7" Type="http://schemas.openxmlformats.org/officeDocument/2006/relationships/hyperlink" Target="http://ideone.com/"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hyperlink" Target="http://pythontutor.com/" TargetMode="External"/><Relationship Id="rId5" Type="http://schemas.openxmlformats.org/officeDocument/2006/relationships/hyperlink" Target="http://www.codeskulptor.org/" TargetMode="External"/><Relationship Id="rId4" Type="http://schemas.openxmlformats.org/officeDocument/2006/relationships/hyperlink" Target="http://informatics.mccme.ru/course/view.php?id=156" TargetMode="External"/><Relationship Id="rId9" Type="http://schemas.openxmlformats.org/officeDocument/2006/relationships/hyperlink" Target="http://www.skulpt.org/"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kpolyakov@mail.ru"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http://informatics.mccme.ru/"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codeforces.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acmp.ru/" TargetMode="External"/><Relationship Id="rId4" Type="http://schemas.openxmlformats.org/officeDocument/2006/relationships/hyperlink" Target="http://acm.timus.r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28600" y="2398713"/>
            <a:ext cx="8723313" cy="2271712"/>
          </a:xfrm>
        </p:spPr>
        <p:txBody>
          <a:bodyPr/>
          <a:lstStyle/>
          <a:p>
            <a:pPr eaLnBrk="1" hangingPunct="1">
              <a:lnSpc>
                <a:spcPct val="80000"/>
              </a:lnSpc>
            </a:pPr>
            <a:r>
              <a:rPr lang="ru-RU" altLang="ru-RU" sz="5400" b="1" smtClean="0">
                <a:solidFill>
                  <a:schemeClr val="accent2"/>
                </a:solidFill>
              </a:rPr>
              <a:t>Язык </a:t>
            </a:r>
            <a:r>
              <a:rPr lang="en-US" altLang="ru-RU" sz="5400" b="1" smtClean="0">
                <a:solidFill>
                  <a:schemeClr val="accent2"/>
                </a:solidFill>
              </a:rPr>
              <a:t>Python </a:t>
            </a:r>
            <a:r>
              <a:rPr lang="ru-RU" altLang="ru-RU" sz="5400" b="1" smtClean="0">
                <a:solidFill>
                  <a:schemeClr val="accent2"/>
                </a:solidFill>
              </a:rPr>
              <a:t>в школьном курсе информатики</a:t>
            </a:r>
          </a:p>
        </p:txBody>
      </p:sp>
      <p:sp>
        <p:nvSpPr>
          <p:cNvPr id="5123" name="Подзаголовок 4"/>
          <p:cNvSpPr>
            <a:spLocks noGrp="1"/>
          </p:cNvSpPr>
          <p:nvPr>
            <p:ph type="subTitle" idx="1"/>
          </p:nvPr>
        </p:nvSpPr>
        <p:spPr>
          <a:xfrm>
            <a:off x="2382838" y="1039813"/>
            <a:ext cx="6400800" cy="1133475"/>
          </a:xfrm>
        </p:spPr>
        <p:txBody>
          <a:bodyPr/>
          <a:lstStyle/>
          <a:p>
            <a:pPr algn="r">
              <a:lnSpc>
                <a:spcPct val="80000"/>
              </a:lnSpc>
            </a:pPr>
            <a:r>
              <a:rPr lang="ru-RU" altLang="ru-RU" i="1" smtClean="0"/>
              <a:t>К.Ю. Поляков, </a:t>
            </a:r>
          </a:p>
          <a:p>
            <a:pPr algn="r">
              <a:lnSpc>
                <a:spcPct val="80000"/>
              </a:lnSpc>
            </a:pPr>
            <a:r>
              <a:rPr lang="ru-RU" altLang="ru-RU" i="1" smtClean="0"/>
              <a:t>В.М. Гуровиц</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311150" y="301625"/>
            <a:ext cx="8375650" cy="471488"/>
          </a:xfrm>
        </p:spPr>
        <p:txBody>
          <a:bodyPr/>
          <a:lstStyle/>
          <a:p>
            <a:r>
              <a:rPr lang="ru-RU" altLang="ru-RU" smtClean="0"/>
              <a:t>Структура</a:t>
            </a:r>
            <a:r>
              <a:rPr lang="en-US" altLang="ru-RU" smtClean="0"/>
              <a:t> = </a:t>
            </a:r>
            <a:r>
              <a:rPr lang="ru-RU" altLang="ru-RU" smtClean="0"/>
              <a:t>отступы</a:t>
            </a:r>
          </a:p>
        </p:txBody>
      </p:sp>
      <p:sp>
        <p:nvSpPr>
          <p:cNvPr id="23555"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60E5779-2FF4-4162-A09E-C73E3312EBAB}" type="slidenum">
              <a:rPr lang="ru-RU" altLang="ru-RU" sz="1400"/>
              <a:pPr>
                <a:spcBef>
                  <a:spcPct val="0"/>
                </a:spcBef>
                <a:buFontTx/>
                <a:buNone/>
              </a:pPr>
              <a:t>10</a:t>
            </a:fld>
            <a:endParaRPr lang="ru-RU" altLang="ru-RU" sz="1400"/>
          </a:p>
        </p:txBody>
      </p:sp>
      <p:grpSp>
        <p:nvGrpSpPr>
          <p:cNvPr id="23556" name="Group 55"/>
          <p:cNvGrpSpPr>
            <a:grpSpLocks/>
          </p:cNvGrpSpPr>
          <p:nvPr/>
        </p:nvGrpSpPr>
        <p:grpSpPr bwMode="auto">
          <a:xfrm>
            <a:off x="449263" y="930275"/>
            <a:ext cx="4187825" cy="663575"/>
            <a:chOff x="433" y="3902"/>
            <a:chExt cx="2638" cy="418"/>
          </a:xfrm>
        </p:grpSpPr>
        <p:sp>
          <p:nvSpPr>
            <p:cNvPr id="17" name="Text Box 56"/>
            <p:cNvSpPr txBox="1">
              <a:spLocks noChangeArrowheads="1"/>
            </p:cNvSpPr>
            <p:nvPr/>
          </p:nvSpPr>
          <p:spPr bwMode="auto">
            <a:xfrm>
              <a:off x="727" y="3969"/>
              <a:ext cx="2344"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Отступы обязательны!</a:t>
              </a:r>
            </a:p>
          </p:txBody>
        </p:sp>
        <p:sp>
          <p:nvSpPr>
            <p:cNvPr id="23570"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8" name="Прямоугольник 7"/>
          <p:cNvSpPr/>
          <p:nvPr/>
        </p:nvSpPr>
        <p:spPr>
          <a:xfrm>
            <a:off x="485775" y="1633538"/>
            <a:ext cx="3375025" cy="461962"/>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Условный оператор:</a:t>
            </a:r>
            <a:endParaRPr lang="en-US" sz="2400" b="1" kern="0" dirty="0">
              <a:solidFill>
                <a:srgbClr val="333399"/>
              </a:solidFill>
              <a:latin typeface="Arial"/>
            </a:endParaRPr>
          </a:p>
        </p:txBody>
      </p:sp>
      <p:sp>
        <p:nvSpPr>
          <p:cNvPr id="9" name="Прямоугольник 8"/>
          <p:cNvSpPr/>
          <p:nvPr/>
        </p:nvSpPr>
        <p:spPr>
          <a:xfrm>
            <a:off x="652463" y="2111375"/>
            <a:ext cx="3406775" cy="3416300"/>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CC"/>
                </a:solidFill>
                <a:latin typeface="Consolas" pitchFamily="49" charset="0"/>
              </a:rPr>
              <a:t>if</a:t>
            </a:r>
            <a:r>
              <a:rPr lang="en-US" sz="2400" kern="0" dirty="0">
                <a:solidFill>
                  <a:srgbClr val="000000"/>
                </a:solidFill>
                <a:latin typeface="Consolas" pitchFamily="49" charset="0"/>
              </a:rPr>
              <a:t> x &gt; </a:t>
            </a:r>
            <a:r>
              <a:rPr lang="en-US" sz="2400" kern="0" dirty="0">
                <a:solidFill>
                  <a:srgbClr val="00B0F0"/>
                </a:solidFill>
                <a:latin typeface="Consolas" pitchFamily="49" charset="0"/>
              </a:rPr>
              <a:t>0</a:t>
            </a:r>
            <a:r>
              <a:rPr lang="en-US" sz="2400" kern="0" dirty="0">
                <a:solidFill>
                  <a:srgbClr val="000000"/>
                </a:solidFill>
                <a:latin typeface="Consolas" pitchFamily="49" charset="0"/>
              </a:rPr>
              <a:t>:</a:t>
            </a:r>
          </a:p>
          <a:p>
            <a:pPr eaLnBrk="1" hangingPunct="1">
              <a:defRPr/>
            </a:pPr>
            <a:r>
              <a:rPr lang="en-US" sz="2400" kern="0" dirty="0">
                <a:solidFill>
                  <a:srgbClr val="000000"/>
                </a:solidFill>
                <a:latin typeface="Consolas" pitchFamily="49" charset="0"/>
              </a:rPr>
              <a:t>    a = x</a:t>
            </a:r>
          </a:p>
          <a:p>
            <a:pPr eaLnBrk="1" hangingPunct="1">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if</a:t>
            </a:r>
            <a:r>
              <a:rPr lang="en-US" sz="2400" kern="0" dirty="0">
                <a:solidFill>
                  <a:srgbClr val="000000"/>
                </a:solidFill>
                <a:latin typeface="Consolas" pitchFamily="49" charset="0"/>
              </a:rPr>
              <a:t> x &gt; </a:t>
            </a:r>
            <a:r>
              <a:rPr lang="en-US" sz="2400" kern="0" dirty="0">
                <a:solidFill>
                  <a:srgbClr val="00B0F0"/>
                </a:solidFill>
                <a:latin typeface="Consolas" pitchFamily="49" charset="0"/>
              </a:rPr>
              <a:t>1</a:t>
            </a:r>
            <a:r>
              <a:rPr lang="en-US" sz="2400" kern="0" dirty="0">
                <a:solidFill>
                  <a:srgbClr val="000000"/>
                </a:solidFill>
                <a:latin typeface="Consolas" pitchFamily="49" charset="0"/>
              </a:rPr>
              <a:t>:</a:t>
            </a:r>
          </a:p>
          <a:p>
            <a:pPr eaLnBrk="1" hangingPunct="1">
              <a:defRPr/>
            </a:pPr>
            <a:r>
              <a:rPr lang="en-US" sz="2400" kern="0" dirty="0">
                <a:solidFill>
                  <a:srgbClr val="000000"/>
                </a:solidFill>
                <a:latin typeface="Consolas" pitchFamily="49" charset="0"/>
              </a:rPr>
              <a:t>        b = x</a:t>
            </a:r>
          </a:p>
          <a:p>
            <a:pPr eaLnBrk="1" hangingPunct="1">
              <a:defRPr/>
            </a:pPr>
            <a:r>
              <a:rPr lang="en-US" sz="2400" kern="0" dirty="0">
                <a:solidFill>
                  <a:srgbClr val="000000"/>
                </a:solidFill>
                <a:latin typeface="Consolas" pitchFamily="49" charset="0"/>
              </a:rPr>
              <a:t>        c = a + x</a:t>
            </a:r>
          </a:p>
          <a:p>
            <a:pPr eaLnBrk="1" hangingPunct="1">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else</a:t>
            </a:r>
            <a:r>
              <a:rPr lang="en-US" sz="2400" kern="0" dirty="0">
                <a:solidFill>
                  <a:srgbClr val="000000"/>
                </a:solidFill>
                <a:latin typeface="Consolas" pitchFamily="49" charset="0"/>
              </a:rPr>
              <a:t>:</a:t>
            </a:r>
          </a:p>
          <a:p>
            <a:pPr eaLnBrk="1" hangingPunct="1">
              <a:defRPr/>
            </a:pPr>
            <a:r>
              <a:rPr lang="en-US" sz="2400" kern="0" dirty="0">
                <a:solidFill>
                  <a:srgbClr val="000000"/>
                </a:solidFill>
                <a:latin typeface="Consolas" pitchFamily="49" charset="0"/>
              </a:rPr>
              <a:t>        b = x - </a:t>
            </a:r>
            <a:r>
              <a:rPr lang="en-US" sz="2400" kern="0" dirty="0">
                <a:solidFill>
                  <a:srgbClr val="00B0F0"/>
                </a:solidFill>
                <a:latin typeface="Consolas" pitchFamily="49" charset="0"/>
              </a:rPr>
              <a:t>1</a:t>
            </a:r>
          </a:p>
          <a:p>
            <a:pPr eaLnBrk="1" hangingPunct="1">
              <a:defRPr/>
            </a:pPr>
            <a:r>
              <a:rPr lang="en-US" sz="2400" kern="0" dirty="0">
                <a:solidFill>
                  <a:srgbClr val="000000"/>
                </a:solidFill>
                <a:latin typeface="Consolas" pitchFamily="49" charset="0"/>
              </a:rPr>
              <a:t>        c = x*x </a:t>
            </a:r>
          </a:p>
          <a:p>
            <a:pPr eaLnBrk="1" hangingPunct="1">
              <a:defRPr/>
            </a:pPr>
            <a:r>
              <a:rPr lang="en-US" sz="2400" kern="0" dirty="0">
                <a:solidFill>
                  <a:srgbClr val="000000"/>
                </a:solidFill>
                <a:latin typeface="Consolas" pitchFamily="49" charset="0"/>
              </a:rPr>
              <a:t>    d = b + c</a:t>
            </a:r>
          </a:p>
        </p:txBody>
      </p:sp>
      <p:sp>
        <p:nvSpPr>
          <p:cNvPr id="10" name="Полилиния 9"/>
          <p:cNvSpPr>
            <a:spLocks noChangeArrowheads="1"/>
          </p:cNvSpPr>
          <p:nvPr/>
        </p:nvSpPr>
        <p:spPr bwMode="auto">
          <a:xfrm>
            <a:off x="647700" y="2508250"/>
            <a:ext cx="708025" cy="2947988"/>
          </a:xfrm>
          <a:custGeom>
            <a:avLst/>
            <a:gdLst>
              <a:gd name="T0" fmla="*/ 16438 w 653143"/>
              <a:gd name="T1" fmla="*/ 0 h 2948473"/>
              <a:gd name="T2" fmla="*/ 1150707 w 653143"/>
              <a:gd name="T3" fmla="*/ 0 h 2948473"/>
              <a:gd name="T4" fmla="*/ 1134270 w 653143"/>
              <a:gd name="T5" fmla="*/ 2945565 h 2948473"/>
              <a:gd name="T6" fmla="*/ 0 w 653143"/>
              <a:gd name="T7" fmla="*/ 2945565 h 2948473"/>
              <a:gd name="T8" fmla="*/ 0 60000 65536"/>
              <a:gd name="T9" fmla="*/ 0 60000 65536"/>
              <a:gd name="T10" fmla="*/ 0 60000 65536"/>
              <a:gd name="T11" fmla="*/ 0 60000 65536"/>
              <a:gd name="T12" fmla="*/ 0 w 653143"/>
              <a:gd name="T13" fmla="*/ 0 h 2948473"/>
              <a:gd name="T14" fmla="*/ 653143 w 653143"/>
              <a:gd name="T15" fmla="*/ 2948473 h 2948473"/>
            </a:gdLst>
            <a:ahLst/>
            <a:cxnLst>
              <a:cxn ang="T8">
                <a:pos x="T0" y="T1"/>
              </a:cxn>
              <a:cxn ang="T9">
                <a:pos x="T2" y="T3"/>
              </a:cxn>
              <a:cxn ang="T10">
                <a:pos x="T4" y="T5"/>
              </a:cxn>
              <a:cxn ang="T11">
                <a:pos x="T6" y="T7"/>
              </a:cxn>
            </a:cxnLst>
            <a:rect l="T12" t="T13" r="T14" b="T15"/>
            <a:pathLst>
              <a:path w="653143" h="2948473">
                <a:moveTo>
                  <a:pt x="9331" y="0"/>
                </a:moveTo>
                <a:lnTo>
                  <a:pt x="653143" y="0"/>
                </a:lnTo>
                <a:lnTo>
                  <a:pt x="643813" y="2948473"/>
                </a:lnTo>
                <a:lnTo>
                  <a:pt x="0" y="2948473"/>
                </a:lnTo>
              </a:path>
            </a:pathLst>
          </a:custGeom>
          <a:solidFill>
            <a:srgbClr val="E6E6FF"/>
          </a:solidFill>
          <a:ln w="12700" algn="ctr">
            <a:solidFill>
              <a:srgbClr val="FF0000"/>
            </a:solidFill>
            <a:round/>
            <a:headEnd/>
            <a:tailEnd/>
          </a:ln>
        </p:spPr>
        <p:txBody>
          <a:bodyPr/>
          <a:lstStyle/>
          <a:p>
            <a:endParaRPr lang="ru-RU"/>
          </a:p>
        </p:txBody>
      </p:sp>
      <p:sp>
        <p:nvSpPr>
          <p:cNvPr id="11" name="Полилиния 10"/>
          <p:cNvSpPr>
            <a:spLocks noChangeArrowheads="1"/>
          </p:cNvSpPr>
          <p:nvPr/>
        </p:nvSpPr>
        <p:spPr bwMode="auto">
          <a:xfrm>
            <a:off x="1327150" y="3233738"/>
            <a:ext cx="696913" cy="776287"/>
          </a:xfrm>
          <a:custGeom>
            <a:avLst/>
            <a:gdLst>
              <a:gd name="T0" fmla="*/ 10079 w 642176"/>
              <a:gd name="T1" fmla="*/ 1 h 2953758"/>
              <a:gd name="T2" fmla="*/ 1138979 w 642176"/>
              <a:gd name="T3" fmla="*/ 1 h 2953758"/>
              <a:gd name="T4" fmla="*/ 1122431 w 642176"/>
              <a:gd name="T5" fmla="*/ 256 h 2953758"/>
              <a:gd name="T6" fmla="*/ 0 w 642176"/>
              <a:gd name="T7" fmla="*/ 256 h 2953758"/>
              <a:gd name="T8" fmla="*/ 0 60000 65536"/>
              <a:gd name="T9" fmla="*/ 0 60000 65536"/>
              <a:gd name="T10" fmla="*/ 0 60000 65536"/>
              <a:gd name="T11" fmla="*/ 0 60000 65536"/>
              <a:gd name="T12" fmla="*/ 0 w 642176"/>
              <a:gd name="T13" fmla="*/ 0 h 2953758"/>
              <a:gd name="T14" fmla="*/ 642176 w 642176"/>
              <a:gd name="T15" fmla="*/ 2953758 h 2953758"/>
            </a:gdLst>
            <a:ahLst/>
            <a:cxnLst>
              <a:cxn ang="T8">
                <a:pos x="T0" y="T1"/>
              </a:cxn>
              <a:cxn ang="T9">
                <a:pos x="T2" y="T3"/>
              </a:cxn>
              <a:cxn ang="T10">
                <a:pos x="T4" y="T5"/>
              </a:cxn>
              <a:cxn ang="T11">
                <a:pos x="T6" y="T7"/>
              </a:cxn>
            </a:cxnLst>
            <a:rect l="T12" t="T13" r="T14" b="T15"/>
            <a:pathLst>
              <a:path w="642176" h="2953758">
                <a:moveTo>
                  <a:pt x="5683" y="6483"/>
                </a:moveTo>
                <a:cubicBezTo>
                  <a:pt x="189111" y="0"/>
                  <a:pt x="415924" y="15723"/>
                  <a:pt x="642176" y="5285"/>
                </a:cubicBezTo>
                <a:lnTo>
                  <a:pt x="632846" y="2953758"/>
                </a:lnTo>
                <a:lnTo>
                  <a:pt x="0" y="2953758"/>
                </a:lnTo>
              </a:path>
            </a:pathLst>
          </a:custGeom>
          <a:solidFill>
            <a:srgbClr val="E6E6FF"/>
          </a:solidFill>
          <a:ln w="12700" algn="ctr">
            <a:solidFill>
              <a:srgbClr val="FF0000"/>
            </a:solidFill>
            <a:round/>
            <a:headEnd/>
            <a:tailEnd/>
          </a:ln>
        </p:spPr>
        <p:txBody>
          <a:bodyPr/>
          <a:lstStyle/>
          <a:p>
            <a:endParaRPr lang="ru-RU"/>
          </a:p>
        </p:txBody>
      </p:sp>
      <p:sp>
        <p:nvSpPr>
          <p:cNvPr id="12" name="Полилиния 11"/>
          <p:cNvSpPr>
            <a:spLocks noChangeArrowheads="1"/>
          </p:cNvSpPr>
          <p:nvPr/>
        </p:nvSpPr>
        <p:spPr bwMode="auto">
          <a:xfrm>
            <a:off x="1327150" y="4329113"/>
            <a:ext cx="696913" cy="776287"/>
          </a:xfrm>
          <a:custGeom>
            <a:avLst/>
            <a:gdLst>
              <a:gd name="T0" fmla="*/ 10079 w 642176"/>
              <a:gd name="T1" fmla="*/ 1 h 2953758"/>
              <a:gd name="T2" fmla="*/ 1138979 w 642176"/>
              <a:gd name="T3" fmla="*/ 1 h 2953758"/>
              <a:gd name="T4" fmla="*/ 1122431 w 642176"/>
              <a:gd name="T5" fmla="*/ 256 h 2953758"/>
              <a:gd name="T6" fmla="*/ 0 w 642176"/>
              <a:gd name="T7" fmla="*/ 256 h 2953758"/>
              <a:gd name="T8" fmla="*/ 0 60000 65536"/>
              <a:gd name="T9" fmla="*/ 0 60000 65536"/>
              <a:gd name="T10" fmla="*/ 0 60000 65536"/>
              <a:gd name="T11" fmla="*/ 0 60000 65536"/>
              <a:gd name="T12" fmla="*/ 0 w 642176"/>
              <a:gd name="T13" fmla="*/ 0 h 2953758"/>
              <a:gd name="T14" fmla="*/ 642176 w 642176"/>
              <a:gd name="T15" fmla="*/ 2953758 h 2953758"/>
            </a:gdLst>
            <a:ahLst/>
            <a:cxnLst>
              <a:cxn ang="T8">
                <a:pos x="T0" y="T1"/>
              </a:cxn>
              <a:cxn ang="T9">
                <a:pos x="T2" y="T3"/>
              </a:cxn>
              <a:cxn ang="T10">
                <a:pos x="T4" y="T5"/>
              </a:cxn>
              <a:cxn ang="T11">
                <a:pos x="T6" y="T7"/>
              </a:cxn>
            </a:cxnLst>
            <a:rect l="T12" t="T13" r="T14" b="T15"/>
            <a:pathLst>
              <a:path w="642176" h="2953758">
                <a:moveTo>
                  <a:pt x="5683" y="6483"/>
                </a:moveTo>
                <a:cubicBezTo>
                  <a:pt x="189111" y="0"/>
                  <a:pt x="415924" y="15723"/>
                  <a:pt x="642176" y="5285"/>
                </a:cubicBezTo>
                <a:lnTo>
                  <a:pt x="632846" y="2953758"/>
                </a:lnTo>
                <a:lnTo>
                  <a:pt x="0" y="2953758"/>
                </a:lnTo>
              </a:path>
            </a:pathLst>
          </a:custGeom>
          <a:solidFill>
            <a:srgbClr val="E6E6FF"/>
          </a:solidFill>
          <a:ln w="12700" algn="ctr">
            <a:solidFill>
              <a:srgbClr val="FF0000"/>
            </a:solidFill>
            <a:round/>
            <a:headEnd/>
            <a:tailEnd/>
          </a:ln>
        </p:spPr>
        <p:txBody>
          <a:bodyPr/>
          <a:lstStyle/>
          <a:p>
            <a:endParaRPr lang="ru-RU"/>
          </a:p>
        </p:txBody>
      </p:sp>
      <p:sp>
        <p:nvSpPr>
          <p:cNvPr id="13" name="Прямоугольник 12"/>
          <p:cNvSpPr/>
          <p:nvPr/>
        </p:nvSpPr>
        <p:spPr>
          <a:xfrm>
            <a:off x="4324350" y="1633538"/>
            <a:ext cx="1050925" cy="461962"/>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Цикл:</a:t>
            </a:r>
            <a:endParaRPr lang="en-US" sz="2400" b="1" kern="0" dirty="0">
              <a:solidFill>
                <a:srgbClr val="333399"/>
              </a:solidFill>
              <a:latin typeface="Arial"/>
            </a:endParaRPr>
          </a:p>
        </p:txBody>
      </p:sp>
      <p:sp>
        <p:nvSpPr>
          <p:cNvPr id="14" name="Прямоугольник 13"/>
          <p:cNvSpPr/>
          <p:nvPr/>
        </p:nvSpPr>
        <p:spPr>
          <a:xfrm>
            <a:off x="4452938" y="2111375"/>
            <a:ext cx="4233862" cy="3046413"/>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latin typeface="Consolas" pitchFamily="49" charset="0"/>
              </a:rPr>
              <a:t>s = </a:t>
            </a:r>
            <a:r>
              <a:rPr lang="en-US" sz="2400" kern="0" dirty="0">
                <a:solidFill>
                  <a:srgbClr val="00B0F0"/>
                </a:solidFill>
                <a:latin typeface="Consolas" pitchFamily="49" charset="0"/>
              </a:rPr>
              <a:t>0</a:t>
            </a:r>
          </a:p>
          <a:p>
            <a:pPr eaLnBrk="1" hangingPunct="1">
              <a:defRPr/>
            </a:pPr>
            <a:r>
              <a:rPr lang="en-US" sz="2400" kern="0" dirty="0">
                <a:solidFill>
                  <a:srgbClr val="0000CC"/>
                </a:solidFill>
                <a:latin typeface="Consolas" pitchFamily="49" charset="0"/>
              </a:rPr>
              <a:t>for</a:t>
            </a:r>
            <a:r>
              <a:rPr lang="en-US" sz="2400" kern="0" dirty="0">
                <a:latin typeface="Consolas" pitchFamily="49" charset="0"/>
              </a:rPr>
              <a:t> x </a:t>
            </a:r>
            <a:r>
              <a:rPr lang="en-US" sz="2400" kern="0" dirty="0">
                <a:solidFill>
                  <a:srgbClr val="0000CC"/>
                </a:solidFill>
                <a:latin typeface="Consolas" pitchFamily="49" charset="0"/>
              </a:rPr>
              <a:t>in</a:t>
            </a:r>
            <a:r>
              <a:rPr lang="en-US" sz="2400" kern="0" dirty="0">
                <a:latin typeface="Consolas" pitchFamily="49" charset="0"/>
              </a:rPr>
              <a:t> range(</a:t>
            </a:r>
            <a:r>
              <a:rPr lang="en-US" sz="2400" kern="0" dirty="0">
                <a:solidFill>
                  <a:srgbClr val="00B0F0"/>
                </a:solidFill>
                <a:latin typeface="Consolas" pitchFamily="49" charset="0"/>
              </a:rPr>
              <a:t>100</a:t>
            </a:r>
            <a:r>
              <a:rPr lang="en-US" sz="2400" kern="0" dirty="0">
                <a:latin typeface="Consolas" pitchFamily="49" charset="0"/>
              </a:rPr>
              <a:t>):</a:t>
            </a:r>
          </a:p>
          <a:p>
            <a:pPr eaLnBrk="1" hangingPunct="1">
              <a:defRPr/>
            </a:pPr>
            <a:r>
              <a:rPr lang="en-US" sz="2400" kern="0" dirty="0">
                <a:latin typeface="Consolas" pitchFamily="49" charset="0"/>
              </a:rPr>
              <a:t>    a = x </a:t>
            </a:r>
          </a:p>
          <a:p>
            <a:pPr eaLnBrk="1" hangingPunct="1">
              <a:defRPr/>
            </a:pPr>
            <a:r>
              <a:rPr lang="en-US" sz="2400" kern="0" dirty="0">
                <a:latin typeface="Consolas" pitchFamily="49" charset="0"/>
              </a:rPr>
              <a:t>    c = </a:t>
            </a:r>
            <a:r>
              <a:rPr lang="en-US" sz="2400" kern="0" dirty="0">
                <a:solidFill>
                  <a:srgbClr val="00B0F0"/>
                </a:solidFill>
                <a:latin typeface="Consolas" pitchFamily="49" charset="0"/>
              </a:rPr>
              <a:t>0</a:t>
            </a:r>
          </a:p>
          <a:p>
            <a:pPr eaLnBrk="1" hangingPunct="1">
              <a:defRPr/>
            </a:pPr>
            <a:r>
              <a:rPr lang="en-US" sz="2400" kern="0" dirty="0">
                <a:latin typeface="Consolas" pitchFamily="49" charset="0"/>
              </a:rPr>
              <a:t>    </a:t>
            </a:r>
            <a:r>
              <a:rPr lang="en-US" sz="2400" kern="0" dirty="0">
                <a:solidFill>
                  <a:srgbClr val="0000CC"/>
                </a:solidFill>
                <a:latin typeface="Consolas" pitchFamily="49" charset="0"/>
              </a:rPr>
              <a:t>while</a:t>
            </a:r>
            <a:r>
              <a:rPr lang="en-US" sz="2400" kern="0" dirty="0">
                <a:latin typeface="Consolas" pitchFamily="49" charset="0"/>
              </a:rPr>
              <a:t> a &gt; </a:t>
            </a:r>
            <a:r>
              <a:rPr lang="en-US" sz="2400" kern="0" dirty="0">
                <a:solidFill>
                  <a:srgbClr val="00B0F0"/>
                </a:solidFill>
                <a:latin typeface="Consolas" pitchFamily="49" charset="0"/>
              </a:rPr>
              <a:t>0</a:t>
            </a:r>
            <a:r>
              <a:rPr lang="en-US" sz="2400" kern="0" dirty="0">
                <a:latin typeface="Consolas" pitchFamily="49" charset="0"/>
              </a:rPr>
              <a:t>:</a:t>
            </a:r>
          </a:p>
          <a:p>
            <a:pPr eaLnBrk="1" hangingPunct="1">
              <a:defRPr/>
            </a:pPr>
            <a:r>
              <a:rPr lang="en-US" sz="2400" kern="0" dirty="0">
                <a:latin typeface="Consolas" pitchFamily="49" charset="0"/>
              </a:rPr>
              <a:t>        c += a % </a:t>
            </a:r>
            <a:r>
              <a:rPr lang="en-US" sz="2400" kern="0" dirty="0">
                <a:solidFill>
                  <a:srgbClr val="00B0F0"/>
                </a:solidFill>
                <a:latin typeface="Consolas" pitchFamily="49" charset="0"/>
              </a:rPr>
              <a:t>8</a:t>
            </a:r>
          </a:p>
          <a:p>
            <a:pPr eaLnBrk="1" hangingPunct="1">
              <a:defRPr/>
            </a:pPr>
            <a:r>
              <a:rPr lang="en-US" sz="2400" kern="0" dirty="0">
                <a:latin typeface="Consolas" pitchFamily="49" charset="0"/>
              </a:rPr>
              <a:t>        a = a // </a:t>
            </a:r>
            <a:r>
              <a:rPr lang="en-US" sz="2400" kern="0" dirty="0">
                <a:solidFill>
                  <a:srgbClr val="00B0F0"/>
                </a:solidFill>
                <a:latin typeface="Consolas" pitchFamily="49" charset="0"/>
              </a:rPr>
              <a:t>8</a:t>
            </a:r>
          </a:p>
          <a:p>
            <a:pPr eaLnBrk="1" hangingPunct="1">
              <a:defRPr/>
            </a:pPr>
            <a:r>
              <a:rPr lang="en-US" sz="2400" kern="0" dirty="0">
                <a:latin typeface="Consolas" pitchFamily="49" charset="0"/>
              </a:rPr>
              <a:t>    s = s + c</a:t>
            </a:r>
          </a:p>
        </p:txBody>
      </p:sp>
      <p:sp>
        <p:nvSpPr>
          <p:cNvPr id="16" name="Полилиния 15"/>
          <p:cNvSpPr>
            <a:spLocks noChangeArrowheads="1"/>
          </p:cNvSpPr>
          <p:nvPr/>
        </p:nvSpPr>
        <p:spPr bwMode="auto">
          <a:xfrm>
            <a:off x="4451350" y="2843213"/>
            <a:ext cx="696913" cy="2252662"/>
          </a:xfrm>
          <a:custGeom>
            <a:avLst/>
            <a:gdLst>
              <a:gd name="T0" fmla="*/ 10079 w 642176"/>
              <a:gd name="T1" fmla="*/ 972 h 2953758"/>
              <a:gd name="T2" fmla="*/ 1138979 w 642176"/>
              <a:gd name="T3" fmla="*/ 793 h 2953758"/>
              <a:gd name="T4" fmla="*/ 1122431 w 642176"/>
              <a:gd name="T5" fmla="*/ 443118 h 2953758"/>
              <a:gd name="T6" fmla="*/ 0 w 642176"/>
              <a:gd name="T7" fmla="*/ 443118 h 2953758"/>
              <a:gd name="T8" fmla="*/ 0 60000 65536"/>
              <a:gd name="T9" fmla="*/ 0 60000 65536"/>
              <a:gd name="T10" fmla="*/ 0 60000 65536"/>
              <a:gd name="T11" fmla="*/ 0 60000 65536"/>
              <a:gd name="T12" fmla="*/ 0 w 642176"/>
              <a:gd name="T13" fmla="*/ 0 h 2953758"/>
              <a:gd name="T14" fmla="*/ 642176 w 642176"/>
              <a:gd name="T15" fmla="*/ 2953758 h 2953758"/>
            </a:gdLst>
            <a:ahLst/>
            <a:cxnLst>
              <a:cxn ang="T8">
                <a:pos x="T0" y="T1"/>
              </a:cxn>
              <a:cxn ang="T9">
                <a:pos x="T2" y="T3"/>
              </a:cxn>
              <a:cxn ang="T10">
                <a:pos x="T4" y="T5"/>
              </a:cxn>
              <a:cxn ang="T11">
                <a:pos x="T6" y="T7"/>
              </a:cxn>
            </a:cxnLst>
            <a:rect l="T12" t="T13" r="T14" b="T15"/>
            <a:pathLst>
              <a:path w="642176" h="2953758">
                <a:moveTo>
                  <a:pt x="5683" y="6483"/>
                </a:moveTo>
                <a:cubicBezTo>
                  <a:pt x="189111" y="0"/>
                  <a:pt x="415924" y="15723"/>
                  <a:pt x="642176" y="5285"/>
                </a:cubicBezTo>
                <a:lnTo>
                  <a:pt x="632846" y="2953758"/>
                </a:lnTo>
                <a:lnTo>
                  <a:pt x="0" y="2953758"/>
                </a:lnTo>
              </a:path>
            </a:pathLst>
          </a:custGeom>
          <a:solidFill>
            <a:srgbClr val="E6E6FF"/>
          </a:solidFill>
          <a:ln w="12700" algn="ctr">
            <a:solidFill>
              <a:srgbClr val="FF0000"/>
            </a:solidFill>
            <a:round/>
            <a:headEnd/>
            <a:tailEnd/>
          </a:ln>
        </p:spPr>
        <p:txBody>
          <a:bodyPr/>
          <a:lstStyle/>
          <a:p>
            <a:endParaRPr lang="ru-RU"/>
          </a:p>
        </p:txBody>
      </p:sp>
      <p:sp>
        <p:nvSpPr>
          <p:cNvPr id="15" name="Полилиния 14"/>
          <p:cNvSpPr>
            <a:spLocks noChangeArrowheads="1"/>
          </p:cNvSpPr>
          <p:nvPr/>
        </p:nvSpPr>
        <p:spPr bwMode="auto">
          <a:xfrm>
            <a:off x="5122863" y="3957638"/>
            <a:ext cx="696912" cy="776287"/>
          </a:xfrm>
          <a:custGeom>
            <a:avLst/>
            <a:gdLst>
              <a:gd name="T0" fmla="*/ 10079 w 642176"/>
              <a:gd name="T1" fmla="*/ 1 h 2953758"/>
              <a:gd name="T2" fmla="*/ 1138972 w 642176"/>
              <a:gd name="T3" fmla="*/ 1 h 2953758"/>
              <a:gd name="T4" fmla="*/ 1122422 w 642176"/>
              <a:gd name="T5" fmla="*/ 256 h 2953758"/>
              <a:gd name="T6" fmla="*/ 0 w 642176"/>
              <a:gd name="T7" fmla="*/ 256 h 2953758"/>
              <a:gd name="T8" fmla="*/ 0 60000 65536"/>
              <a:gd name="T9" fmla="*/ 0 60000 65536"/>
              <a:gd name="T10" fmla="*/ 0 60000 65536"/>
              <a:gd name="T11" fmla="*/ 0 60000 65536"/>
              <a:gd name="T12" fmla="*/ 0 w 642176"/>
              <a:gd name="T13" fmla="*/ 0 h 2953758"/>
              <a:gd name="T14" fmla="*/ 642176 w 642176"/>
              <a:gd name="T15" fmla="*/ 2953758 h 2953758"/>
            </a:gdLst>
            <a:ahLst/>
            <a:cxnLst>
              <a:cxn ang="T8">
                <a:pos x="T0" y="T1"/>
              </a:cxn>
              <a:cxn ang="T9">
                <a:pos x="T2" y="T3"/>
              </a:cxn>
              <a:cxn ang="T10">
                <a:pos x="T4" y="T5"/>
              </a:cxn>
              <a:cxn ang="T11">
                <a:pos x="T6" y="T7"/>
              </a:cxn>
            </a:cxnLst>
            <a:rect l="T12" t="T13" r="T14" b="T15"/>
            <a:pathLst>
              <a:path w="642176" h="2953758">
                <a:moveTo>
                  <a:pt x="5683" y="6483"/>
                </a:moveTo>
                <a:cubicBezTo>
                  <a:pt x="189111" y="0"/>
                  <a:pt x="415924" y="15723"/>
                  <a:pt x="642176" y="5285"/>
                </a:cubicBezTo>
                <a:lnTo>
                  <a:pt x="632846" y="2953758"/>
                </a:lnTo>
                <a:lnTo>
                  <a:pt x="0" y="2953758"/>
                </a:lnTo>
              </a:path>
            </a:pathLst>
          </a:custGeom>
          <a:solidFill>
            <a:srgbClr val="E6E6FF"/>
          </a:solidFill>
          <a:ln w="12700" algn="ctr">
            <a:solidFill>
              <a:srgbClr val="FF0000"/>
            </a:solidFill>
            <a:round/>
            <a:headEnd/>
            <a:tailEnd/>
          </a:ln>
        </p:spPr>
        <p:txBody>
          <a:bodyPr/>
          <a:lstStyle/>
          <a:p>
            <a:endParaRPr lang="ru-RU"/>
          </a:p>
        </p:txBody>
      </p:sp>
      <p:grpSp>
        <p:nvGrpSpPr>
          <p:cNvPr id="3" name="Group 55"/>
          <p:cNvGrpSpPr>
            <a:grpSpLocks/>
          </p:cNvGrpSpPr>
          <p:nvPr/>
        </p:nvGrpSpPr>
        <p:grpSpPr bwMode="auto">
          <a:xfrm>
            <a:off x="449263" y="5730875"/>
            <a:ext cx="4187825" cy="663575"/>
            <a:chOff x="433" y="3902"/>
            <a:chExt cx="2638" cy="418"/>
          </a:xfrm>
        </p:grpSpPr>
        <p:sp>
          <p:nvSpPr>
            <p:cNvPr id="20" name="Text Box 56"/>
            <p:cNvSpPr txBox="1">
              <a:spLocks noChangeArrowheads="1"/>
            </p:cNvSpPr>
            <p:nvPr/>
          </p:nvSpPr>
          <p:spPr bwMode="auto">
            <a:xfrm>
              <a:off x="727" y="3969"/>
              <a:ext cx="2344"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Нет </a:t>
              </a:r>
              <a:r>
                <a:rPr lang="en-US" sz="2400" dirty="0">
                  <a:latin typeface="Consolas" pitchFamily="49" charset="0"/>
                </a:rPr>
                <a:t>begin-end</a:t>
              </a:r>
              <a:r>
                <a:rPr lang="en-US" sz="2400" dirty="0"/>
                <a:t>, </a:t>
              </a:r>
              <a:r>
                <a:rPr lang="en-US" sz="2400" dirty="0">
                  <a:latin typeface="Consolas" pitchFamily="49" charset="0"/>
                </a:rPr>
                <a:t>{}</a:t>
              </a:r>
              <a:r>
                <a:rPr lang="ru-RU" sz="2400" dirty="0"/>
                <a:t>!</a:t>
              </a:r>
            </a:p>
          </p:txBody>
        </p:sp>
        <p:sp>
          <p:nvSpPr>
            <p:cNvPr id="23568"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bg/>
                                          </p:spTgt>
                                        </p:tgtEl>
                                        <p:attrNameLst>
                                          <p:attrName>style.visibility</p:attrName>
                                        </p:attrNameLst>
                                      </p:cBhvr>
                                      <p:to>
                                        <p:strVal val="visible"/>
                                      </p:to>
                                    </p:set>
                                    <p:animEffect transition="in" filter="dissolve">
                                      <p:cBhvr>
                                        <p:cTn id="10" dur="500"/>
                                        <p:tgtEl>
                                          <p:spTgt spid="9">
                                            <p:bg/>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dissolve">
                                      <p:cBhvr>
                                        <p:cTn id="13" dur="500"/>
                                        <p:tgtEl>
                                          <p:spTgt spid="9">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dissolve">
                                      <p:cBhvr>
                                        <p:cTn id="16" dur="500"/>
                                        <p:tgtEl>
                                          <p:spTgt spid="9">
                                            <p:txEl>
                                              <p:pRg st="1" end="1"/>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animEffect transition="in" filter="dissolve">
                                      <p:cBhvr>
                                        <p:cTn id="19" dur="500"/>
                                        <p:tgtEl>
                                          <p:spTgt spid="9">
                                            <p:txEl>
                                              <p:pRg st="8" end="8"/>
                                            </p:txEl>
                                          </p:spTgt>
                                        </p:tgtEl>
                                      </p:cBhvr>
                                    </p:animEffect>
                                  </p:child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dissolve">
                                      <p:cBhvr>
                                        <p:cTn id="28" dur="500"/>
                                        <p:tgtEl>
                                          <p:spTgt spid="9">
                                            <p:txEl>
                                              <p:pRg st="2" end="2"/>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dissolve">
                                      <p:cBhvr>
                                        <p:cTn id="31" dur="500"/>
                                        <p:tgtEl>
                                          <p:spTgt spid="9">
                                            <p:txEl>
                                              <p:pRg st="3" end="3"/>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dissolve">
                                      <p:cBhvr>
                                        <p:cTn id="34" dur="500"/>
                                        <p:tgtEl>
                                          <p:spTgt spid="9">
                                            <p:txEl>
                                              <p:pRg st="4" end="4"/>
                                            </p:txEl>
                                          </p:spTgt>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dissolve">
                                      <p:cBhvr>
                                        <p:cTn id="43" dur="500"/>
                                        <p:tgtEl>
                                          <p:spTgt spid="9">
                                            <p:txEl>
                                              <p:pRg st="5" end="5"/>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dissolve">
                                      <p:cBhvr>
                                        <p:cTn id="46" dur="500"/>
                                        <p:tgtEl>
                                          <p:spTgt spid="9">
                                            <p:txEl>
                                              <p:pRg st="6" end="6"/>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Effect transition="in" filter="dissolve">
                                      <p:cBhvr>
                                        <p:cTn id="49" dur="500"/>
                                        <p:tgtEl>
                                          <p:spTgt spid="9">
                                            <p:txEl>
                                              <p:pRg st="7" end="7"/>
                                            </p:txEl>
                                          </p:spTgt>
                                        </p:tgtEl>
                                      </p:cBhvr>
                                    </p:animEffect>
                                  </p:childTnLst>
                                </p:cTn>
                              </p:par>
                            </p:childTnLst>
                          </p:cTn>
                        </p:par>
                        <p:par>
                          <p:cTn id="50" fill="hold" nodeType="afterGroup">
                            <p:stCondLst>
                              <p:cond delay="500"/>
                            </p:stCondLst>
                            <p:childTnLst>
                              <p:par>
                                <p:cTn id="51" presetID="9"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dissolve">
                                      <p:cBhvr>
                                        <p:cTn id="53" dur="500"/>
                                        <p:tgtEl>
                                          <p:spTgt spid="1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dissolve">
                                      <p:cBhvr>
                                        <p:cTn id="58" dur="500"/>
                                        <p:tgtEl>
                                          <p:spTgt spid="1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4">
                                            <p:bg/>
                                          </p:spTgt>
                                        </p:tgtEl>
                                        <p:attrNameLst>
                                          <p:attrName>style.visibility</p:attrName>
                                        </p:attrNameLst>
                                      </p:cBhvr>
                                      <p:to>
                                        <p:strVal val="visible"/>
                                      </p:to>
                                    </p:set>
                                    <p:animEffect transition="in" filter="dissolve">
                                      <p:cBhvr>
                                        <p:cTn id="61" dur="500"/>
                                        <p:tgtEl>
                                          <p:spTgt spid="14">
                                            <p:bg/>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4">
                                            <p:txEl>
                                              <p:pRg st="0" end="0"/>
                                            </p:txEl>
                                          </p:spTgt>
                                        </p:tgtEl>
                                        <p:attrNameLst>
                                          <p:attrName>style.visibility</p:attrName>
                                        </p:attrNameLst>
                                      </p:cBhvr>
                                      <p:to>
                                        <p:strVal val="visible"/>
                                      </p:to>
                                    </p:set>
                                    <p:animEffect transition="in" filter="dissolve">
                                      <p:cBhvr>
                                        <p:cTn id="64" dur="500"/>
                                        <p:tgtEl>
                                          <p:spTgt spid="14">
                                            <p:txEl>
                                              <p:pRg st="0" end="0"/>
                                            </p:txEl>
                                          </p:spTgt>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14">
                                            <p:txEl>
                                              <p:pRg st="1" end="1"/>
                                            </p:txEl>
                                          </p:spTgt>
                                        </p:tgtEl>
                                        <p:attrNameLst>
                                          <p:attrName>style.visibility</p:attrName>
                                        </p:attrNameLst>
                                      </p:cBhvr>
                                      <p:to>
                                        <p:strVal val="visible"/>
                                      </p:to>
                                    </p:set>
                                    <p:animEffect transition="in" filter="dissolve">
                                      <p:cBhvr>
                                        <p:cTn id="67" dur="500"/>
                                        <p:tgtEl>
                                          <p:spTgt spid="14">
                                            <p:txEl>
                                              <p:pRg st="1" end="1"/>
                                            </p:txEl>
                                          </p:spTgt>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4">
                                            <p:txEl>
                                              <p:pRg st="2" end="2"/>
                                            </p:txEl>
                                          </p:spTgt>
                                        </p:tgtEl>
                                        <p:attrNameLst>
                                          <p:attrName>style.visibility</p:attrName>
                                        </p:attrNameLst>
                                      </p:cBhvr>
                                      <p:to>
                                        <p:strVal val="visible"/>
                                      </p:to>
                                    </p:set>
                                    <p:animEffect transition="in" filter="dissolve">
                                      <p:cBhvr>
                                        <p:cTn id="70" dur="500"/>
                                        <p:tgtEl>
                                          <p:spTgt spid="14">
                                            <p:txEl>
                                              <p:pRg st="2" end="2"/>
                                            </p:txEl>
                                          </p:spTgt>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14">
                                            <p:txEl>
                                              <p:pRg st="3" end="3"/>
                                            </p:txEl>
                                          </p:spTgt>
                                        </p:tgtEl>
                                        <p:attrNameLst>
                                          <p:attrName>style.visibility</p:attrName>
                                        </p:attrNameLst>
                                      </p:cBhvr>
                                      <p:to>
                                        <p:strVal val="visible"/>
                                      </p:to>
                                    </p:set>
                                    <p:animEffect transition="in" filter="dissolve">
                                      <p:cBhvr>
                                        <p:cTn id="73" dur="500"/>
                                        <p:tgtEl>
                                          <p:spTgt spid="14">
                                            <p:txEl>
                                              <p:pRg st="3" end="3"/>
                                            </p:txEl>
                                          </p:spTgt>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4">
                                            <p:txEl>
                                              <p:pRg st="7" end="7"/>
                                            </p:txEl>
                                          </p:spTgt>
                                        </p:tgtEl>
                                        <p:attrNameLst>
                                          <p:attrName>style.visibility</p:attrName>
                                        </p:attrNameLst>
                                      </p:cBhvr>
                                      <p:to>
                                        <p:strVal val="visible"/>
                                      </p:to>
                                    </p:set>
                                    <p:animEffect transition="in" filter="dissolve">
                                      <p:cBhvr>
                                        <p:cTn id="76" dur="500"/>
                                        <p:tgtEl>
                                          <p:spTgt spid="14">
                                            <p:txEl>
                                              <p:pRg st="7" end="7"/>
                                            </p:txEl>
                                          </p:spTgt>
                                        </p:tgtEl>
                                      </p:cBhvr>
                                    </p:animEffect>
                                  </p:childTnLst>
                                </p:cTn>
                              </p:par>
                            </p:childTnLst>
                          </p:cTn>
                        </p:par>
                        <p:par>
                          <p:cTn id="77" fill="hold" nodeType="afterGroup">
                            <p:stCondLst>
                              <p:cond delay="500"/>
                            </p:stCondLst>
                            <p:childTnLst>
                              <p:par>
                                <p:cTn id="78" presetID="9" presetClass="entr" presetSubtype="0"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dissolve">
                                      <p:cBhvr>
                                        <p:cTn id="80" dur="500"/>
                                        <p:tgtEl>
                                          <p:spTgt spid="1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14">
                                            <p:txEl>
                                              <p:pRg st="4" end="4"/>
                                            </p:txEl>
                                          </p:spTgt>
                                        </p:tgtEl>
                                        <p:attrNameLst>
                                          <p:attrName>style.visibility</p:attrName>
                                        </p:attrNameLst>
                                      </p:cBhvr>
                                      <p:to>
                                        <p:strVal val="visible"/>
                                      </p:to>
                                    </p:set>
                                    <p:animEffect transition="in" filter="dissolve">
                                      <p:cBhvr>
                                        <p:cTn id="85" dur="500"/>
                                        <p:tgtEl>
                                          <p:spTgt spid="14">
                                            <p:txEl>
                                              <p:pRg st="4" end="4"/>
                                            </p:txEl>
                                          </p:spTgt>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14">
                                            <p:txEl>
                                              <p:pRg st="5" end="5"/>
                                            </p:txEl>
                                          </p:spTgt>
                                        </p:tgtEl>
                                        <p:attrNameLst>
                                          <p:attrName>style.visibility</p:attrName>
                                        </p:attrNameLst>
                                      </p:cBhvr>
                                      <p:to>
                                        <p:strVal val="visible"/>
                                      </p:to>
                                    </p:set>
                                    <p:animEffect transition="in" filter="dissolve">
                                      <p:cBhvr>
                                        <p:cTn id="88" dur="500"/>
                                        <p:tgtEl>
                                          <p:spTgt spid="14">
                                            <p:txEl>
                                              <p:pRg st="5" end="5"/>
                                            </p:txEl>
                                          </p:spTgt>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4">
                                            <p:txEl>
                                              <p:pRg st="6" end="6"/>
                                            </p:txEl>
                                          </p:spTgt>
                                        </p:tgtEl>
                                        <p:attrNameLst>
                                          <p:attrName>style.visibility</p:attrName>
                                        </p:attrNameLst>
                                      </p:cBhvr>
                                      <p:to>
                                        <p:strVal val="visible"/>
                                      </p:to>
                                    </p:set>
                                    <p:animEffect transition="in" filter="dissolve">
                                      <p:cBhvr>
                                        <p:cTn id="91" dur="500"/>
                                        <p:tgtEl>
                                          <p:spTgt spid="14">
                                            <p:txEl>
                                              <p:pRg st="6" end="6"/>
                                            </p:txEl>
                                          </p:spTgt>
                                        </p:tgtEl>
                                      </p:cBhvr>
                                    </p:animEffect>
                                  </p:childTnLst>
                                </p:cTn>
                              </p:par>
                            </p:childTnLst>
                          </p:cTn>
                        </p:par>
                        <p:par>
                          <p:cTn id="92" fill="hold" nodeType="afterGroup">
                            <p:stCondLst>
                              <p:cond delay="500"/>
                            </p:stCondLst>
                            <p:childTnLst>
                              <p:par>
                                <p:cTn id="93" presetID="9"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dissolve">
                                      <p:cBhvr>
                                        <p:cTn id="95" dur="500"/>
                                        <p:tgtEl>
                                          <p:spTgt spid="15"/>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nodeType="clickEffect">
                                  <p:stCondLst>
                                    <p:cond delay="0"/>
                                  </p:stCondLst>
                                  <p:childTnLst>
                                    <p:set>
                                      <p:cBhvr>
                                        <p:cTn id="99" dur="1" fill="hold">
                                          <p:stCondLst>
                                            <p:cond delay="0"/>
                                          </p:stCondLst>
                                        </p:cTn>
                                        <p:tgtEl>
                                          <p:spTgt spid="3"/>
                                        </p:tgtEl>
                                        <p:attrNameLst>
                                          <p:attrName>style.visibility</p:attrName>
                                        </p:attrNameLst>
                                      </p:cBhvr>
                                      <p:to>
                                        <p:strVal val="visible"/>
                                      </p:to>
                                    </p:set>
                                    <p:animEffect transition="in" filter="dissolve">
                                      <p:cBhvr>
                                        <p:cTn id="10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nimBg="1"/>
      <p:bldP spid="10" grpId="0" animBg="1"/>
      <p:bldP spid="11" grpId="0" animBg="1"/>
      <p:bldP spid="12" grpId="0" animBg="1"/>
      <p:bldP spid="13" grpId="0"/>
      <p:bldP spid="14" grpId="0" build="p" animBg="1"/>
      <p:bldP spid="1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311150" y="301625"/>
            <a:ext cx="8375650" cy="471488"/>
          </a:xfrm>
        </p:spPr>
        <p:txBody>
          <a:bodyPr/>
          <a:lstStyle/>
          <a:p>
            <a:r>
              <a:rPr lang="ru-RU" altLang="ru-RU" smtClean="0"/>
              <a:t>Компактность</a:t>
            </a:r>
          </a:p>
        </p:txBody>
      </p:sp>
      <p:sp>
        <p:nvSpPr>
          <p:cNvPr id="25603"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1423D11-77F2-47B3-A14C-C5B701C4541F}" type="slidenum">
              <a:rPr lang="ru-RU" altLang="ru-RU" sz="1400"/>
              <a:pPr>
                <a:spcBef>
                  <a:spcPct val="0"/>
                </a:spcBef>
                <a:buFontTx/>
                <a:buNone/>
              </a:pPr>
              <a:t>11</a:t>
            </a:fld>
            <a:endParaRPr lang="ru-RU" altLang="ru-RU" sz="1400"/>
          </a:p>
        </p:txBody>
      </p:sp>
      <p:sp>
        <p:nvSpPr>
          <p:cNvPr id="19" name="Прямоугольник 18"/>
          <p:cNvSpPr/>
          <p:nvPr/>
        </p:nvSpPr>
        <p:spPr>
          <a:xfrm>
            <a:off x="849313" y="3173413"/>
            <a:ext cx="4392612" cy="2308225"/>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b="1" dirty="0">
                <a:latin typeface="Consolas" pitchFamily="49" charset="0"/>
              </a:rPr>
              <a:t>while</a:t>
            </a:r>
            <a:r>
              <a:rPr lang="en-US" sz="2400" dirty="0">
                <a:latin typeface="Consolas" pitchFamily="49" charset="0"/>
              </a:rPr>
              <a:t> b &lt;&gt; 0 </a:t>
            </a:r>
            <a:r>
              <a:rPr lang="en-US" sz="2400" b="1" dirty="0">
                <a:latin typeface="Consolas" pitchFamily="49" charset="0"/>
              </a:rPr>
              <a:t>do begin</a:t>
            </a:r>
            <a:endParaRPr lang="ru-RU" sz="2400" b="1" dirty="0">
              <a:latin typeface="Consolas" pitchFamily="49" charset="0"/>
            </a:endParaRPr>
          </a:p>
          <a:p>
            <a:pPr eaLnBrk="1" hangingPunct="1">
              <a:defRPr/>
            </a:pPr>
            <a:r>
              <a:rPr lang="en-US" sz="2400" dirty="0">
                <a:latin typeface="Consolas" pitchFamily="49" charset="0"/>
              </a:rPr>
              <a:t>  c := a </a:t>
            </a:r>
            <a:r>
              <a:rPr lang="en-US" sz="2400" b="1" dirty="0">
                <a:latin typeface="Consolas" pitchFamily="49" charset="0"/>
              </a:rPr>
              <a:t>mod</a:t>
            </a:r>
            <a:r>
              <a:rPr lang="en-US" sz="2400" dirty="0">
                <a:latin typeface="Consolas" pitchFamily="49" charset="0"/>
              </a:rPr>
              <a:t> b;</a:t>
            </a:r>
            <a:endParaRPr lang="ru-RU" sz="2400" dirty="0">
              <a:latin typeface="Consolas" pitchFamily="49" charset="0"/>
            </a:endParaRPr>
          </a:p>
          <a:p>
            <a:pPr eaLnBrk="1" hangingPunct="1">
              <a:defRPr/>
            </a:pPr>
            <a:r>
              <a:rPr lang="en-US" sz="2400" dirty="0">
                <a:latin typeface="Consolas" pitchFamily="49" charset="0"/>
              </a:rPr>
              <a:t>  a := b;</a:t>
            </a:r>
          </a:p>
          <a:p>
            <a:pPr eaLnBrk="1" hangingPunct="1">
              <a:defRPr/>
            </a:pPr>
            <a:r>
              <a:rPr lang="en-US" sz="2400" dirty="0">
                <a:latin typeface="Consolas" pitchFamily="49" charset="0"/>
              </a:rPr>
              <a:t>  b := c</a:t>
            </a:r>
          </a:p>
          <a:p>
            <a:pPr eaLnBrk="1" hangingPunct="1">
              <a:defRPr/>
            </a:pPr>
            <a:r>
              <a:rPr lang="de-DE" sz="2400" b="1" dirty="0">
                <a:latin typeface="Consolas" pitchFamily="49" charset="0"/>
              </a:rPr>
              <a:t>end</a:t>
            </a:r>
            <a:r>
              <a:rPr lang="de-DE" sz="2400" dirty="0">
                <a:latin typeface="Consolas" pitchFamily="49" charset="0"/>
              </a:rPr>
              <a:t>;</a:t>
            </a:r>
          </a:p>
          <a:p>
            <a:pPr eaLnBrk="1" hangingPunct="1">
              <a:defRPr/>
            </a:pPr>
            <a:r>
              <a:rPr lang="de-DE" sz="2400" b="1" dirty="0" err="1">
                <a:latin typeface="Consolas" pitchFamily="49" charset="0"/>
              </a:rPr>
              <a:t>writeln</a:t>
            </a:r>
            <a:r>
              <a:rPr lang="de-DE" sz="2400" b="1" dirty="0">
                <a:latin typeface="Consolas" pitchFamily="49" charset="0"/>
              </a:rPr>
              <a:t> </a:t>
            </a:r>
            <a:r>
              <a:rPr lang="de-DE" sz="2400" dirty="0">
                <a:latin typeface="Consolas" pitchFamily="49" charset="0"/>
              </a:rPr>
              <a:t>( a );</a:t>
            </a:r>
            <a:endParaRPr lang="en-US" sz="2400" kern="0" dirty="0">
              <a:latin typeface="Consolas" pitchFamily="49" charset="0"/>
            </a:endParaRPr>
          </a:p>
        </p:txBody>
      </p:sp>
      <p:sp>
        <p:nvSpPr>
          <p:cNvPr id="22" name="Прямоугольник 21"/>
          <p:cNvSpPr/>
          <p:nvPr/>
        </p:nvSpPr>
        <p:spPr>
          <a:xfrm>
            <a:off x="371475" y="2595563"/>
            <a:ext cx="3162300" cy="460375"/>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Алгоритм Евклида:</a:t>
            </a:r>
            <a:endParaRPr lang="en-US" sz="2400" b="1" kern="0" dirty="0">
              <a:solidFill>
                <a:srgbClr val="333399"/>
              </a:solidFill>
              <a:latin typeface="Arial"/>
            </a:endParaRPr>
          </a:p>
        </p:txBody>
      </p:sp>
      <p:sp>
        <p:nvSpPr>
          <p:cNvPr id="14" name="Прямоугольник 13"/>
          <p:cNvSpPr/>
          <p:nvPr/>
        </p:nvSpPr>
        <p:spPr>
          <a:xfrm>
            <a:off x="3976688" y="4756150"/>
            <a:ext cx="4233862" cy="1200150"/>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CC"/>
                </a:solidFill>
                <a:latin typeface="Consolas" pitchFamily="49" charset="0"/>
              </a:rPr>
              <a:t>while</a:t>
            </a:r>
            <a:r>
              <a:rPr lang="en-US" sz="2400" kern="0" dirty="0">
                <a:latin typeface="Consolas" pitchFamily="49" charset="0"/>
              </a:rPr>
              <a:t> b:</a:t>
            </a:r>
          </a:p>
          <a:p>
            <a:pPr eaLnBrk="1" hangingPunct="1">
              <a:defRPr/>
            </a:pPr>
            <a:r>
              <a:rPr lang="en-US" sz="2400" kern="0" dirty="0">
                <a:latin typeface="Consolas" pitchFamily="49" charset="0"/>
              </a:rPr>
              <a:t>  a, b = b, a % b</a:t>
            </a:r>
          </a:p>
          <a:p>
            <a:pPr eaLnBrk="1" hangingPunct="1">
              <a:defRPr/>
            </a:pPr>
            <a:r>
              <a:rPr lang="en-US" sz="2400" kern="0" dirty="0">
                <a:solidFill>
                  <a:srgbClr val="0070C0"/>
                </a:solidFill>
                <a:latin typeface="Consolas" pitchFamily="49" charset="0"/>
              </a:rPr>
              <a:t>print</a:t>
            </a:r>
            <a:r>
              <a:rPr lang="en-US" sz="2400" kern="0" dirty="0">
                <a:latin typeface="Consolas" pitchFamily="49" charset="0"/>
              </a:rPr>
              <a:t> ( a )</a:t>
            </a:r>
          </a:p>
        </p:txBody>
      </p:sp>
      <p:sp>
        <p:nvSpPr>
          <p:cNvPr id="23" name="Прямоугольник 22"/>
          <p:cNvSpPr/>
          <p:nvPr/>
        </p:nvSpPr>
        <p:spPr>
          <a:xfrm>
            <a:off x="2624138" y="1608138"/>
            <a:ext cx="2205037" cy="461962"/>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spcBef>
                <a:spcPts val="1200"/>
              </a:spcBef>
              <a:defRPr/>
            </a:pPr>
            <a:r>
              <a:rPr lang="en-US" sz="2400" kern="0" dirty="0">
                <a:solidFill>
                  <a:srgbClr val="000000"/>
                </a:solidFill>
                <a:latin typeface="Consolas" pitchFamily="49" charset="0"/>
              </a:rPr>
              <a:t>a, b = b, a</a:t>
            </a:r>
            <a:endParaRPr lang="ru-RU" sz="2400" kern="0" dirty="0">
              <a:solidFill>
                <a:srgbClr val="008000"/>
              </a:solidFill>
              <a:latin typeface="Consolas" pitchFamily="49" charset="0"/>
            </a:endParaRPr>
          </a:p>
        </p:txBody>
      </p:sp>
      <p:sp>
        <p:nvSpPr>
          <p:cNvPr id="24" name="Прямоугольник 23"/>
          <p:cNvSpPr/>
          <p:nvPr/>
        </p:nvSpPr>
        <p:spPr>
          <a:xfrm>
            <a:off x="863600" y="1328738"/>
            <a:ext cx="1204913" cy="1200150"/>
          </a:xfrm>
          <a:prstGeom prst="rect">
            <a:avLst/>
          </a:prstGeom>
          <a:solidFill>
            <a:srgbClr val="E6E6FF"/>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kern="0" dirty="0">
                <a:solidFill>
                  <a:srgbClr val="000000"/>
                </a:solidFill>
                <a:latin typeface="Consolas" pitchFamily="49" charset="0"/>
              </a:rPr>
              <a:t>c := a</a:t>
            </a:r>
          </a:p>
          <a:p>
            <a:pPr eaLnBrk="1" hangingPunct="1">
              <a:defRPr/>
            </a:pPr>
            <a:r>
              <a:rPr lang="en-US" sz="2400" kern="0" dirty="0">
                <a:solidFill>
                  <a:srgbClr val="000000"/>
                </a:solidFill>
                <a:latin typeface="Consolas" pitchFamily="49" charset="0"/>
              </a:rPr>
              <a:t>a := b</a:t>
            </a:r>
          </a:p>
          <a:p>
            <a:pPr eaLnBrk="1" hangingPunct="1">
              <a:defRPr/>
            </a:pPr>
            <a:r>
              <a:rPr lang="en-US" sz="2400" kern="0" dirty="0">
                <a:solidFill>
                  <a:srgbClr val="000000"/>
                </a:solidFill>
                <a:latin typeface="Consolas" pitchFamily="49" charset="0"/>
              </a:rPr>
              <a:t>b := c</a:t>
            </a:r>
            <a:endParaRPr lang="ru-RU" dirty="0">
              <a:latin typeface="Consolas" pitchFamily="49" charset="0"/>
            </a:endParaRPr>
          </a:p>
        </p:txBody>
      </p:sp>
      <p:sp>
        <p:nvSpPr>
          <p:cNvPr id="25" name="Прямоугольник 24"/>
          <p:cNvSpPr/>
          <p:nvPr/>
        </p:nvSpPr>
        <p:spPr>
          <a:xfrm>
            <a:off x="371475" y="814388"/>
            <a:ext cx="5630863" cy="461962"/>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Обмен значений двух переменных:</a:t>
            </a:r>
            <a:endParaRPr lang="en-US" sz="2400" b="1" kern="0" dirty="0">
              <a:solidFill>
                <a:srgbClr val="333399"/>
              </a:solidFill>
              <a:latin typeface="Arial"/>
            </a:endParaRPr>
          </a:p>
        </p:txBody>
      </p:sp>
      <p:sp>
        <p:nvSpPr>
          <p:cNvPr id="27" name="Скругленная прямоугольная выноска 26"/>
          <p:cNvSpPr/>
          <p:nvPr/>
        </p:nvSpPr>
        <p:spPr bwMode="auto">
          <a:xfrm>
            <a:off x="4562475" y="3670300"/>
            <a:ext cx="3302000" cy="836613"/>
          </a:xfrm>
          <a:prstGeom prst="wedgeRoundRectCallout">
            <a:avLst>
              <a:gd name="adj1" fmla="val -100618"/>
              <a:gd name="adj2" fmla="val -1262"/>
              <a:gd name="adj3" fmla="val 16667"/>
            </a:avLst>
          </a:prstGeom>
          <a:solidFill>
            <a:srgbClr val="FFFF99"/>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nchor="ctr"/>
          <a:lstStyle/>
          <a:p>
            <a:pPr eaLnBrk="1" hangingPunct="1">
              <a:lnSpc>
                <a:spcPct val="80000"/>
              </a:lnSpc>
              <a:defRPr/>
            </a:pPr>
            <a:r>
              <a:rPr lang="en-US" sz="2800" dirty="0">
                <a:latin typeface="Consolas" pitchFamily="49" charset="0"/>
              </a:rPr>
              <a:t>a </a:t>
            </a:r>
            <a:r>
              <a:rPr lang="en-US" sz="2800" dirty="0">
                <a:latin typeface="Consolas" pitchFamily="49" charset="0"/>
                <a:sym typeface="Symbol"/>
              </a:rPr>
              <a:t> b</a:t>
            </a:r>
            <a:r>
              <a:rPr lang="en-US" sz="2800" baseline="-25000" dirty="0">
                <a:latin typeface="Consolas" pitchFamily="49" charset="0"/>
                <a:sym typeface="Symbol"/>
              </a:rPr>
              <a:t>0</a:t>
            </a:r>
            <a:endParaRPr lang="en-US" sz="2800" baseline="-25000" dirty="0">
              <a:latin typeface="Consolas" pitchFamily="49" charset="0"/>
            </a:endParaRPr>
          </a:p>
          <a:p>
            <a:pPr eaLnBrk="1" hangingPunct="1">
              <a:lnSpc>
                <a:spcPct val="80000"/>
              </a:lnSpc>
              <a:defRPr/>
            </a:pPr>
            <a:r>
              <a:rPr lang="en-US" sz="2800" dirty="0">
                <a:latin typeface="Consolas" pitchFamily="49" charset="0"/>
              </a:rPr>
              <a:t>b </a:t>
            </a:r>
            <a:r>
              <a:rPr lang="en-US" sz="2800" dirty="0">
                <a:latin typeface="Consolas" pitchFamily="49" charset="0"/>
                <a:sym typeface="Symbol"/>
              </a:rPr>
              <a:t> a</a:t>
            </a:r>
            <a:r>
              <a:rPr lang="en-US" sz="2800" baseline="-25000" dirty="0">
                <a:latin typeface="Consolas" pitchFamily="49" charset="0"/>
                <a:sym typeface="Symbol"/>
              </a:rPr>
              <a:t>0</a:t>
            </a:r>
            <a:r>
              <a:rPr lang="en-US" sz="2800" dirty="0">
                <a:latin typeface="Consolas" pitchFamily="49" charset="0"/>
                <a:sym typeface="Symbol"/>
              </a:rPr>
              <a:t> </a:t>
            </a:r>
            <a:r>
              <a:rPr lang="en-US" sz="2800" b="1" dirty="0">
                <a:latin typeface="Consolas" pitchFamily="49" charset="0"/>
                <a:sym typeface="Symbol"/>
              </a:rPr>
              <a:t>mod</a:t>
            </a:r>
            <a:r>
              <a:rPr lang="en-US" sz="2800" dirty="0">
                <a:latin typeface="Consolas" pitchFamily="49" charset="0"/>
                <a:sym typeface="Symbol"/>
              </a:rPr>
              <a:t> b</a:t>
            </a:r>
            <a:r>
              <a:rPr lang="en-US" sz="2800" baseline="-25000" dirty="0">
                <a:latin typeface="Consolas" pitchFamily="49" charset="0"/>
                <a:sym typeface="Symbol"/>
              </a:rPr>
              <a:t>0</a:t>
            </a:r>
            <a:endParaRPr lang="ru-RU" sz="2800" dirty="0">
              <a:latin typeface="Consolas"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nodeType="afterGroup">
                            <p:stCondLst>
                              <p:cond delay="500"/>
                            </p:stCondLst>
                            <p:childTnLst>
                              <p:par>
                                <p:cTn id="25" presetID="9"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dissolve">
                                      <p:cBhvr>
                                        <p:cTn id="27" dur="500"/>
                                        <p:tgtEl>
                                          <p:spTgt spid="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14" grpId="0" animBg="1"/>
      <p:bldP spid="23" grpId="0" animBg="1"/>
      <p:bldP spid="24" grpId="0" animBg="1"/>
      <p:bldP spid="25" grpId="0"/>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311150" y="301625"/>
            <a:ext cx="8375650" cy="471488"/>
          </a:xfrm>
        </p:spPr>
        <p:txBody>
          <a:bodyPr/>
          <a:lstStyle/>
          <a:p>
            <a:r>
              <a:rPr lang="ru-RU" altLang="ru-RU" smtClean="0"/>
              <a:t>Списки (массивы)</a:t>
            </a:r>
          </a:p>
        </p:txBody>
      </p:sp>
      <p:sp>
        <p:nvSpPr>
          <p:cNvPr id="2765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0D8F26E-4D36-4F03-8C0A-60F359C9F7A8}" type="slidenum">
              <a:rPr lang="ru-RU" altLang="ru-RU" sz="1400"/>
              <a:pPr>
                <a:spcBef>
                  <a:spcPct val="0"/>
                </a:spcBef>
                <a:buFontTx/>
                <a:buNone/>
              </a:pPr>
              <a:t>12</a:t>
            </a:fld>
            <a:endParaRPr lang="ru-RU" altLang="ru-RU" sz="1400"/>
          </a:p>
        </p:txBody>
      </p:sp>
      <p:sp>
        <p:nvSpPr>
          <p:cNvPr id="6" name="Прямоугольник 5"/>
          <p:cNvSpPr/>
          <p:nvPr/>
        </p:nvSpPr>
        <p:spPr>
          <a:xfrm>
            <a:off x="374650" y="1516063"/>
            <a:ext cx="2020888" cy="461962"/>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Заполнение</a:t>
            </a:r>
            <a:endParaRPr lang="en-US" sz="2400" b="1" kern="0" dirty="0">
              <a:solidFill>
                <a:srgbClr val="333399"/>
              </a:solidFill>
              <a:latin typeface="Arial"/>
            </a:endParaRPr>
          </a:p>
        </p:txBody>
      </p:sp>
      <p:sp>
        <p:nvSpPr>
          <p:cNvPr id="12" name="Прямоугольник 11"/>
          <p:cNvSpPr/>
          <p:nvPr/>
        </p:nvSpPr>
        <p:spPr>
          <a:xfrm>
            <a:off x="4122738" y="2168525"/>
            <a:ext cx="1714500" cy="461963"/>
          </a:xfrm>
          <a:prstGeom prst="rect">
            <a:avLst/>
          </a:prstGeom>
          <a:solidFill>
            <a:srgbClr val="FFFF99"/>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kern="0" dirty="0">
                <a:solidFill>
                  <a:srgbClr val="000000"/>
                </a:solidFill>
                <a:latin typeface="Consolas" pitchFamily="49" charset="0"/>
              </a:rPr>
              <a:t>A = [</a:t>
            </a:r>
            <a:r>
              <a:rPr lang="en-US" sz="2400" kern="0" dirty="0">
                <a:solidFill>
                  <a:srgbClr val="00B0F0"/>
                </a:solidFill>
                <a:latin typeface="Consolas" pitchFamily="49" charset="0"/>
              </a:rPr>
              <a:t>0</a:t>
            </a:r>
            <a:r>
              <a:rPr lang="en-US" sz="2400" kern="0" dirty="0">
                <a:solidFill>
                  <a:srgbClr val="000000"/>
                </a:solidFill>
                <a:latin typeface="Consolas" pitchFamily="49" charset="0"/>
              </a:rPr>
              <a:t>]*N</a:t>
            </a:r>
          </a:p>
        </p:txBody>
      </p:sp>
      <p:sp>
        <p:nvSpPr>
          <p:cNvPr id="16" name="Прямоугольник 15"/>
          <p:cNvSpPr/>
          <p:nvPr/>
        </p:nvSpPr>
        <p:spPr>
          <a:xfrm>
            <a:off x="587375" y="1992313"/>
            <a:ext cx="3243263" cy="830262"/>
          </a:xfrm>
          <a:prstGeom prst="rect">
            <a:avLst/>
          </a:prstGeom>
          <a:solidFill>
            <a:srgbClr val="E6E6FF"/>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0</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a:t>
            </a:r>
            <a:r>
              <a:rPr lang="ru-RU" sz="2400" kern="0" dirty="0">
                <a:solidFill>
                  <a:srgbClr val="000000"/>
                </a:solidFill>
                <a:latin typeface="Consolas" pitchFamily="49" charset="0"/>
              </a:rPr>
              <a:t>-1</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 0;</a:t>
            </a:r>
            <a:endParaRPr lang="ru-RU" dirty="0">
              <a:latin typeface="Consolas" pitchFamily="49" charset="0"/>
            </a:endParaRPr>
          </a:p>
        </p:txBody>
      </p:sp>
      <p:sp>
        <p:nvSpPr>
          <p:cNvPr id="17" name="Прямоугольник 16"/>
          <p:cNvSpPr/>
          <p:nvPr/>
        </p:nvSpPr>
        <p:spPr>
          <a:xfrm>
            <a:off x="587375" y="3030538"/>
            <a:ext cx="3243263" cy="830262"/>
          </a:xfrm>
          <a:prstGeom prst="rect">
            <a:avLst/>
          </a:prstGeom>
          <a:solidFill>
            <a:srgbClr val="E6E6FF"/>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0</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a:t>
            </a:r>
            <a:r>
              <a:rPr lang="ru-RU" sz="2400" kern="0" dirty="0">
                <a:solidFill>
                  <a:srgbClr val="000000"/>
                </a:solidFill>
                <a:latin typeface="Consolas" pitchFamily="49" charset="0"/>
              </a:rPr>
              <a:t>-1</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endParaRPr lang="ru-RU" dirty="0">
              <a:latin typeface="Consolas" pitchFamily="49" charset="0"/>
            </a:endParaRPr>
          </a:p>
        </p:txBody>
      </p:sp>
      <p:sp>
        <p:nvSpPr>
          <p:cNvPr id="18" name="Прямоугольник 17"/>
          <p:cNvSpPr/>
          <p:nvPr/>
        </p:nvSpPr>
        <p:spPr>
          <a:xfrm>
            <a:off x="4151313" y="3030538"/>
            <a:ext cx="4768850" cy="831850"/>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A = [</a:t>
            </a:r>
            <a:r>
              <a:rPr lang="nn-NO" sz="2400" kern="0" dirty="0">
                <a:solidFill>
                  <a:srgbClr val="000000"/>
                </a:solidFill>
                <a:latin typeface="Consolas" pitchFamily="49" charset="0"/>
              </a:rPr>
              <a:t>i*i </a:t>
            </a:r>
            <a:endParaRPr lang="ru-RU" sz="2400" kern="0" dirty="0">
              <a:solidFill>
                <a:srgbClr val="000000"/>
              </a:solidFill>
              <a:latin typeface="Consolas" pitchFamily="49" charset="0"/>
            </a:endParaRPr>
          </a:p>
          <a:p>
            <a:pPr eaLnBrk="1" hangingPunct="1">
              <a:defRPr/>
            </a:pPr>
            <a:r>
              <a:rPr lang="ru-RU" sz="2400" kern="0" dirty="0">
                <a:solidFill>
                  <a:srgbClr val="000000"/>
                </a:solidFill>
                <a:latin typeface="Consolas" pitchFamily="49" charset="0"/>
              </a:rPr>
              <a:t>     </a:t>
            </a:r>
            <a:r>
              <a:rPr lang="nn-NO" sz="2400" kern="0" dirty="0">
                <a:solidFill>
                  <a:srgbClr val="0000CC"/>
                </a:solidFill>
                <a:latin typeface="Consolas" pitchFamily="49" charset="0"/>
              </a:rPr>
              <a:t>for</a:t>
            </a:r>
            <a:r>
              <a:rPr lang="nn-NO" sz="2400" kern="0" dirty="0">
                <a:solidFill>
                  <a:srgbClr val="000000"/>
                </a:solidFill>
                <a:latin typeface="Consolas" pitchFamily="49" charset="0"/>
              </a:rPr>
              <a:t> i </a:t>
            </a:r>
            <a:r>
              <a:rPr lang="nn-NO" sz="2400" kern="0" dirty="0">
                <a:solidFill>
                  <a:srgbClr val="0000CC"/>
                </a:solidFill>
                <a:latin typeface="Consolas" pitchFamily="49" charset="0"/>
              </a:rPr>
              <a:t>in</a:t>
            </a:r>
            <a:r>
              <a:rPr lang="nn-NO" sz="2400" kern="0" dirty="0">
                <a:solidFill>
                  <a:srgbClr val="000000"/>
                </a:solidFill>
                <a:latin typeface="Consolas" pitchFamily="49" charset="0"/>
              </a:rPr>
              <a:t> </a:t>
            </a:r>
            <a:r>
              <a:rPr lang="nn-NO" sz="2400" kern="0" dirty="0">
                <a:solidFill>
                  <a:srgbClr val="0070C0"/>
                </a:solidFill>
                <a:latin typeface="Consolas" pitchFamily="49" charset="0"/>
              </a:rPr>
              <a:t>range</a:t>
            </a:r>
            <a:r>
              <a:rPr lang="nn-NO" sz="2400" kern="0" dirty="0">
                <a:solidFill>
                  <a:srgbClr val="000000"/>
                </a:solidFill>
                <a:latin typeface="Consolas" pitchFamily="49" charset="0"/>
              </a:rPr>
              <a:t>(N)]</a:t>
            </a:r>
            <a:endParaRPr lang="en-US" sz="2400" kern="0" dirty="0">
              <a:solidFill>
                <a:srgbClr val="000000"/>
              </a:solidFill>
              <a:latin typeface="Consolas" pitchFamily="49" charset="0"/>
            </a:endParaRPr>
          </a:p>
        </p:txBody>
      </p:sp>
      <p:sp>
        <p:nvSpPr>
          <p:cNvPr id="19" name="Прямоугольник 18"/>
          <p:cNvSpPr/>
          <p:nvPr/>
        </p:nvSpPr>
        <p:spPr>
          <a:xfrm>
            <a:off x="374650" y="4071938"/>
            <a:ext cx="1754188" cy="461962"/>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Максимум</a:t>
            </a:r>
            <a:endParaRPr lang="en-US" sz="2400" b="1" kern="0" dirty="0">
              <a:solidFill>
                <a:srgbClr val="333399"/>
              </a:solidFill>
              <a:latin typeface="Arial"/>
            </a:endParaRPr>
          </a:p>
        </p:txBody>
      </p:sp>
      <p:sp>
        <p:nvSpPr>
          <p:cNvPr id="24" name="Прямоугольник 23"/>
          <p:cNvSpPr/>
          <p:nvPr/>
        </p:nvSpPr>
        <p:spPr>
          <a:xfrm>
            <a:off x="587375" y="4592638"/>
            <a:ext cx="3806825" cy="1570037"/>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M</a:t>
            </a:r>
            <a:r>
              <a:rPr lang="en-US" sz="2400" b="1" kern="0" dirty="0">
                <a:solidFill>
                  <a:srgbClr val="000000"/>
                </a:solidFill>
                <a:latin typeface="Consolas" pitchFamily="49" charset="0"/>
              </a:rPr>
              <a:t> </a:t>
            </a:r>
            <a:r>
              <a:rPr lang="en-US" sz="2400" kern="0" dirty="0">
                <a:solidFill>
                  <a:srgbClr val="000000"/>
                </a:solidFill>
                <a:latin typeface="Consolas" pitchFamily="49" charset="0"/>
              </a:rPr>
              <a:t>:= A[</a:t>
            </a:r>
            <a:r>
              <a:rPr lang="ru-RU" sz="2400" kern="0" dirty="0">
                <a:solidFill>
                  <a:srgbClr val="000000"/>
                </a:solidFill>
                <a:latin typeface="Consolas" pitchFamily="49" charset="0"/>
              </a:rPr>
              <a:t>0</a:t>
            </a:r>
            <a:r>
              <a:rPr lang="en-US" sz="2400" kern="0" dirty="0">
                <a:solidFill>
                  <a:srgbClr val="000000"/>
                </a:solidFill>
                <a:latin typeface="Consolas" pitchFamily="49" charset="0"/>
              </a:rPr>
              <a:t>];</a:t>
            </a:r>
            <a:endParaRPr lang="en-US" sz="2400" b="1" kern="0" dirty="0">
              <a:solidFill>
                <a:srgbClr val="000000"/>
              </a:solidFill>
              <a:latin typeface="Consolas" pitchFamily="49" charset="0"/>
            </a:endParaRPr>
          </a:p>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1</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a:t>
            </a:r>
            <a:r>
              <a:rPr lang="ru-RU" sz="2400" kern="0" dirty="0">
                <a:solidFill>
                  <a:srgbClr val="000000"/>
                </a:solidFill>
                <a:latin typeface="Consolas" pitchFamily="49" charset="0"/>
              </a:rPr>
              <a:t>-1</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a:t>
            </a:r>
            <a:r>
              <a:rPr lang="en-US" sz="2400" b="1" kern="0" dirty="0">
                <a:solidFill>
                  <a:srgbClr val="000000"/>
                </a:solidFill>
                <a:latin typeface="Consolas" pitchFamily="49" charset="0"/>
              </a:rPr>
              <a:t>if</a:t>
            </a:r>
            <a:r>
              <a:rPr lang="en-US" sz="2400" kern="0" dirty="0">
                <a:solidFill>
                  <a:srgbClr val="000000"/>
                </a:solidFill>
                <a:latin typeface="Consolas" pitchFamily="49" charset="0"/>
              </a:rPr>
              <a:t>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&gt; M </a:t>
            </a:r>
            <a:r>
              <a:rPr lang="en-US" sz="2400" b="1" kern="0" dirty="0">
                <a:solidFill>
                  <a:srgbClr val="000000"/>
                </a:solidFill>
                <a:latin typeface="Consolas" pitchFamily="49" charset="0"/>
              </a:rPr>
              <a:t>then</a:t>
            </a:r>
          </a:p>
          <a:p>
            <a:pPr eaLnBrk="1" hangingPunct="1">
              <a:defRPr/>
            </a:pPr>
            <a:r>
              <a:rPr lang="en-US" sz="2400" kern="0" dirty="0">
                <a:solidFill>
                  <a:srgbClr val="000000"/>
                </a:solidFill>
                <a:latin typeface="Consolas" pitchFamily="49" charset="0"/>
              </a:rPr>
              <a:t>    M :=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endParaRPr lang="ru-RU" dirty="0">
              <a:latin typeface="Consolas" pitchFamily="49" charset="0"/>
            </a:endParaRPr>
          </a:p>
        </p:txBody>
      </p:sp>
      <p:sp>
        <p:nvSpPr>
          <p:cNvPr id="25" name="Прямоугольник 24"/>
          <p:cNvSpPr/>
          <p:nvPr/>
        </p:nvSpPr>
        <p:spPr>
          <a:xfrm>
            <a:off x="4637088" y="5172075"/>
            <a:ext cx="1884362" cy="461963"/>
          </a:xfrm>
          <a:prstGeom prst="rect">
            <a:avLst/>
          </a:prstGeom>
          <a:solidFill>
            <a:srgbClr val="FFFF99"/>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kern="0" dirty="0">
                <a:solidFill>
                  <a:srgbClr val="000000"/>
                </a:solidFill>
                <a:latin typeface="Consolas" pitchFamily="49" charset="0"/>
              </a:rPr>
              <a:t>M = </a:t>
            </a:r>
            <a:r>
              <a:rPr lang="en-US" sz="2400" kern="0" dirty="0">
                <a:solidFill>
                  <a:srgbClr val="0070C0"/>
                </a:solidFill>
                <a:latin typeface="Consolas" pitchFamily="49" charset="0"/>
              </a:rPr>
              <a:t>max</a:t>
            </a:r>
            <a:r>
              <a:rPr lang="en-US" sz="2400" kern="0" dirty="0">
                <a:solidFill>
                  <a:srgbClr val="000000"/>
                </a:solidFill>
                <a:latin typeface="Consolas" pitchFamily="49" charset="0"/>
              </a:rPr>
              <a:t>(A)</a:t>
            </a:r>
          </a:p>
        </p:txBody>
      </p:sp>
      <p:grpSp>
        <p:nvGrpSpPr>
          <p:cNvPr id="27660" name="Group 55"/>
          <p:cNvGrpSpPr>
            <a:grpSpLocks/>
          </p:cNvGrpSpPr>
          <p:nvPr/>
        </p:nvGrpSpPr>
        <p:grpSpPr bwMode="auto">
          <a:xfrm>
            <a:off x="419100" y="838200"/>
            <a:ext cx="5253038" cy="663575"/>
            <a:chOff x="433" y="3902"/>
            <a:chExt cx="3309" cy="418"/>
          </a:xfrm>
        </p:grpSpPr>
        <p:sp>
          <p:nvSpPr>
            <p:cNvPr id="14" name="Text Box 56"/>
            <p:cNvSpPr txBox="1">
              <a:spLocks noChangeArrowheads="1"/>
            </p:cNvSpPr>
            <p:nvPr/>
          </p:nvSpPr>
          <p:spPr bwMode="auto">
            <a:xfrm>
              <a:off x="727" y="3969"/>
              <a:ext cx="3015"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Нумерация элементов с нуля!</a:t>
              </a:r>
            </a:p>
          </p:txBody>
        </p:sp>
        <p:sp>
          <p:nvSpPr>
            <p:cNvPr id="27662"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dissolve">
                                      <p:cBhvr>
                                        <p:cTn id="25" dur="500"/>
                                        <p:tgtEl>
                                          <p:spTgt spid="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dissolve">
                                      <p:cBhvr>
                                        <p:cTn id="33" dur="500"/>
                                        <p:tgtEl>
                                          <p:spTgt spid="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16" grpId="0" animBg="1"/>
      <p:bldP spid="17" grpId="0" animBg="1"/>
      <p:bldP spid="18" grpId="0" animBg="1"/>
      <p:bldP spid="19" grpId="0"/>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a:xfrm>
            <a:off x="311150" y="301625"/>
            <a:ext cx="8375650" cy="471488"/>
          </a:xfrm>
        </p:spPr>
        <p:txBody>
          <a:bodyPr/>
          <a:lstStyle/>
          <a:p>
            <a:r>
              <a:rPr lang="ru-RU" altLang="ru-RU" smtClean="0"/>
              <a:t>Списки (массивы)</a:t>
            </a:r>
          </a:p>
        </p:txBody>
      </p:sp>
      <p:sp>
        <p:nvSpPr>
          <p:cNvPr id="29699"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F87EA31-DFAB-4091-BBB3-692F637DFD1F}" type="slidenum">
              <a:rPr lang="ru-RU" altLang="ru-RU" sz="1400"/>
              <a:pPr>
                <a:spcBef>
                  <a:spcPct val="0"/>
                </a:spcBef>
                <a:buFontTx/>
                <a:buNone/>
              </a:pPr>
              <a:t>13</a:t>
            </a:fld>
            <a:endParaRPr lang="ru-RU" altLang="ru-RU" sz="1400"/>
          </a:p>
        </p:txBody>
      </p:sp>
      <p:sp>
        <p:nvSpPr>
          <p:cNvPr id="19" name="Прямоугольник 18"/>
          <p:cNvSpPr/>
          <p:nvPr/>
        </p:nvSpPr>
        <p:spPr>
          <a:xfrm>
            <a:off x="374650" y="806450"/>
            <a:ext cx="5207000" cy="460375"/>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Выборка элементов по условию</a:t>
            </a:r>
            <a:endParaRPr lang="en-US" sz="2400" b="1" kern="0" dirty="0">
              <a:solidFill>
                <a:srgbClr val="333399"/>
              </a:solidFill>
              <a:latin typeface="Arial"/>
            </a:endParaRPr>
          </a:p>
        </p:txBody>
      </p:sp>
      <p:sp>
        <p:nvSpPr>
          <p:cNvPr id="23" name="Прямоугольник 22"/>
          <p:cNvSpPr/>
          <p:nvPr/>
        </p:nvSpPr>
        <p:spPr>
          <a:xfrm>
            <a:off x="587375" y="1235075"/>
            <a:ext cx="4262438" cy="2308225"/>
          </a:xfrm>
          <a:prstGeom prst="rect">
            <a:avLst/>
          </a:prstGeom>
          <a:solidFill>
            <a:srgbClr val="E6E6FF"/>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b="1" kern="0" dirty="0">
                <a:solidFill>
                  <a:srgbClr val="000000"/>
                </a:solidFill>
                <a:latin typeface="Consolas" pitchFamily="49" charset="0"/>
              </a:rPr>
              <a:t>count </a:t>
            </a:r>
            <a:r>
              <a:rPr lang="en-US" sz="2400" kern="0" dirty="0">
                <a:solidFill>
                  <a:srgbClr val="000000"/>
                </a:solidFill>
                <a:latin typeface="Consolas" pitchFamily="49" charset="0"/>
              </a:rPr>
              <a:t>:= 0;</a:t>
            </a:r>
            <a:endParaRPr lang="en-US" sz="2400" b="1" kern="0" dirty="0">
              <a:solidFill>
                <a:srgbClr val="000000"/>
              </a:solidFill>
              <a:latin typeface="Consolas" pitchFamily="49" charset="0"/>
            </a:endParaRPr>
          </a:p>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0</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a:t>
            </a:r>
            <a:r>
              <a:rPr lang="ru-RU" sz="2400" kern="0" dirty="0">
                <a:solidFill>
                  <a:srgbClr val="000000"/>
                </a:solidFill>
                <a:latin typeface="Consolas" pitchFamily="49" charset="0"/>
              </a:rPr>
              <a:t>-1</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a:t>
            </a:r>
            <a:r>
              <a:rPr lang="en-US" sz="2400" b="1" kern="0" dirty="0">
                <a:solidFill>
                  <a:srgbClr val="000000"/>
                </a:solidFill>
                <a:latin typeface="Consolas" pitchFamily="49" charset="0"/>
              </a:rPr>
              <a:t>if</a:t>
            </a:r>
            <a:r>
              <a:rPr lang="en-US" sz="2400" kern="0" dirty="0">
                <a:solidFill>
                  <a:srgbClr val="000000"/>
                </a:solidFill>
                <a:latin typeface="Consolas" pitchFamily="49" charset="0"/>
              </a:rPr>
              <a:t>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&gt; 0 </a:t>
            </a:r>
            <a:r>
              <a:rPr lang="en-US" sz="2400" b="1" kern="0" dirty="0">
                <a:solidFill>
                  <a:srgbClr val="000000"/>
                </a:solidFill>
                <a:latin typeface="Consolas" pitchFamily="49" charset="0"/>
              </a:rPr>
              <a:t>then begin</a:t>
            </a:r>
          </a:p>
          <a:p>
            <a:pPr eaLnBrk="1" hangingPunct="1">
              <a:defRPr/>
            </a:pPr>
            <a:r>
              <a:rPr lang="en-US" sz="2400" kern="0" dirty="0">
                <a:solidFill>
                  <a:srgbClr val="000000"/>
                </a:solidFill>
                <a:latin typeface="Consolas" pitchFamily="49" charset="0"/>
              </a:rPr>
              <a:t>    count := count + 1;</a:t>
            </a:r>
          </a:p>
          <a:p>
            <a:pPr eaLnBrk="1" hangingPunct="1">
              <a:defRPr/>
            </a:pPr>
            <a:r>
              <a:rPr lang="en-US" sz="2400" kern="0" dirty="0">
                <a:solidFill>
                  <a:srgbClr val="000000"/>
                </a:solidFill>
                <a:latin typeface="Consolas" pitchFamily="49" charset="0"/>
              </a:rPr>
              <a:t>    B[count] :=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p>
          <a:p>
            <a:pPr eaLnBrk="1" hangingPunct="1">
              <a:defRPr/>
            </a:pPr>
            <a:r>
              <a:rPr lang="en-US" sz="2400" kern="0" dirty="0">
                <a:solidFill>
                  <a:srgbClr val="000000"/>
                </a:solidFill>
                <a:latin typeface="Consolas" pitchFamily="49" charset="0"/>
              </a:rPr>
              <a:t>  </a:t>
            </a:r>
            <a:r>
              <a:rPr lang="en-US" sz="2400" b="1" kern="0" dirty="0">
                <a:solidFill>
                  <a:srgbClr val="000000"/>
                </a:solidFill>
                <a:latin typeface="Consolas" pitchFamily="49" charset="0"/>
              </a:rPr>
              <a:t>end</a:t>
            </a:r>
            <a:r>
              <a:rPr lang="en-US" sz="2400" kern="0" dirty="0">
                <a:solidFill>
                  <a:srgbClr val="000000"/>
                </a:solidFill>
                <a:latin typeface="Consolas" pitchFamily="49" charset="0"/>
              </a:rPr>
              <a:t>; </a:t>
            </a:r>
            <a:endParaRPr lang="ru-RU" dirty="0">
              <a:latin typeface="Consolas" pitchFamily="49" charset="0"/>
            </a:endParaRPr>
          </a:p>
        </p:txBody>
      </p:sp>
      <p:sp>
        <p:nvSpPr>
          <p:cNvPr id="21" name="Прямоугольник 20"/>
          <p:cNvSpPr/>
          <p:nvPr/>
        </p:nvSpPr>
        <p:spPr>
          <a:xfrm>
            <a:off x="3676650" y="1189038"/>
            <a:ext cx="5130800" cy="461962"/>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B = [x </a:t>
            </a:r>
            <a:r>
              <a:rPr lang="en-US" sz="2400" kern="0" dirty="0">
                <a:solidFill>
                  <a:srgbClr val="0000CC"/>
                </a:solidFill>
                <a:latin typeface="Consolas" pitchFamily="49" charset="0"/>
              </a:rPr>
              <a:t>for</a:t>
            </a:r>
            <a:r>
              <a:rPr lang="en-US" sz="2400" kern="0" dirty="0">
                <a:solidFill>
                  <a:srgbClr val="000000"/>
                </a:solidFill>
                <a:latin typeface="Consolas" pitchFamily="49" charset="0"/>
              </a:rPr>
              <a:t> x </a:t>
            </a:r>
            <a:r>
              <a:rPr lang="en-US" sz="2400" kern="0" dirty="0">
                <a:solidFill>
                  <a:srgbClr val="0000CC"/>
                </a:solidFill>
                <a:latin typeface="Consolas" pitchFamily="49" charset="0"/>
              </a:rPr>
              <a:t>in</a:t>
            </a:r>
            <a:r>
              <a:rPr lang="en-US" sz="2400" kern="0" dirty="0">
                <a:solidFill>
                  <a:srgbClr val="000000"/>
                </a:solidFill>
                <a:latin typeface="Consolas" pitchFamily="49" charset="0"/>
              </a:rPr>
              <a:t> A </a:t>
            </a:r>
            <a:r>
              <a:rPr lang="en-US" sz="2400" kern="0" dirty="0">
                <a:solidFill>
                  <a:srgbClr val="0000CC"/>
                </a:solidFill>
                <a:latin typeface="Consolas" pitchFamily="49" charset="0"/>
              </a:rPr>
              <a:t>if</a:t>
            </a:r>
            <a:r>
              <a:rPr lang="en-US" sz="2400" kern="0" dirty="0">
                <a:solidFill>
                  <a:srgbClr val="000000"/>
                </a:solidFill>
                <a:latin typeface="Consolas" pitchFamily="49" charset="0"/>
              </a:rPr>
              <a:t> x &gt;</a:t>
            </a:r>
            <a:r>
              <a:rPr lang="en-US" sz="2400" kern="0" dirty="0">
                <a:solidFill>
                  <a:srgbClr val="00B0F0"/>
                </a:solidFill>
                <a:latin typeface="Consolas" pitchFamily="49" charset="0"/>
              </a:rPr>
              <a:t> 0</a:t>
            </a:r>
            <a:r>
              <a:rPr lang="en-US" sz="2400" kern="0" dirty="0">
                <a:solidFill>
                  <a:srgbClr val="000000"/>
                </a:solidFill>
                <a:latin typeface="Consolas" pitchFamily="49" charset="0"/>
              </a:rPr>
              <a:t>] </a:t>
            </a:r>
          </a:p>
        </p:txBody>
      </p:sp>
      <p:sp>
        <p:nvSpPr>
          <p:cNvPr id="13" name="Прямоугольник 12"/>
          <p:cNvSpPr/>
          <p:nvPr/>
        </p:nvSpPr>
        <p:spPr>
          <a:xfrm>
            <a:off x="374650" y="3614738"/>
            <a:ext cx="2011363" cy="461962"/>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Сортировка</a:t>
            </a:r>
            <a:endParaRPr lang="en-US" sz="2400" b="1" kern="0" dirty="0">
              <a:solidFill>
                <a:srgbClr val="333399"/>
              </a:solidFill>
              <a:latin typeface="Arial"/>
            </a:endParaRPr>
          </a:p>
        </p:txBody>
      </p:sp>
      <p:sp>
        <p:nvSpPr>
          <p:cNvPr id="14" name="Прямоугольник 13"/>
          <p:cNvSpPr/>
          <p:nvPr/>
        </p:nvSpPr>
        <p:spPr>
          <a:xfrm>
            <a:off x="587375" y="4100513"/>
            <a:ext cx="5451475" cy="2308225"/>
          </a:xfrm>
          <a:prstGeom prst="rect">
            <a:avLst/>
          </a:prstGeom>
          <a:solidFill>
            <a:srgbClr val="E6E6FF"/>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0</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a:t>
            </a:r>
            <a:r>
              <a:rPr lang="ru-RU" sz="2400" kern="0" dirty="0">
                <a:solidFill>
                  <a:srgbClr val="000000"/>
                </a:solidFill>
                <a:latin typeface="Consolas" pitchFamily="49" charset="0"/>
              </a:rPr>
              <a:t>-1</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do</a:t>
            </a:r>
          </a:p>
          <a:p>
            <a:pPr eaLnBrk="1" hangingPunct="1">
              <a:defRPr/>
            </a:pPr>
            <a:r>
              <a:rPr lang="en-US" sz="2400" b="1" kern="0" dirty="0">
                <a:solidFill>
                  <a:srgbClr val="000000"/>
                </a:solidFill>
                <a:latin typeface="Consolas" pitchFamily="49" charset="0"/>
              </a:rPr>
              <a:t>  for</a:t>
            </a:r>
            <a:r>
              <a:rPr lang="en-US" sz="2400" kern="0" dirty="0">
                <a:solidFill>
                  <a:srgbClr val="000000"/>
                </a:solidFill>
                <a:latin typeface="Consolas" pitchFamily="49" charset="0"/>
              </a:rPr>
              <a:t> j:=N-</a:t>
            </a:r>
            <a:r>
              <a:rPr lang="ru-RU" sz="2400" kern="0" dirty="0">
                <a:solidFill>
                  <a:srgbClr val="000000"/>
                </a:solidFill>
                <a:latin typeface="Consolas" pitchFamily="49" charset="0"/>
              </a:rPr>
              <a:t>2</a:t>
            </a:r>
            <a:r>
              <a:rPr lang="en-US" sz="2400" kern="0" dirty="0">
                <a:solidFill>
                  <a:srgbClr val="000000"/>
                </a:solidFill>
                <a:latin typeface="Consolas" pitchFamily="49" charset="0"/>
              </a:rPr>
              <a:t> </a:t>
            </a:r>
            <a:r>
              <a:rPr lang="en-US" sz="2400" b="1" kern="0" dirty="0" err="1">
                <a:solidFill>
                  <a:srgbClr val="000000"/>
                </a:solidFill>
                <a:latin typeface="Consolas" pitchFamily="49" charset="0"/>
              </a:rPr>
              <a:t>downto</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a:t>
            </a:r>
            <a:r>
              <a:rPr lang="en-US" sz="2400" b="1" kern="0" dirty="0">
                <a:solidFill>
                  <a:srgbClr val="000000"/>
                </a:solidFill>
                <a:latin typeface="Consolas" pitchFamily="49" charset="0"/>
              </a:rPr>
              <a:t>if</a:t>
            </a:r>
            <a:r>
              <a:rPr lang="en-US" sz="2400" kern="0" dirty="0">
                <a:solidFill>
                  <a:srgbClr val="000000"/>
                </a:solidFill>
                <a:latin typeface="Consolas" pitchFamily="49" charset="0"/>
              </a:rPr>
              <a:t> A[j] &gt; A[j+1] </a:t>
            </a:r>
            <a:r>
              <a:rPr lang="en-US" sz="2400" b="1" kern="0" dirty="0">
                <a:solidFill>
                  <a:srgbClr val="000000"/>
                </a:solidFill>
                <a:latin typeface="Consolas" pitchFamily="49" charset="0"/>
              </a:rPr>
              <a:t>then begin</a:t>
            </a:r>
          </a:p>
          <a:p>
            <a:pPr eaLnBrk="1" hangingPunct="1">
              <a:defRPr/>
            </a:pPr>
            <a:r>
              <a:rPr lang="en-US" sz="2400" kern="0" dirty="0">
                <a:solidFill>
                  <a:srgbClr val="000000"/>
                </a:solidFill>
                <a:latin typeface="Consolas" pitchFamily="49" charset="0"/>
              </a:rPr>
              <a:t>      c:=A[j]; A[j]:=A[j+1];</a:t>
            </a:r>
          </a:p>
          <a:p>
            <a:pPr eaLnBrk="1" hangingPunct="1">
              <a:defRPr/>
            </a:pPr>
            <a:r>
              <a:rPr lang="en-US" sz="2400" kern="0" dirty="0">
                <a:solidFill>
                  <a:srgbClr val="000000"/>
                </a:solidFill>
                <a:latin typeface="Consolas" pitchFamily="49" charset="0"/>
              </a:rPr>
              <a:t>      A[j+1]:=c</a:t>
            </a:r>
          </a:p>
          <a:p>
            <a:pPr eaLnBrk="1" hangingPunct="1">
              <a:defRPr/>
            </a:pPr>
            <a:r>
              <a:rPr lang="en-US" sz="2400" kern="0" dirty="0">
                <a:solidFill>
                  <a:srgbClr val="000000"/>
                </a:solidFill>
                <a:latin typeface="Consolas" pitchFamily="49" charset="0"/>
              </a:rPr>
              <a:t>    </a:t>
            </a:r>
            <a:r>
              <a:rPr lang="en-US" sz="2400" b="1" kern="0" dirty="0">
                <a:solidFill>
                  <a:srgbClr val="000000"/>
                </a:solidFill>
                <a:latin typeface="Consolas" pitchFamily="49" charset="0"/>
              </a:rPr>
              <a:t>end</a:t>
            </a:r>
            <a:r>
              <a:rPr lang="en-US" sz="2400" kern="0" dirty="0">
                <a:solidFill>
                  <a:srgbClr val="000000"/>
                </a:solidFill>
                <a:latin typeface="Consolas" pitchFamily="49" charset="0"/>
              </a:rPr>
              <a:t>; </a:t>
            </a:r>
            <a:endParaRPr lang="ru-RU" dirty="0">
              <a:latin typeface="Consolas" pitchFamily="49" charset="0"/>
            </a:endParaRPr>
          </a:p>
        </p:txBody>
      </p:sp>
      <p:sp>
        <p:nvSpPr>
          <p:cNvPr id="15" name="Прямоугольник 14"/>
          <p:cNvSpPr/>
          <p:nvPr/>
        </p:nvSpPr>
        <p:spPr>
          <a:xfrm>
            <a:off x="6280150" y="4957763"/>
            <a:ext cx="1595438" cy="461962"/>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err="1">
                <a:solidFill>
                  <a:srgbClr val="000000"/>
                </a:solidFill>
                <a:latin typeface="Consolas" pitchFamily="49" charset="0"/>
              </a:rPr>
              <a:t>A.sort</a:t>
            </a:r>
            <a:r>
              <a:rPr lang="en-US" sz="2400" kern="0" dirty="0">
                <a:solidFill>
                  <a:srgbClr val="000000"/>
                </a:solidFill>
                <a:latin typeface="Consolas" pitchFamily="49" charset="0"/>
              </a:rPr>
              <a:t>()</a:t>
            </a:r>
          </a:p>
        </p:txBody>
      </p:sp>
      <p:sp>
        <p:nvSpPr>
          <p:cNvPr id="22" name="Прямоугольник 21"/>
          <p:cNvSpPr/>
          <p:nvPr/>
        </p:nvSpPr>
        <p:spPr>
          <a:xfrm>
            <a:off x="5095875" y="1951038"/>
            <a:ext cx="3495675" cy="1200150"/>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B = [x </a:t>
            </a:r>
            <a:endParaRPr lang="ru-RU" sz="2400" kern="0" dirty="0">
              <a:solidFill>
                <a:srgbClr val="000000"/>
              </a:solidFill>
              <a:latin typeface="Consolas" pitchFamily="49" charset="0"/>
            </a:endParaRPr>
          </a:p>
          <a:p>
            <a:pPr eaLnBrk="1" hangingPunct="1">
              <a:defRPr/>
            </a:pPr>
            <a:r>
              <a:rPr lang="ru-RU" sz="2400" kern="0" dirty="0">
                <a:solidFill>
                  <a:srgbClr val="000000"/>
                </a:solidFill>
                <a:latin typeface="Consolas" pitchFamily="49" charset="0"/>
              </a:rPr>
              <a:t>     </a:t>
            </a:r>
            <a:r>
              <a:rPr lang="en-US" sz="2400" kern="0" dirty="0">
                <a:solidFill>
                  <a:srgbClr val="0000CC"/>
                </a:solidFill>
                <a:latin typeface="Consolas" pitchFamily="49" charset="0"/>
              </a:rPr>
              <a:t>for</a:t>
            </a:r>
            <a:r>
              <a:rPr lang="en-US" sz="2400" kern="0" dirty="0">
                <a:solidFill>
                  <a:srgbClr val="000000"/>
                </a:solidFill>
                <a:latin typeface="Consolas" pitchFamily="49" charset="0"/>
              </a:rPr>
              <a:t> x </a:t>
            </a:r>
            <a:r>
              <a:rPr lang="en-US" sz="2400" kern="0" dirty="0">
                <a:solidFill>
                  <a:srgbClr val="0000CC"/>
                </a:solidFill>
                <a:latin typeface="Consolas" pitchFamily="49" charset="0"/>
              </a:rPr>
              <a:t>in</a:t>
            </a:r>
            <a:r>
              <a:rPr lang="en-US" sz="2400" kern="0" dirty="0">
                <a:solidFill>
                  <a:srgbClr val="000000"/>
                </a:solidFill>
                <a:latin typeface="Consolas" pitchFamily="49" charset="0"/>
              </a:rPr>
              <a:t> A </a:t>
            </a:r>
          </a:p>
          <a:p>
            <a:pPr eaLnBrk="1" hangingPunct="1">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if</a:t>
            </a:r>
            <a:r>
              <a:rPr lang="en-US" sz="2400" kern="0" dirty="0">
                <a:solidFill>
                  <a:srgbClr val="000000"/>
                </a:solidFill>
                <a:latin typeface="Consolas" pitchFamily="49" charset="0"/>
              </a:rPr>
              <a:t> x &gt;</a:t>
            </a:r>
            <a:r>
              <a:rPr lang="en-US" sz="2400" kern="0" dirty="0">
                <a:solidFill>
                  <a:srgbClr val="00B0F0"/>
                </a:solidFill>
                <a:latin typeface="Consolas" pitchFamily="49" charset="0"/>
              </a:rPr>
              <a:t> 0</a:t>
            </a:r>
            <a:r>
              <a:rPr lang="en-US" sz="2400" kern="0" dirty="0">
                <a:solidFill>
                  <a:srgbClr val="000000"/>
                </a:solidFill>
                <a:latin typeface="Consolas" pitchFamily="49" charset="0"/>
              </a:rPr>
              <a:t>] </a:t>
            </a:r>
          </a:p>
        </p:txBody>
      </p:sp>
      <p:sp>
        <p:nvSpPr>
          <p:cNvPr id="11" name="Прямоугольник 10"/>
          <p:cNvSpPr/>
          <p:nvPr/>
        </p:nvSpPr>
        <p:spPr>
          <a:xfrm>
            <a:off x="5932488" y="2308225"/>
            <a:ext cx="1884362" cy="460375"/>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a:spAutoFit/>
          </a:bodyPr>
          <a:lstStyle/>
          <a:p>
            <a:pPr>
              <a:defRPr/>
            </a:pPr>
            <a:r>
              <a:rPr lang="en-US" sz="2400" dirty="0">
                <a:solidFill>
                  <a:srgbClr val="0000CC"/>
                </a:solidFill>
                <a:latin typeface="Consolas" pitchFamily="49" charset="0"/>
              </a:rPr>
              <a:t>for</a:t>
            </a:r>
            <a:r>
              <a:rPr lang="en-US" sz="2400" dirty="0">
                <a:solidFill>
                  <a:srgbClr val="000000"/>
                </a:solidFill>
                <a:latin typeface="Consolas" pitchFamily="49" charset="0"/>
              </a:rPr>
              <a:t> x </a:t>
            </a:r>
            <a:r>
              <a:rPr lang="en-US" sz="2400" dirty="0">
                <a:solidFill>
                  <a:srgbClr val="0000CC"/>
                </a:solidFill>
                <a:latin typeface="Consolas" pitchFamily="49" charset="0"/>
              </a:rPr>
              <a:t>in</a:t>
            </a:r>
            <a:r>
              <a:rPr lang="en-US" sz="2400" dirty="0">
                <a:solidFill>
                  <a:srgbClr val="000000"/>
                </a:solidFill>
                <a:latin typeface="Consolas" pitchFamily="49" charset="0"/>
              </a:rPr>
              <a:t> A</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bg/>
                                          </p:spTgt>
                                        </p:tgtEl>
                                        <p:attrNameLst>
                                          <p:attrName>style.visibility</p:attrName>
                                        </p:attrNameLst>
                                      </p:cBhvr>
                                      <p:to>
                                        <p:strVal val="visible"/>
                                      </p:to>
                                    </p:set>
                                    <p:animEffect transition="in" filter="dissolve">
                                      <p:cBhvr>
                                        <p:cTn id="7" dur="500"/>
                                        <p:tgtEl>
                                          <p:spTgt spid="2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dissolve">
                                      <p:cBhvr>
                                        <p:cTn id="10" dur="500"/>
                                        <p:tgtEl>
                                          <p:spTgt spid="2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Effect transition="in" filter="dissolve">
                                      <p:cBhvr>
                                        <p:cTn id="13" dur="500"/>
                                        <p:tgtEl>
                                          <p:spTgt spid="23">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
                                            <p:txEl>
                                              <p:pRg st="2" end="2"/>
                                            </p:txEl>
                                          </p:spTgt>
                                        </p:tgtEl>
                                        <p:attrNameLst>
                                          <p:attrName>style.visibility</p:attrName>
                                        </p:attrNameLst>
                                      </p:cBhvr>
                                      <p:to>
                                        <p:strVal val="visible"/>
                                      </p:to>
                                    </p:set>
                                    <p:animEffect transition="in" filter="dissolve">
                                      <p:cBhvr>
                                        <p:cTn id="16" dur="500"/>
                                        <p:tgtEl>
                                          <p:spTgt spid="23">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
                                            <p:txEl>
                                              <p:pRg st="3" end="3"/>
                                            </p:txEl>
                                          </p:spTgt>
                                        </p:tgtEl>
                                        <p:attrNameLst>
                                          <p:attrName>style.visibility</p:attrName>
                                        </p:attrNameLst>
                                      </p:cBhvr>
                                      <p:to>
                                        <p:strVal val="visible"/>
                                      </p:to>
                                    </p:set>
                                    <p:animEffect transition="in" filter="dissolve">
                                      <p:cBhvr>
                                        <p:cTn id="19" dur="500"/>
                                        <p:tgtEl>
                                          <p:spTgt spid="23">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
                                            <p:txEl>
                                              <p:pRg st="4" end="4"/>
                                            </p:txEl>
                                          </p:spTgt>
                                        </p:tgtEl>
                                        <p:attrNameLst>
                                          <p:attrName>style.visibility</p:attrName>
                                        </p:attrNameLst>
                                      </p:cBhvr>
                                      <p:to>
                                        <p:strVal val="visible"/>
                                      </p:to>
                                    </p:set>
                                    <p:animEffect transition="in" filter="dissolve">
                                      <p:cBhvr>
                                        <p:cTn id="22" dur="500"/>
                                        <p:tgtEl>
                                          <p:spTgt spid="23">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
                                            <p:txEl>
                                              <p:pRg st="5" end="5"/>
                                            </p:txEl>
                                          </p:spTgt>
                                        </p:tgtEl>
                                        <p:attrNameLst>
                                          <p:attrName>style.visibility</p:attrName>
                                        </p:attrNameLst>
                                      </p:cBhvr>
                                      <p:to>
                                        <p:strVal val="visible"/>
                                      </p:to>
                                    </p:set>
                                    <p:animEffect transition="in" filter="dissolve">
                                      <p:cBhvr>
                                        <p:cTn id="25" dur="500"/>
                                        <p:tgtEl>
                                          <p:spTgt spid="23">
                                            <p:txEl>
                                              <p:pRg st="5" end="5"/>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dissolve">
                                      <p:cBhvr>
                                        <p:cTn id="35" dur="500"/>
                                        <p:tgtEl>
                                          <p:spTgt spid="22"/>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animBg="1"/>
      <p:bldP spid="21" grpId="0" animBg="1"/>
      <p:bldP spid="13" grpId="0"/>
      <p:bldP spid="14" grpId="0" animBg="1"/>
      <p:bldP spid="15" grpId="0" animBg="1"/>
      <p:bldP spid="22"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p:nvPr>
        </p:nvSpPr>
        <p:spPr>
          <a:xfrm>
            <a:off x="311150" y="301625"/>
            <a:ext cx="8375650" cy="471488"/>
          </a:xfrm>
        </p:spPr>
        <p:txBody>
          <a:bodyPr/>
          <a:lstStyle/>
          <a:p>
            <a:r>
              <a:rPr lang="ru-RU" altLang="ru-RU" smtClean="0"/>
              <a:t>Списки (массивы)</a:t>
            </a:r>
          </a:p>
        </p:txBody>
      </p:sp>
      <p:sp>
        <p:nvSpPr>
          <p:cNvPr id="31747"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3C6E374-E89C-4B58-AB79-2BEB38F1C661}" type="slidenum">
              <a:rPr lang="ru-RU" altLang="ru-RU" sz="1400"/>
              <a:pPr>
                <a:spcBef>
                  <a:spcPct val="0"/>
                </a:spcBef>
                <a:buFontTx/>
                <a:buNone/>
              </a:pPr>
              <a:t>14</a:t>
            </a:fld>
            <a:endParaRPr lang="ru-RU" altLang="ru-RU" sz="1400"/>
          </a:p>
        </p:txBody>
      </p:sp>
      <p:sp>
        <p:nvSpPr>
          <p:cNvPr id="19" name="Прямоугольник 18"/>
          <p:cNvSpPr/>
          <p:nvPr/>
        </p:nvSpPr>
        <p:spPr>
          <a:xfrm>
            <a:off x="374650" y="806450"/>
            <a:ext cx="2657475" cy="460375"/>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Реверс массива</a:t>
            </a:r>
            <a:endParaRPr lang="en-US" sz="2400" b="1" kern="0" dirty="0">
              <a:solidFill>
                <a:srgbClr val="333399"/>
              </a:solidFill>
              <a:latin typeface="Arial"/>
            </a:endParaRPr>
          </a:p>
        </p:txBody>
      </p:sp>
      <p:sp>
        <p:nvSpPr>
          <p:cNvPr id="23" name="Прямоугольник 22"/>
          <p:cNvSpPr/>
          <p:nvPr/>
        </p:nvSpPr>
        <p:spPr>
          <a:xfrm>
            <a:off x="587375" y="1235075"/>
            <a:ext cx="4941888" cy="1939925"/>
          </a:xfrm>
          <a:prstGeom prst="rect">
            <a:avLst/>
          </a:prstGeom>
          <a:solidFill>
            <a:srgbClr val="E6E6FF"/>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1</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a:t>
            </a:r>
            <a:r>
              <a:rPr lang="ru-RU" sz="2400" kern="0" dirty="0">
                <a:solidFill>
                  <a:srgbClr val="000000"/>
                </a:solidFill>
                <a:latin typeface="Consolas" pitchFamily="49" charset="0"/>
              </a:rPr>
              <a:t> </a:t>
            </a:r>
            <a:r>
              <a:rPr lang="en-US" sz="2400" b="1" kern="0" dirty="0">
                <a:solidFill>
                  <a:srgbClr val="000000"/>
                </a:solidFill>
                <a:latin typeface="Consolas" pitchFamily="49" charset="0"/>
              </a:rPr>
              <a:t>div</a:t>
            </a:r>
            <a:r>
              <a:rPr lang="ru-RU" sz="2400" kern="0" dirty="0">
                <a:solidFill>
                  <a:srgbClr val="000000"/>
                </a:solidFill>
                <a:latin typeface="Consolas" pitchFamily="49" charset="0"/>
              </a:rPr>
              <a:t> 2</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do begin</a:t>
            </a:r>
          </a:p>
          <a:p>
            <a:pPr eaLnBrk="1" hangingPunct="1">
              <a:defRPr/>
            </a:pPr>
            <a:r>
              <a:rPr lang="en-US" sz="2400" b="1" kern="0" dirty="0">
                <a:solidFill>
                  <a:srgbClr val="000000"/>
                </a:solidFill>
                <a:latin typeface="Consolas" pitchFamily="49" charset="0"/>
              </a:rPr>
              <a:t>  </a:t>
            </a:r>
            <a:r>
              <a:rPr lang="en-US" sz="2400" kern="0" dirty="0">
                <a:solidFill>
                  <a:srgbClr val="000000"/>
                </a:solidFill>
                <a:latin typeface="Consolas" pitchFamily="49" charset="0"/>
              </a:rPr>
              <a:t>c :=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endParaRPr lang="en-US" sz="2400" b="1" kern="0" dirty="0">
              <a:solidFill>
                <a:srgbClr val="000000"/>
              </a:solidFill>
              <a:latin typeface="Consolas" pitchFamily="49" charset="0"/>
            </a:endParaRPr>
          </a:p>
          <a:p>
            <a:pPr eaLnBrk="1" hangingPunct="1">
              <a:defRPr/>
            </a:pPr>
            <a:r>
              <a:rPr lang="en-US" sz="2400" kern="0" dirty="0">
                <a:solidFill>
                  <a:srgbClr val="000000"/>
                </a:solidFill>
                <a:latin typeface="Consolas" pitchFamily="49" charset="0"/>
              </a:rPr>
              <a:t>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 A[N-i+1]</a:t>
            </a:r>
            <a:endParaRPr lang="en-US" sz="2400" b="1" kern="0" dirty="0">
              <a:solidFill>
                <a:srgbClr val="000000"/>
              </a:solidFill>
              <a:latin typeface="Consolas" pitchFamily="49" charset="0"/>
            </a:endParaRPr>
          </a:p>
          <a:p>
            <a:pPr eaLnBrk="1" hangingPunct="1">
              <a:defRPr/>
            </a:pPr>
            <a:r>
              <a:rPr lang="en-US" sz="2400" kern="0" dirty="0">
                <a:solidFill>
                  <a:srgbClr val="000000"/>
                </a:solidFill>
                <a:latin typeface="Consolas" pitchFamily="49" charset="0"/>
              </a:rPr>
              <a:t>  A[N-i+1] := c;</a:t>
            </a:r>
          </a:p>
          <a:p>
            <a:pPr eaLnBrk="1" hangingPunct="1">
              <a:defRPr/>
            </a:pPr>
            <a:r>
              <a:rPr lang="en-US" sz="2400" b="1" kern="0" dirty="0">
                <a:solidFill>
                  <a:srgbClr val="000000"/>
                </a:solidFill>
                <a:latin typeface="Consolas" pitchFamily="49" charset="0"/>
              </a:rPr>
              <a:t>end</a:t>
            </a:r>
            <a:r>
              <a:rPr lang="en-US" sz="2400" kern="0" dirty="0">
                <a:solidFill>
                  <a:srgbClr val="000000"/>
                </a:solidFill>
                <a:latin typeface="Consolas" pitchFamily="49" charset="0"/>
              </a:rPr>
              <a:t>; </a:t>
            </a:r>
            <a:endParaRPr lang="ru-RU" dirty="0">
              <a:latin typeface="Consolas" pitchFamily="49" charset="0"/>
            </a:endParaRPr>
          </a:p>
        </p:txBody>
      </p:sp>
      <p:sp>
        <p:nvSpPr>
          <p:cNvPr id="22" name="Прямоугольник 21"/>
          <p:cNvSpPr/>
          <p:nvPr/>
        </p:nvSpPr>
        <p:spPr>
          <a:xfrm>
            <a:off x="5762625" y="1989138"/>
            <a:ext cx="2171700" cy="461962"/>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A = A[::</a:t>
            </a:r>
            <a:r>
              <a:rPr lang="en-US" sz="2400" kern="0" dirty="0">
                <a:solidFill>
                  <a:srgbClr val="00B0F0"/>
                </a:solidFill>
                <a:latin typeface="Consolas" pitchFamily="49" charset="0"/>
              </a:rPr>
              <a:t>-1</a:t>
            </a:r>
            <a:r>
              <a:rPr lang="en-US" sz="2400" kern="0" dirty="0">
                <a:solidFill>
                  <a:srgbClr val="000000"/>
                </a:solidFill>
                <a:latin typeface="Consolas" pitchFamily="49"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a:xfrm>
            <a:off x="311150" y="301625"/>
            <a:ext cx="8375650" cy="471488"/>
          </a:xfrm>
        </p:spPr>
        <p:txBody>
          <a:bodyPr/>
          <a:lstStyle/>
          <a:p>
            <a:r>
              <a:rPr lang="ru-RU" altLang="ru-RU" smtClean="0"/>
              <a:t>Списки (массивы)</a:t>
            </a:r>
          </a:p>
        </p:txBody>
      </p:sp>
      <p:sp>
        <p:nvSpPr>
          <p:cNvPr id="33795"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7004684-8384-441A-93CE-F7C1B0EB4E57}" type="slidenum">
              <a:rPr lang="ru-RU" altLang="ru-RU" sz="1400"/>
              <a:pPr>
                <a:spcBef>
                  <a:spcPct val="0"/>
                </a:spcBef>
                <a:buFontTx/>
                <a:buNone/>
              </a:pPr>
              <a:t>15</a:t>
            </a:fld>
            <a:endParaRPr lang="ru-RU" altLang="ru-RU" sz="1400"/>
          </a:p>
        </p:txBody>
      </p:sp>
      <p:sp>
        <p:nvSpPr>
          <p:cNvPr id="11" name="Прямоугольник 10"/>
          <p:cNvSpPr/>
          <p:nvPr/>
        </p:nvSpPr>
        <p:spPr>
          <a:xfrm>
            <a:off x="374650" y="806450"/>
            <a:ext cx="7051675" cy="460375"/>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Удалить повторяющиеся элементы массива</a:t>
            </a:r>
            <a:endParaRPr lang="en-US" sz="2400" b="1" kern="0" dirty="0">
              <a:solidFill>
                <a:srgbClr val="333399"/>
              </a:solidFill>
              <a:latin typeface="Arial"/>
            </a:endParaRPr>
          </a:p>
        </p:txBody>
      </p:sp>
      <p:sp>
        <p:nvSpPr>
          <p:cNvPr id="12" name="Прямоугольник 11"/>
          <p:cNvSpPr/>
          <p:nvPr/>
        </p:nvSpPr>
        <p:spPr>
          <a:xfrm>
            <a:off x="587375" y="1301750"/>
            <a:ext cx="7851775" cy="3786188"/>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count := 0;</a:t>
            </a:r>
            <a:endParaRPr lang="ru-RU" sz="2400" kern="0" dirty="0">
              <a:solidFill>
                <a:srgbClr val="000000"/>
              </a:solidFill>
              <a:latin typeface="Consolas" pitchFamily="49" charset="0"/>
            </a:endParaRPr>
          </a:p>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1</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a:t>
            </a:r>
            <a:r>
              <a:rPr lang="ru-RU" sz="2400" kern="0" dirty="0">
                <a:solidFill>
                  <a:srgbClr val="000000"/>
                </a:solidFill>
                <a:latin typeface="Consolas" pitchFamily="49" charset="0"/>
              </a:rPr>
              <a:t> </a:t>
            </a:r>
            <a:r>
              <a:rPr lang="en-US" sz="2400" b="1" kern="0" dirty="0">
                <a:solidFill>
                  <a:srgbClr val="000000"/>
                </a:solidFill>
                <a:latin typeface="Consolas" pitchFamily="49" charset="0"/>
              </a:rPr>
              <a:t>do begin</a:t>
            </a:r>
          </a:p>
          <a:p>
            <a:pPr eaLnBrk="1" hangingPunct="1">
              <a:defRPr/>
            </a:pPr>
            <a:r>
              <a:rPr lang="en-US" sz="2400" b="1" kern="0" dirty="0">
                <a:solidFill>
                  <a:srgbClr val="000000"/>
                </a:solidFill>
                <a:latin typeface="Consolas" pitchFamily="49" charset="0"/>
              </a:rPr>
              <a:t>  </a:t>
            </a:r>
            <a:r>
              <a:rPr lang="en-US" sz="2400" kern="0" dirty="0">
                <a:solidFill>
                  <a:srgbClr val="000000"/>
                </a:solidFill>
                <a:latin typeface="Consolas" pitchFamily="49" charset="0"/>
              </a:rPr>
              <a:t>j := 1;</a:t>
            </a:r>
          </a:p>
          <a:p>
            <a:pPr eaLnBrk="1" hangingPunct="1">
              <a:defRPr/>
            </a:pPr>
            <a:r>
              <a:rPr lang="en-US" sz="2400" kern="0" dirty="0">
                <a:solidFill>
                  <a:srgbClr val="000000"/>
                </a:solidFill>
                <a:latin typeface="Consolas" pitchFamily="49" charset="0"/>
              </a:rPr>
              <a:t>  </a:t>
            </a:r>
            <a:r>
              <a:rPr lang="en-US" sz="2400" b="1" kern="0" dirty="0">
                <a:solidFill>
                  <a:srgbClr val="000000"/>
                </a:solidFill>
                <a:latin typeface="Consolas" pitchFamily="49" charset="0"/>
              </a:rPr>
              <a:t>while</a:t>
            </a:r>
            <a:r>
              <a:rPr lang="en-US" sz="2400" kern="0" dirty="0">
                <a:solidFill>
                  <a:srgbClr val="000000"/>
                </a:solidFill>
                <a:latin typeface="Consolas" pitchFamily="49" charset="0"/>
              </a:rPr>
              <a:t> (j &lt;= count) </a:t>
            </a:r>
            <a:r>
              <a:rPr lang="en-US" sz="2400" b="1" kern="0" dirty="0">
                <a:solidFill>
                  <a:srgbClr val="000000"/>
                </a:solidFill>
                <a:latin typeface="Consolas" pitchFamily="49" charset="0"/>
              </a:rPr>
              <a:t>and </a:t>
            </a:r>
            <a:r>
              <a:rPr lang="en-US" sz="2400" kern="0" dirty="0">
                <a:solidFill>
                  <a:srgbClr val="000000"/>
                </a:solidFill>
                <a:latin typeface="Consolas" pitchFamily="49" charset="0"/>
              </a:rPr>
              <a:t>(A[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&lt;&gt; B[j]) </a:t>
            </a:r>
            <a:r>
              <a:rPr lang="en-US" sz="2400" b="1" kern="0" dirty="0">
                <a:solidFill>
                  <a:srgbClr val="000000"/>
                </a:solidFill>
                <a:latin typeface="Consolas" pitchFamily="49" charset="0"/>
              </a:rPr>
              <a:t>do</a:t>
            </a:r>
            <a:r>
              <a:rPr lang="en-US" sz="2400" kern="0" dirty="0">
                <a:solidFill>
                  <a:srgbClr val="000000"/>
                </a:solidFill>
                <a:latin typeface="Consolas" pitchFamily="49" charset="0"/>
              </a:rPr>
              <a:t> </a:t>
            </a:r>
          </a:p>
          <a:p>
            <a:pPr eaLnBrk="1" hangingPunct="1">
              <a:defRPr/>
            </a:pPr>
            <a:r>
              <a:rPr lang="en-US" sz="2400" kern="0" dirty="0">
                <a:solidFill>
                  <a:srgbClr val="000000"/>
                </a:solidFill>
                <a:latin typeface="Consolas" pitchFamily="49" charset="0"/>
              </a:rPr>
              <a:t>    j := j + 1;</a:t>
            </a:r>
          </a:p>
          <a:p>
            <a:pPr eaLnBrk="1" hangingPunct="1">
              <a:defRPr/>
            </a:pPr>
            <a:r>
              <a:rPr lang="en-US" sz="2400" b="1" kern="0" dirty="0">
                <a:solidFill>
                  <a:srgbClr val="000000"/>
                </a:solidFill>
                <a:latin typeface="Consolas" pitchFamily="49" charset="0"/>
              </a:rPr>
              <a:t>  if </a:t>
            </a:r>
            <a:r>
              <a:rPr lang="en-US" sz="2400" kern="0" dirty="0">
                <a:solidFill>
                  <a:srgbClr val="000000"/>
                </a:solidFill>
                <a:latin typeface="Consolas" pitchFamily="49" charset="0"/>
              </a:rPr>
              <a:t>j &gt; count </a:t>
            </a:r>
            <a:r>
              <a:rPr lang="en-US" sz="2400" b="1" kern="0" dirty="0">
                <a:solidFill>
                  <a:srgbClr val="000000"/>
                </a:solidFill>
                <a:latin typeface="Consolas" pitchFamily="49" charset="0"/>
              </a:rPr>
              <a:t>then begin</a:t>
            </a:r>
          </a:p>
          <a:p>
            <a:pPr eaLnBrk="1" hangingPunct="1">
              <a:defRPr/>
            </a:pPr>
            <a:r>
              <a:rPr lang="en-US" sz="2400" kern="0" dirty="0">
                <a:solidFill>
                  <a:srgbClr val="000000"/>
                </a:solidFill>
                <a:latin typeface="Consolas" pitchFamily="49" charset="0"/>
              </a:rPr>
              <a:t>    count := count + 1;</a:t>
            </a:r>
          </a:p>
          <a:p>
            <a:pPr eaLnBrk="1" hangingPunct="1">
              <a:defRPr/>
            </a:pPr>
            <a:r>
              <a:rPr lang="en-US" sz="2400" kern="0" dirty="0">
                <a:solidFill>
                  <a:srgbClr val="000000"/>
                </a:solidFill>
                <a:latin typeface="Consolas" pitchFamily="49" charset="0"/>
              </a:rPr>
              <a:t>    B[count] :=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p>
          <a:p>
            <a:pPr eaLnBrk="1" hangingPunct="1">
              <a:defRPr/>
            </a:pPr>
            <a:r>
              <a:rPr lang="en-US" sz="2400" b="1" kern="0" dirty="0">
                <a:solidFill>
                  <a:srgbClr val="000000"/>
                </a:solidFill>
                <a:latin typeface="Consolas" pitchFamily="49" charset="0"/>
              </a:rPr>
              <a:t>  end</a:t>
            </a:r>
          </a:p>
          <a:p>
            <a:pPr eaLnBrk="1" hangingPunct="1">
              <a:defRPr/>
            </a:pPr>
            <a:r>
              <a:rPr lang="en-US" sz="2400" b="1" kern="0" dirty="0">
                <a:solidFill>
                  <a:srgbClr val="000000"/>
                </a:solidFill>
                <a:latin typeface="Consolas" pitchFamily="49" charset="0"/>
              </a:rPr>
              <a:t>end</a:t>
            </a:r>
            <a:r>
              <a:rPr lang="en-US" sz="2400" kern="0" dirty="0">
                <a:solidFill>
                  <a:srgbClr val="000000"/>
                </a:solidFill>
                <a:latin typeface="Consolas" pitchFamily="49" charset="0"/>
              </a:rPr>
              <a:t>; </a:t>
            </a:r>
            <a:endParaRPr lang="ru-RU" dirty="0">
              <a:latin typeface="Consolas" pitchFamily="49" charset="0"/>
            </a:endParaRPr>
          </a:p>
        </p:txBody>
      </p:sp>
      <p:sp>
        <p:nvSpPr>
          <p:cNvPr id="9" name="Прямоугольник 8"/>
          <p:cNvSpPr/>
          <p:nvPr/>
        </p:nvSpPr>
        <p:spPr>
          <a:xfrm>
            <a:off x="5467350" y="4217988"/>
            <a:ext cx="3343275" cy="461962"/>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B = </a:t>
            </a:r>
            <a:r>
              <a:rPr lang="en-US" sz="2400" kern="0" dirty="0">
                <a:solidFill>
                  <a:srgbClr val="0070C0"/>
                </a:solidFill>
                <a:latin typeface="Consolas" pitchFamily="49" charset="0"/>
              </a:rPr>
              <a:t>list</a:t>
            </a:r>
            <a:r>
              <a:rPr lang="en-US" sz="2400" kern="0" dirty="0">
                <a:solidFill>
                  <a:srgbClr val="000000"/>
                </a:solidFill>
                <a:latin typeface="Consolas" pitchFamily="49" charset="0"/>
              </a:rPr>
              <a:t>( </a:t>
            </a:r>
            <a:r>
              <a:rPr lang="en-US" sz="2400" kern="0" dirty="0">
                <a:solidFill>
                  <a:srgbClr val="0070C0"/>
                </a:solidFill>
                <a:latin typeface="Consolas" pitchFamily="49" charset="0"/>
              </a:rPr>
              <a:t>set</a:t>
            </a:r>
            <a:r>
              <a:rPr lang="en-US" sz="2400" kern="0" dirty="0">
                <a:solidFill>
                  <a:srgbClr val="000000"/>
                </a:solidFill>
                <a:latin typeface="Consolas" pitchFamily="49" charset="0"/>
              </a:rPr>
              <a:t>(A)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dissolve">
                                      <p:cBhvr>
                                        <p:cTn id="7" dur="500"/>
                                        <p:tgtEl>
                                          <p:spTgt spid="12">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dissolve">
                                      <p:cBhvr>
                                        <p:cTn id="10" dur="500"/>
                                        <p:tgtEl>
                                          <p:spTgt spid="12">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dissolve">
                                      <p:cBhvr>
                                        <p:cTn id="13" dur="500"/>
                                        <p:tgtEl>
                                          <p:spTgt spid="12">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xEl>
                                              <p:pRg st="9" end="9"/>
                                            </p:txEl>
                                          </p:spTgt>
                                        </p:tgtEl>
                                        <p:attrNameLst>
                                          <p:attrName>style.visibility</p:attrName>
                                        </p:attrNameLst>
                                      </p:cBhvr>
                                      <p:to>
                                        <p:strVal val="visible"/>
                                      </p:to>
                                    </p:set>
                                    <p:animEffect transition="in" filter="dissolve">
                                      <p:cBhvr>
                                        <p:cTn id="16" dur="500"/>
                                        <p:tgtEl>
                                          <p:spTgt spid="12">
                                            <p:txEl>
                                              <p:pRg st="9" end="9"/>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xEl>
                                              <p:pRg st="2" end="2"/>
                                            </p:txEl>
                                          </p:spTgt>
                                        </p:tgtEl>
                                        <p:attrNameLst>
                                          <p:attrName>style.visibility</p:attrName>
                                        </p:attrNameLst>
                                      </p:cBhvr>
                                      <p:to>
                                        <p:strVal val="visible"/>
                                      </p:to>
                                    </p:set>
                                    <p:animEffect transition="in" filter="dissolve">
                                      <p:cBhvr>
                                        <p:cTn id="21" dur="500"/>
                                        <p:tgtEl>
                                          <p:spTgt spid="12">
                                            <p:txEl>
                                              <p:pRg st="2" end="2"/>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2">
                                            <p:txEl>
                                              <p:pRg st="3" end="3"/>
                                            </p:txEl>
                                          </p:spTgt>
                                        </p:tgtEl>
                                        <p:attrNameLst>
                                          <p:attrName>style.visibility</p:attrName>
                                        </p:attrNameLst>
                                      </p:cBhvr>
                                      <p:to>
                                        <p:strVal val="visible"/>
                                      </p:to>
                                    </p:set>
                                    <p:animEffect transition="in" filter="dissolve">
                                      <p:cBhvr>
                                        <p:cTn id="24" dur="500"/>
                                        <p:tgtEl>
                                          <p:spTgt spid="12">
                                            <p:txEl>
                                              <p:pRg st="3" end="3"/>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dissolve">
                                      <p:cBhvr>
                                        <p:cTn id="27" dur="500"/>
                                        <p:tgtEl>
                                          <p:spTgt spid="1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dissolve">
                                      <p:cBhvr>
                                        <p:cTn id="32" dur="500"/>
                                        <p:tgtEl>
                                          <p:spTgt spid="12">
                                            <p:txEl>
                                              <p:pRg st="5" end="5"/>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dissolve">
                                      <p:cBhvr>
                                        <p:cTn id="35" dur="500"/>
                                        <p:tgtEl>
                                          <p:spTgt spid="12">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animEffect transition="in" filter="dissolve">
                                      <p:cBhvr>
                                        <p:cTn id="38" dur="500"/>
                                        <p:tgtEl>
                                          <p:spTgt spid="12">
                                            <p:txEl>
                                              <p:pRg st="7" end="7"/>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dissolve">
                                      <p:cBhvr>
                                        <p:cTn id="41" dur="500"/>
                                        <p:tgtEl>
                                          <p:spTgt spid="12">
                                            <p:txEl>
                                              <p:pRg st="8" end="8"/>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dissolv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title"/>
          </p:nvPr>
        </p:nvSpPr>
        <p:spPr>
          <a:xfrm>
            <a:off x="311150" y="301625"/>
            <a:ext cx="8375650" cy="471488"/>
          </a:xfrm>
        </p:spPr>
        <p:txBody>
          <a:bodyPr/>
          <a:lstStyle/>
          <a:p>
            <a:r>
              <a:rPr lang="ru-RU" altLang="ru-RU" smtClean="0"/>
              <a:t>Длинная арифметика</a:t>
            </a:r>
          </a:p>
        </p:txBody>
      </p:sp>
      <p:sp>
        <p:nvSpPr>
          <p:cNvPr id="35843"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B138E68-5996-48C8-8A26-0A6084750161}" type="slidenum">
              <a:rPr lang="ru-RU" altLang="ru-RU" sz="1400"/>
              <a:pPr>
                <a:spcBef>
                  <a:spcPct val="0"/>
                </a:spcBef>
                <a:buFontTx/>
                <a:buNone/>
              </a:pPr>
              <a:t>16</a:t>
            </a:fld>
            <a:endParaRPr lang="ru-RU" altLang="ru-RU" sz="1400"/>
          </a:p>
        </p:txBody>
      </p:sp>
      <p:sp>
        <p:nvSpPr>
          <p:cNvPr id="35844" name="Прямоугольник 3"/>
          <p:cNvSpPr>
            <a:spLocks noChangeArrowheads="1"/>
          </p:cNvSpPr>
          <p:nvPr/>
        </p:nvSpPr>
        <p:spPr bwMode="auto">
          <a:xfrm>
            <a:off x="392113" y="792163"/>
            <a:ext cx="818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i="1"/>
              <a:t>Задача</a:t>
            </a:r>
            <a:r>
              <a:rPr lang="ru-RU" altLang="ru-RU" sz="2400"/>
              <a:t>: вычислить 100! = 1 </a:t>
            </a:r>
            <a:r>
              <a:rPr lang="ru-RU" altLang="ru-RU" sz="2400">
                <a:sym typeface="Symbol" pitchFamily="18" charset="2"/>
              </a:rPr>
              <a:t> 2</a:t>
            </a:r>
            <a:r>
              <a:rPr lang="ru-RU" altLang="ru-RU" sz="2400"/>
              <a:t> </a:t>
            </a:r>
            <a:r>
              <a:rPr lang="ru-RU" altLang="ru-RU" sz="2400">
                <a:sym typeface="Symbol" pitchFamily="18" charset="2"/>
              </a:rPr>
              <a:t> 3 </a:t>
            </a:r>
            <a:r>
              <a:rPr lang="ru-RU" altLang="ru-RU" sz="2400"/>
              <a:t> </a:t>
            </a:r>
            <a:r>
              <a:rPr lang="ru-RU" altLang="ru-RU" sz="2400">
                <a:sym typeface="Symbol" pitchFamily="18" charset="2"/>
              </a:rPr>
              <a:t> …</a:t>
            </a:r>
            <a:r>
              <a:rPr lang="ru-RU" altLang="ru-RU" sz="2400"/>
              <a:t> </a:t>
            </a:r>
            <a:r>
              <a:rPr lang="ru-RU" altLang="ru-RU" sz="2400">
                <a:sym typeface="Symbol" pitchFamily="18" charset="2"/>
              </a:rPr>
              <a:t> 100</a:t>
            </a:r>
            <a:endParaRPr lang="ru-RU" altLang="ru-RU" sz="2400"/>
          </a:p>
        </p:txBody>
      </p:sp>
      <p:sp>
        <p:nvSpPr>
          <p:cNvPr id="5" name="Прямоугольник 4"/>
          <p:cNvSpPr/>
          <p:nvPr/>
        </p:nvSpPr>
        <p:spPr>
          <a:xfrm>
            <a:off x="503238" y="1284288"/>
            <a:ext cx="4572000" cy="4800600"/>
          </a:xfrm>
          <a:prstGeom prst="rect">
            <a:avLst/>
          </a:prstGeom>
          <a:solidFill>
            <a:srgbClr val="E6E6FF"/>
          </a:solidFill>
          <a:effectLst>
            <a:outerShdw blurRad="50800" dist="38100" dir="2700000" algn="tl" rotWithShape="0">
              <a:prstClr val="black">
                <a:alpha val="40000"/>
              </a:prstClr>
            </a:outerShdw>
          </a:effectLst>
        </p:spPr>
        <p:txBody>
          <a:bodyPr>
            <a:spAutoFit/>
          </a:bodyPr>
          <a:lstStyle/>
          <a:p>
            <a:pPr eaLnBrk="1" hangingPunct="1">
              <a:defRPr/>
            </a:pPr>
            <a:r>
              <a:rPr lang="pt-BR" b="1" dirty="0">
                <a:latin typeface="Consolas" pitchFamily="49" charset="0"/>
              </a:rPr>
              <a:t>const</a:t>
            </a:r>
            <a:r>
              <a:rPr lang="pt-BR" dirty="0">
                <a:latin typeface="Consolas" pitchFamily="49" charset="0"/>
              </a:rPr>
              <a:t> N = 33; </a:t>
            </a:r>
            <a:endParaRPr lang="ru-RU" dirty="0">
              <a:latin typeface="Consolas" pitchFamily="49" charset="0"/>
            </a:endParaRPr>
          </a:p>
          <a:p>
            <a:pPr eaLnBrk="1" hangingPunct="1">
              <a:defRPr/>
            </a:pPr>
            <a:r>
              <a:rPr lang="ru-RU" dirty="0">
                <a:latin typeface="Consolas" pitchFamily="49" charset="0"/>
              </a:rPr>
              <a:t>      </a:t>
            </a:r>
            <a:r>
              <a:rPr lang="pt-BR" dirty="0">
                <a:latin typeface="Consolas" pitchFamily="49" charset="0"/>
              </a:rPr>
              <a:t>d = 1000000; </a:t>
            </a:r>
          </a:p>
          <a:p>
            <a:pPr eaLnBrk="1" hangingPunct="1">
              <a:defRPr/>
            </a:pPr>
            <a:r>
              <a:rPr lang="en-US" b="1" dirty="0" err="1">
                <a:latin typeface="Consolas" pitchFamily="49" charset="0"/>
              </a:rPr>
              <a:t>var</a:t>
            </a:r>
            <a:r>
              <a:rPr lang="en-US" dirty="0">
                <a:latin typeface="Consolas" pitchFamily="49" charset="0"/>
              </a:rPr>
              <a:t> A: </a:t>
            </a:r>
            <a:r>
              <a:rPr lang="en-US" b="1" dirty="0">
                <a:latin typeface="Consolas" pitchFamily="49" charset="0"/>
              </a:rPr>
              <a:t>array</a:t>
            </a:r>
            <a:r>
              <a:rPr lang="en-US" dirty="0">
                <a:latin typeface="Consolas" pitchFamily="49" charset="0"/>
              </a:rPr>
              <a:t>[0..N] </a:t>
            </a:r>
            <a:r>
              <a:rPr lang="en-US" b="1" dirty="0">
                <a:latin typeface="Consolas" pitchFamily="49" charset="0"/>
              </a:rPr>
              <a:t>of</a:t>
            </a:r>
            <a:r>
              <a:rPr lang="en-US" dirty="0">
                <a:latin typeface="Consolas" pitchFamily="49" charset="0"/>
              </a:rPr>
              <a:t> </a:t>
            </a:r>
            <a:r>
              <a:rPr lang="en-US" dirty="0" err="1">
                <a:solidFill>
                  <a:srgbClr val="0000CC"/>
                </a:solidFill>
                <a:latin typeface="Consolas" pitchFamily="49" charset="0"/>
              </a:rPr>
              <a:t>longint</a:t>
            </a:r>
            <a:r>
              <a:rPr lang="en-US" dirty="0">
                <a:solidFill>
                  <a:srgbClr val="0000CC"/>
                </a:solidFill>
                <a:latin typeface="Consolas" pitchFamily="49" charset="0"/>
              </a:rPr>
              <a:t>;</a:t>
            </a:r>
          </a:p>
          <a:p>
            <a:pPr eaLnBrk="1" hangingPunct="1">
              <a:defRPr/>
            </a:pPr>
            <a:r>
              <a:rPr lang="pt-BR" dirty="0">
                <a:latin typeface="Consolas" pitchFamily="49" charset="0"/>
              </a:rPr>
              <a:t>    i, k, s, r: </a:t>
            </a:r>
            <a:r>
              <a:rPr lang="pt-BR" dirty="0">
                <a:solidFill>
                  <a:srgbClr val="0000CC"/>
                </a:solidFill>
                <a:latin typeface="Consolas" pitchFamily="49" charset="0"/>
              </a:rPr>
              <a:t>integer</a:t>
            </a:r>
            <a:r>
              <a:rPr lang="pt-BR" dirty="0">
                <a:latin typeface="Consolas" pitchFamily="49" charset="0"/>
              </a:rPr>
              <a:t>;</a:t>
            </a:r>
          </a:p>
          <a:p>
            <a:pPr eaLnBrk="1" hangingPunct="1">
              <a:defRPr/>
            </a:pPr>
            <a:r>
              <a:rPr lang="en-US" b="1" dirty="0">
                <a:latin typeface="Consolas" pitchFamily="49" charset="0"/>
              </a:rPr>
              <a:t>begin</a:t>
            </a:r>
          </a:p>
          <a:p>
            <a:pPr eaLnBrk="1" hangingPunct="1">
              <a:defRPr/>
            </a:pPr>
            <a:r>
              <a:rPr lang="en-US" dirty="0">
                <a:latin typeface="Consolas" pitchFamily="49" charset="0"/>
              </a:rPr>
              <a:t>  A[0]:= 1; </a:t>
            </a:r>
          </a:p>
          <a:p>
            <a:pPr eaLnBrk="1" hangingPunct="1">
              <a:defRPr/>
            </a:pPr>
            <a:r>
              <a:rPr lang="en-US" dirty="0">
                <a:latin typeface="Consolas" pitchFamily="49" charset="0"/>
              </a:rPr>
              <a:t>  </a:t>
            </a:r>
            <a:r>
              <a:rPr lang="en-US" b="1" dirty="0">
                <a:latin typeface="Consolas" pitchFamily="49" charset="0"/>
              </a:rPr>
              <a:t>for</a:t>
            </a:r>
            <a:r>
              <a:rPr lang="en-US" dirty="0">
                <a:latin typeface="Consolas" pitchFamily="49" charset="0"/>
              </a:rPr>
              <a:t> k:= 2 </a:t>
            </a:r>
            <a:r>
              <a:rPr lang="en-US" b="1" dirty="0">
                <a:latin typeface="Consolas" pitchFamily="49" charset="0"/>
              </a:rPr>
              <a:t>to</a:t>
            </a:r>
            <a:r>
              <a:rPr lang="en-US" dirty="0">
                <a:latin typeface="Consolas" pitchFamily="49" charset="0"/>
              </a:rPr>
              <a:t> 100 </a:t>
            </a:r>
            <a:r>
              <a:rPr lang="en-US" b="1" dirty="0">
                <a:latin typeface="Consolas" pitchFamily="49" charset="0"/>
              </a:rPr>
              <a:t>do begin</a:t>
            </a:r>
          </a:p>
          <a:p>
            <a:pPr eaLnBrk="1" hangingPunct="1">
              <a:defRPr/>
            </a:pPr>
            <a:r>
              <a:rPr lang="en-US" dirty="0">
                <a:latin typeface="Consolas" pitchFamily="49" charset="0"/>
              </a:rPr>
              <a:t>    r:= 0;</a:t>
            </a:r>
          </a:p>
          <a:p>
            <a:pPr eaLnBrk="1" hangingPunct="1">
              <a:defRPr/>
            </a:pPr>
            <a:r>
              <a:rPr lang="en-US" dirty="0">
                <a:latin typeface="Consolas" pitchFamily="49" charset="0"/>
              </a:rPr>
              <a:t>    </a:t>
            </a:r>
            <a:r>
              <a:rPr lang="en-US" b="1" dirty="0">
                <a:latin typeface="Consolas" pitchFamily="49" charset="0"/>
              </a:rPr>
              <a:t>for</a:t>
            </a:r>
            <a:r>
              <a:rPr lang="en-US" dirty="0">
                <a:latin typeface="Consolas" pitchFamily="49" charset="0"/>
              </a:rPr>
              <a:t> </a:t>
            </a:r>
            <a:r>
              <a:rPr lang="en-US" dirty="0" err="1">
                <a:latin typeface="Consolas" pitchFamily="49" charset="0"/>
              </a:rPr>
              <a:t>i</a:t>
            </a:r>
            <a:r>
              <a:rPr lang="en-US" dirty="0">
                <a:latin typeface="Consolas" pitchFamily="49" charset="0"/>
              </a:rPr>
              <a:t>:= 0 </a:t>
            </a:r>
            <a:r>
              <a:rPr lang="en-US" b="1" dirty="0">
                <a:latin typeface="Consolas" pitchFamily="49" charset="0"/>
              </a:rPr>
              <a:t>to</a:t>
            </a:r>
            <a:r>
              <a:rPr lang="en-US" dirty="0">
                <a:latin typeface="Consolas" pitchFamily="49" charset="0"/>
              </a:rPr>
              <a:t> N </a:t>
            </a:r>
            <a:r>
              <a:rPr lang="en-US" b="1" dirty="0">
                <a:latin typeface="Consolas" pitchFamily="49" charset="0"/>
              </a:rPr>
              <a:t>do begin</a:t>
            </a:r>
          </a:p>
          <a:p>
            <a:pPr eaLnBrk="1" hangingPunct="1">
              <a:defRPr/>
            </a:pPr>
            <a:r>
              <a:rPr lang="en-US" dirty="0">
                <a:latin typeface="Consolas" pitchFamily="49" charset="0"/>
              </a:rPr>
              <a:t>      s:= A[</a:t>
            </a:r>
            <a:r>
              <a:rPr lang="en-US" dirty="0" err="1">
                <a:latin typeface="Consolas" pitchFamily="49" charset="0"/>
              </a:rPr>
              <a:t>i</a:t>
            </a:r>
            <a:r>
              <a:rPr lang="en-US" dirty="0">
                <a:latin typeface="Consolas" pitchFamily="49" charset="0"/>
              </a:rPr>
              <a:t>]*k + r;</a:t>
            </a:r>
          </a:p>
          <a:p>
            <a:pPr eaLnBrk="1" hangingPunct="1">
              <a:defRPr/>
            </a:pPr>
            <a:r>
              <a:rPr lang="en-US" dirty="0">
                <a:latin typeface="Consolas" pitchFamily="49" charset="0"/>
              </a:rPr>
              <a:t>      A[</a:t>
            </a:r>
            <a:r>
              <a:rPr lang="en-US" dirty="0" err="1">
                <a:latin typeface="Consolas" pitchFamily="49" charset="0"/>
              </a:rPr>
              <a:t>i</a:t>
            </a:r>
            <a:r>
              <a:rPr lang="en-US" dirty="0">
                <a:latin typeface="Consolas" pitchFamily="49" charset="0"/>
              </a:rPr>
              <a:t>]:= s </a:t>
            </a:r>
            <a:r>
              <a:rPr lang="en-US" b="1" dirty="0">
                <a:latin typeface="Consolas" pitchFamily="49" charset="0"/>
              </a:rPr>
              <a:t>mod</a:t>
            </a:r>
            <a:r>
              <a:rPr lang="en-US" dirty="0">
                <a:latin typeface="Consolas" pitchFamily="49" charset="0"/>
              </a:rPr>
              <a:t> d;</a:t>
            </a:r>
          </a:p>
          <a:p>
            <a:pPr eaLnBrk="1" hangingPunct="1">
              <a:defRPr/>
            </a:pPr>
            <a:r>
              <a:rPr lang="en-US" dirty="0">
                <a:latin typeface="Consolas" pitchFamily="49" charset="0"/>
              </a:rPr>
              <a:t>      r := s </a:t>
            </a:r>
            <a:r>
              <a:rPr lang="en-US" b="1" dirty="0">
                <a:latin typeface="Consolas" pitchFamily="49" charset="0"/>
              </a:rPr>
              <a:t>div</a:t>
            </a:r>
            <a:r>
              <a:rPr lang="en-US" dirty="0">
                <a:latin typeface="Consolas" pitchFamily="49" charset="0"/>
              </a:rPr>
              <a:t> d</a:t>
            </a:r>
          </a:p>
          <a:p>
            <a:pPr eaLnBrk="1" hangingPunct="1">
              <a:defRPr/>
            </a:pPr>
            <a:r>
              <a:rPr lang="en-US" dirty="0">
                <a:latin typeface="Consolas" pitchFamily="49" charset="0"/>
              </a:rPr>
              <a:t>    </a:t>
            </a:r>
            <a:r>
              <a:rPr lang="en-US" b="1" dirty="0">
                <a:latin typeface="Consolas" pitchFamily="49" charset="0"/>
              </a:rPr>
              <a:t>end</a:t>
            </a:r>
            <a:endParaRPr lang="en-US" dirty="0">
              <a:latin typeface="Consolas" pitchFamily="49" charset="0"/>
            </a:endParaRPr>
          </a:p>
          <a:p>
            <a:pPr eaLnBrk="1" hangingPunct="1">
              <a:defRPr/>
            </a:pPr>
            <a:r>
              <a:rPr lang="en-US" dirty="0">
                <a:latin typeface="Consolas" pitchFamily="49" charset="0"/>
              </a:rPr>
              <a:t>  </a:t>
            </a:r>
            <a:r>
              <a:rPr lang="en-US" b="1" dirty="0">
                <a:latin typeface="Consolas" pitchFamily="49" charset="0"/>
              </a:rPr>
              <a:t>end</a:t>
            </a:r>
            <a:endParaRPr lang="en-US" dirty="0">
              <a:latin typeface="Consolas" pitchFamily="49" charset="0"/>
            </a:endParaRPr>
          </a:p>
          <a:p>
            <a:pPr eaLnBrk="1" hangingPunct="1">
              <a:defRPr/>
            </a:pPr>
            <a:r>
              <a:rPr lang="ru-RU" dirty="0">
                <a:solidFill>
                  <a:srgbClr val="008000"/>
                </a:solidFill>
                <a:latin typeface="Consolas" pitchFamily="49" charset="0"/>
              </a:rPr>
              <a:t>  { вывод длинного числа  из </a:t>
            </a:r>
          </a:p>
          <a:p>
            <a:pPr eaLnBrk="1" hangingPunct="1">
              <a:defRPr/>
            </a:pPr>
            <a:r>
              <a:rPr lang="ru-RU" dirty="0">
                <a:solidFill>
                  <a:srgbClr val="008000"/>
                </a:solidFill>
                <a:latin typeface="Consolas" pitchFamily="49" charset="0"/>
              </a:rPr>
              <a:t>    массива A }</a:t>
            </a:r>
          </a:p>
          <a:p>
            <a:pPr eaLnBrk="1" hangingPunct="1">
              <a:defRPr/>
            </a:pPr>
            <a:r>
              <a:rPr lang="en-US" b="1" dirty="0">
                <a:latin typeface="Consolas" pitchFamily="49" charset="0"/>
              </a:rPr>
              <a:t>end</a:t>
            </a:r>
            <a:r>
              <a:rPr lang="en-US" dirty="0">
                <a:latin typeface="Consolas" pitchFamily="49" charset="0"/>
              </a:rPr>
              <a:t>.</a:t>
            </a:r>
          </a:p>
        </p:txBody>
      </p:sp>
      <p:sp>
        <p:nvSpPr>
          <p:cNvPr id="6" name="Прямоугольник 5"/>
          <p:cNvSpPr/>
          <p:nvPr/>
        </p:nvSpPr>
        <p:spPr>
          <a:xfrm>
            <a:off x="4572000" y="4021138"/>
            <a:ext cx="4292600" cy="70802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defRPr/>
            </a:pPr>
            <a:r>
              <a:rPr lang="en-US" sz="2000" dirty="0">
                <a:solidFill>
                  <a:srgbClr val="0000CC"/>
                </a:solidFill>
                <a:latin typeface="Consolas" pitchFamily="49" charset="0"/>
              </a:rPr>
              <a:t>import</a:t>
            </a:r>
            <a:r>
              <a:rPr lang="en-US" sz="2000" dirty="0">
                <a:latin typeface="Consolas" pitchFamily="49" charset="0"/>
              </a:rPr>
              <a:t> math</a:t>
            </a:r>
          </a:p>
          <a:p>
            <a:pPr eaLnBrk="1" hangingPunct="1">
              <a:defRPr/>
            </a:pPr>
            <a:r>
              <a:rPr lang="en-US" sz="2000" dirty="0">
                <a:solidFill>
                  <a:srgbClr val="0070C0"/>
                </a:solidFill>
                <a:latin typeface="Consolas" pitchFamily="49" charset="0"/>
              </a:rPr>
              <a:t>print </a:t>
            </a:r>
            <a:r>
              <a:rPr lang="en-US" sz="2000" dirty="0">
                <a:latin typeface="Consolas" pitchFamily="49" charset="0"/>
              </a:rPr>
              <a:t>( </a:t>
            </a:r>
            <a:r>
              <a:rPr lang="en-US" sz="2000" dirty="0" err="1">
                <a:latin typeface="Consolas" pitchFamily="49" charset="0"/>
              </a:rPr>
              <a:t>math.factorial</a:t>
            </a:r>
            <a:r>
              <a:rPr lang="en-US" sz="2000" dirty="0">
                <a:latin typeface="Consolas" pitchFamily="49" charset="0"/>
              </a:rPr>
              <a:t>(</a:t>
            </a:r>
            <a:r>
              <a:rPr lang="en-US" sz="2000" dirty="0">
                <a:solidFill>
                  <a:srgbClr val="00B0F0"/>
                </a:solidFill>
                <a:latin typeface="Consolas" pitchFamily="49" charset="0"/>
              </a:rPr>
              <a:t>100</a:t>
            </a:r>
            <a:r>
              <a:rPr lang="en-US" sz="2000" dirty="0">
                <a:latin typeface="Consolas" pitchFamily="49" charset="0"/>
              </a:rPr>
              <a:t>) )</a:t>
            </a:r>
          </a:p>
        </p:txBody>
      </p:sp>
      <p:sp>
        <p:nvSpPr>
          <p:cNvPr id="7" name="Прямоугольник 6"/>
          <p:cNvSpPr/>
          <p:nvPr/>
        </p:nvSpPr>
        <p:spPr>
          <a:xfrm>
            <a:off x="4572000" y="2219325"/>
            <a:ext cx="4292600" cy="132397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defRPr/>
            </a:pPr>
            <a:r>
              <a:rPr lang="en-US" sz="2000" dirty="0">
                <a:latin typeface="Consolas" pitchFamily="49" charset="0"/>
              </a:rPr>
              <a:t>A = </a:t>
            </a:r>
            <a:r>
              <a:rPr lang="en-US" sz="2000" dirty="0">
                <a:solidFill>
                  <a:srgbClr val="00B0F0"/>
                </a:solidFill>
                <a:latin typeface="Consolas" pitchFamily="49" charset="0"/>
              </a:rPr>
              <a:t>1</a:t>
            </a:r>
          </a:p>
          <a:p>
            <a:pPr eaLnBrk="1" hangingPunct="1">
              <a:defRPr/>
            </a:pPr>
            <a:r>
              <a:rPr lang="en-US" sz="2000" dirty="0">
                <a:solidFill>
                  <a:srgbClr val="0000CC"/>
                </a:solidFill>
                <a:latin typeface="Consolas" pitchFamily="49" charset="0"/>
              </a:rPr>
              <a:t>for</a:t>
            </a:r>
            <a:r>
              <a:rPr lang="en-US" sz="2000" dirty="0">
                <a:latin typeface="Consolas" pitchFamily="49" charset="0"/>
              </a:rPr>
              <a:t> </a:t>
            </a:r>
            <a:r>
              <a:rPr lang="en-US" sz="2000" dirty="0" err="1">
                <a:latin typeface="Consolas" pitchFamily="49" charset="0"/>
              </a:rPr>
              <a:t>i</a:t>
            </a:r>
            <a:r>
              <a:rPr lang="en-US" sz="2000" dirty="0">
                <a:latin typeface="Consolas" pitchFamily="49" charset="0"/>
              </a:rPr>
              <a:t> in </a:t>
            </a:r>
            <a:r>
              <a:rPr lang="en-US" sz="2000" dirty="0">
                <a:solidFill>
                  <a:srgbClr val="0070C0"/>
                </a:solidFill>
                <a:latin typeface="Consolas" pitchFamily="49" charset="0"/>
              </a:rPr>
              <a:t>range</a:t>
            </a:r>
            <a:r>
              <a:rPr lang="en-US" sz="2000" dirty="0">
                <a:latin typeface="Consolas" pitchFamily="49" charset="0"/>
              </a:rPr>
              <a:t>(</a:t>
            </a:r>
            <a:r>
              <a:rPr lang="en-US" sz="2000" dirty="0">
                <a:solidFill>
                  <a:srgbClr val="00B0F0"/>
                </a:solidFill>
                <a:latin typeface="Consolas" pitchFamily="49" charset="0"/>
              </a:rPr>
              <a:t>2</a:t>
            </a:r>
            <a:r>
              <a:rPr lang="en-US" sz="2000" dirty="0">
                <a:latin typeface="Consolas" pitchFamily="49" charset="0"/>
              </a:rPr>
              <a:t>,</a:t>
            </a:r>
            <a:r>
              <a:rPr lang="en-US" sz="2000" dirty="0">
                <a:solidFill>
                  <a:srgbClr val="00B0F0"/>
                </a:solidFill>
                <a:latin typeface="Consolas" pitchFamily="49" charset="0"/>
              </a:rPr>
              <a:t>101</a:t>
            </a:r>
            <a:r>
              <a:rPr lang="en-US" sz="2000" dirty="0">
                <a:latin typeface="Consolas" pitchFamily="49" charset="0"/>
              </a:rPr>
              <a:t>):</a:t>
            </a:r>
          </a:p>
          <a:p>
            <a:pPr eaLnBrk="1" hangingPunct="1">
              <a:defRPr/>
            </a:pPr>
            <a:r>
              <a:rPr lang="en-US" sz="2000" dirty="0">
                <a:latin typeface="Consolas" pitchFamily="49" charset="0"/>
              </a:rPr>
              <a:t>  A = A*</a:t>
            </a:r>
            <a:r>
              <a:rPr lang="en-US" sz="2000" dirty="0" err="1">
                <a:latin typeface="Consolas" pitchFamily="49" charset="0"/>
              </a:rPr>
              <a:t>i</a:t>
            </a:r>
            <a:endParaRPr lang="en-US" sz="2000" dirty="0">
              <a:latin typeface="Consolas" pitchFamily="49" charset="0"/>
            </a:endParaRPr>
          </a:p>
          <a:p>
            <a:pPr eaLnBrk="1" hangingPunct="1">
              <a:defRPr/>
            </a:pPr>
            <a:r>
              <a:rPr lang="en-US" sz="2000" dirty="0">
                <a:solidFill>
                  <a:srgbClr val="0070C0"/>
                </a:solidFill>
                <a:latin typeface="Consolas" pitchFamily="49" charset="0"/>
              </a:rPr>
              <a:t>print</a:t>
            </a:r>
            <a:r>
              <a:rPr lang="en-US" sz="2000" dirty="0">
                <a:latin typeface="Consolas" pitchFamily="49" charset="0"/>
              </a:rPr>
              <a:t> ( A ) </a:t>
            </a:r>
          </a:p>
        </p:txBody>
      </p:sp>
      <p:sp>
        <p:nvSpPr>
          <p:cNvPr id="8" name="Прямоугольник 7"/>
          <p:cNvSpPr>
            <a:spLocks noChangeArrowheads="1"/>
          </p:cNvSpPr>
          <p:nvPr/>
        </p:nvSpPr>
        <p:spPr bwMode="auto">
          <a:xfrm>
            <a:off x="6105525" y="3549650"/>
            <a:ext cx="132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solidFill>
                  <a:srgbClr val="000000"/>
                </a:solidFill>
              </a:rPr>
              <a:t>или</a:t>
            </a:r>
            <a:r>
              <a:rPr lang="en-US" altLang="ru-RU" sz="2400">
                <a:solidFill>
                  <a:srgbClr val="000000"/>
                </a:solidFill>
              </a:rPr>
              <a:t> </a:t>
            </a:r>
            <a:r>
              <a:rPr lang="ru-RU" altLang="ru-RU" sz="2400">
                <a:solidFill>
                  <a:srgbClr val="000000"/>
                </a:solidFill>
              </a:rPr>
              <a:t>так:</a:t>
            </a: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title"/>
          </p:nvPr>
        </p:nvSpPr>
        <p:spPr>
          <a:xfrm>
            <a:off x="311150" y="301625"/>
            <a:ext cx="8375650" cy="471488"/>
          </a:xfrm>
        </p:spPr>
        <p:txBody>
          <a:bodyPr/>
          <a:lstStyle/>
          <a:p>
            <a:r>
              <a:rPr lang="ru-RU" altLang="ru-RU" smtClean="0"/>
              <a:t>Алфавитно-частотный словарь</a:t>
            </a:r>
          </a:p>
        </p:txBody>
      </p:sp>
      <p:sp>
        <p:nvSpPr>
          <p:cNvPr id="3789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44FA47D-0174-4B28-8F5A-F79A102473A7}" type="slidenum">
              <a:rPr lang="ru-RU" altLang="ru-RU" sz="1400"/>
              <a:pPr>
                <a:spcBef>
                  <a:spcPct val="0"/>
                </a:spcBef>
                <a:buFontTx/>
                <a:buNone/>
              </a:pPr>
              <a:t>17</a:t>
            </a:fld>
            <a:endParaRPr lang="ru-RU" altLang="ru-RU" sz="1400"/>
          </a:p>
        </p:txBody>
      </p:sp>
      <p:sp>
        <p:nvSpPr>
          <p:cNvPr id="37892" name="Прямоугольник 3"/>
          <p:cNvSpPr>
            <a:spLocks noChangeArrowheads="1"/>
          </p:cNvSpPr>
          <p:nvPr/>
        </p:nvSpPr>
        <p:spPr bwMode="auto">
          <a:xfrm>
            <a:off x="392113" y="792163"/>
            <a:ext cx="8181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i="1"/>
              <a:t>Задача</a:t>
            </a:r>
            <a:r>
              <a:rPr lang="ru-RU" altLang="ru-RU" sz="2400"/>
              <a:t>: построить алфавитно-частотный словарь</a:t>
            </a:r>
          </a:p>
        </p:txBody>
      </p:sp>
      <p:sp>
        <p:nvSpPr>
          <p:cNvPr id="6" name="Прямоугольник 5"/>
          <p:cNvSpPr/>
          <p:nvPr/>
        </p:nvSpPr>
        <p:spPr>
          <a:xfrm>
            <a:off x="541338" y="1295400"/>
            <a:ext cx="5214937" cy="5018088"/>
          </a:xfrm>
          <a:prstGeom prst="rect">
            <a:avLst/>
          </a:prstGeom>
          <a:solidFill>
            <a:srgbClr val="E6E6FF"/>
          </a:solidFill>
          <a:effectLst>
            <a:outerShdw blurRad="50800" dist="38100" dir="2700000" algn="tl" rotWithShape="0">
              <a:prstClr val="black">
                <a:alpha val="40000"/>
              </a:prstClr>
            </a:outerShdw>
          </a:effectLst>
        </p:spPr>
        <p:txBody>
          <a:bodyPr>
            <a:spAutoFit/>
          </a:bodyPr>
          <a:lstStyle/>
          <a:p>
            <a:pPr eaLnBrk="1" hangingPunct="1">
              <a:defRPr/>
            </a:pPr>
            <a:r>
              <a:rPr lang="pt-BR" sz="1600" b="1" dirty="0">
                <a:latin typeface="Consolas" pitchFamily="49" charset="0"/>
              </a:rPr>
              <a:t>uses</a:t>
            </a:r>
            <a:r>
              <a:rPr lang="pt-BR" sz="1600" dirty="0">
                <a:latin typeface="Consolas" pitchFamily="49" charset="0"/>
              </a:rPr>
              <a:t> WordList;</a:t>
            </a:r>
          </a:p>
          <a:p>
            <a:pPr eaLnBrk="1" hangingPunct="1">
              <a:defRPr/>
            </a:pPr>
            <a:r>
              <a:rPr lang="pt-BR" sz="1600" b="1" dirty="0">
                <a:latin typeface="Consolas" pitchFamily="49" charset="0"/>
              </a:rPr>
              <a:t>var</a:t>
            </a:r>
            <a:r>
              <a:rPr lang="pt-BR" sz="1600" dirty="0">
                <a:latin typeface="Consolas" pitchFamily="49" charset="0"/>
              </a:rPr>
              <a:t> F: </a:t>
            </a:r>
            <a:r>
              <a:rPr lang="pt-BR" sz="1600" dirty="0">
                <a:solidFill>
                  <a:srgbClr val="0000CC"/>
                </a:solidFill>
                <a:latin typeface="Consolas" pitchFamily="49" charset="0"/>
              </a:rPr>
              <a:t>text</a:t>
            </a:r>
            <a:r>
              <a:rPr lang="pt-BR" sz="1600" dirty="0">
                <a:latin typeface="Consolas" pitchFamily="49" charset="0"/>
              </a:rPr>
              <a:t>;  s: </a:t>
            </a:r>
            <a:r>
              <a:rPr lang="pt-BR" sz="1600" dirty="0">
                <a:solidFill>
                  <a:srgbClr val="0000CC"/>
                </a:solidFill>
                <a:latin typeface="Consolas" pitchFamily="49" charset="0"/>
              </a:rPr>
              <a:t>string</a:t>
            </a:r>
            <a:r>
              <a:rPr lang="pt-BR" sz="1600" dirty="0">
                <a:latin typeface="Consolas" pitchFamily="49" charset="0"/>
              </a:rPr>
              <a:t>;</a:t>
            </a:r>
          </a:p>
          <a:p>
            <a:pPr eaLnBrk="1" hangingPunct="1">
              <a:defRPr/>
            </a:pPr>
            <a:r>
              <a:rPr lang="pt-BR" sz="1600" dirty="0">
                <a:latin typeface="Consolas" pitchFamily="49" charset="0"/>
              </a:rPr>
              <a:t>    L: TWordList;</a:t>
            </a:r>
            <a:r>
              <a:rPr lang="ru-RU" sz="1600" dirty="0">
                <a:latin typeface="Consolas" pitchFamily="49" charset="0"/>
              </a:rPr>
              <a:t> </a:t>
            </a:r>
            <a:r>
              <a:rPr lang="pt-BR" sz="1600" dirty="0">
                <a:latin typeface="Consolas" pitchFamily="49" charset="0"/>
              </a:rPr>
              <a:t> p: </a:t>
            </a:r>
            <a:r>
              <a:rPr lang="pt-BR" sz="1600" dirty="0">
                <a:solidFill>
                  <a:srgbClr val="0000CC"/>
                </a:solidFill>
                <a:latin typeface="Consolas" pitchFamily="49" charset="0"/>
              </a:rPr>
              <a:t>integer</a:t>
            </a:r>
            <a:r>
              <a:rPr lang="pt-BR" sz="1600" dirty="0">
                <a:latin typeface="Consolas" pitchFamily="49" charset="0"/>
              </a:rPr>
              <a:t>;</a:t>
            </a:r>
          </a:p>
          <a:p>
            <a:pPr eaLnBrk="1" hangingPunct="1">
              <a:defRPr/>
            </a:pPr>
            <a:r>
              <a:rPr lang="pt-BR" sz="1600" b="1" dirty="0">
                <a:latin typeface="Consolas" pitchFamily="49" charset="0"/>
              </a:rPr>
              <a:t>begin</a:t>
            </a:r>
          </a:p>
          <a:p>
            <a:pPr eaLnBrk="1" hangingPunct="1">
              <a:defRPr/>
            </a:pPr>
            <a:r>
              <a:rPr lang="pt-BR" sz="1600" dirty="0">
                <a:latin typeface="Consolas" pitchFamily="49" charset="0"/>
              </a:rPr>
              <a:t>  Assign(F, </a:t>
            </a:r>
            <a:r>
              <a:rPr lang="pt-BR" sz="1600" dirty="0">
                <a:solidFill>
                  <a:srgbClr val="C00000"/>
                </a:solidFill>
                <a:latin typeface="Consolas" pitchFamily="49" charset="0"/>
              </a:rPr>
              <a:t>'input.txt'</a:t>
            </a:r>
            <a:r>
              <a:rPr lang="pt-BR" sz="1600" dirty="0">
                <a:latin typeface="Consolas" pitchFamily="49" charset="0"/>
              </a:rPr>
              <a:t>); Reset(F);</a:t>
            </a:r>
          </a:p>
          <a:p>
            <a:pPr eaLnBrk="1" hangingPunct="1">
              <a:defRPr/>
            </a:pPr>
            <a:r>
              <a:rPr lang="pt-BR" sz="1600" dirty="0">
                <a:latin typeface="Consolas" pitchFamily="49" charset="0"/>
              </a:rPr>
              <a:t>  SetLength(L.data, 0);</a:t>
            </a:r>
          </a:p>
          <a:p>
            <a:pPr eaLnBrk="1" hangingPunct="1">
              <a:defRPr/>
            </a:pPr>
            <a:r>
              <a:rPr lang="pt-BR" sz="1600" dirty="0">
                <a:latin typeface="Consolas" pitchFamily="49" charset="0"/>
              </a:rPr>
              <a:t>  L.size := 0;</a:t>
            </a:r>
          </a:p>
          <a:p>
            <a:pPr eaLnBrk="1" hangingPunct="1">
              <a:defRPr/>
            </a:pPr>
            <a:r>
              <a:rPr lang="pt-BR" sz="1600" b="1" dirty="0">
                <a:latin typeface="Consolas" pitchFamily="49" charset="0"/>
              </a:rPr>
              <a:t>  while not </a:t>
            </a:r>
            <a:r>
              <a:rPr lang="pt-BR" sz="1600" dirty="0">
                <a:latin typeface="Consolas" pitchFamily="49" charset="0"/>
              </a:rPr>
              <a:t>eof(F) </a:t>
            </a:r>
            <a:r>
              <a:rPr lang="pt-BR" sz="1600" b="1" dirty="0">
                <a:latin typeface="Consolas" pitchFamily="49" charset="0"/>
              </a:rPr>
              <a:t>do begin</a:t>
            </a:r>
          </a:p>
          <a:p>
            <a:pPr eaLnBrk="1" hangingPunct="1">
              <a:defRPr/>
            </a:pPr>
            <a:r>
              <a:rPr lang="pt-BR" sz="1600" dirty="0">
                <a:latin typeface="Consolas" pitchFamily="49" charset="0"/>
              </a:rPr>
              <a:t>    readln(F, s);</a:t>
            </a:r>
          </a:p>
          <a:p>
            <a:pPr eaLnBrk="1" hangingPunct="1">
              <a:defRPr/>
            </a:pPr>
            <a:r>
              <a:rPr lang="pt-BR" sz="1600" dirty="0">
                <a:latin typeface="Consolas" pitchFamily="49" charset="0"/>
              </a:rPr>
              <a:t>    p := Find ( L, s );</a:t>
            </a:r>
          </a:p>
          <a:p>
            <a:pPr eaLnBrk="1" hangingPunct="1">
              <a:defRPr/>
            </a:pPr>
            <a:r>
              <a:rPr lang="pt-BR" sz="1600" dirty="0">
                <a:latin typeface="Consolas" pitchFamily="49" charset="0"/>
              </a:rPr>
              <a:t>    </a:t>
            </a:r>
            <a:r>
              <a:rPr lang="pt-BR" sz="1600" b="1" dirty="0">
                <a:latin typeface="Consolas" pitchFamily="49" charset="0"/>
              </a:rPr>
              <a:t>if</a:t>
            </a:r>
            <a:r>
              <a:rPr lang="pt-BR" sz="1600" dirty="0">
                <a:latin typeface="Consolas" pitchFamily="49" charset="0"/>
              </a:rPr>
              <a:t> p &gt;= 0 </a:t>
            </a:r>
            <a:r>
              <a:rPr lang="pt-BR" sz="1600" b="1" dirty="0">
                <a:latin typeface="Consolas" pitchFamily="49" charset="0"/>
              </a:rPr>
              <a:t>then</a:t>
            </a:r>
          </a:p>
          <a:p>
            <a:pPr eaLnBrk="1" hangingPunct="1">
              <a:defRPr/>
            </a:pPr>
            <a:r>
              <a:rPr lang="pt-BR" sz="1600" dirty="0">
                <a:latin typeface="Consolas" pitchFamily="49" charset="0"/>
              </a:rPr>
              <a:t>      L.data[p].count := L.data[p].count + 1</a:t>
            </a:r>
          </a:p>
          <a:p>
            <a:pPr eaLnBrk="1" hangingPunct="1">
              <a:defRPr/>
            </a:pPr>
            <a:r>
              <a:rPr lang="pt-BR" sz="1600" dirty="0">
                <a:latin typeface="Consolas" pitchFamily="49" charset="0"/>
              </a:rPr>
              <a:t>    </a:t>
            </a:r>
            <a:r>
              <a:rPr lang="pt-BR" sz="1600" b="1" dirty="0">
                <a:latin typeface="Consolas" pitchFamily="49" charset="0"/>
              </a:rPr>
              <a:t>else begin</a:t>
            </a:r>
          </a:p>
          <a:p>
            <a:pPr eaLnBrk="1" hangingPunct="1">
              <a:defRPr/>
            </a:pPr>
            <a:r>
              <a:rPr lang="pt-BR" sz="1600" dirty="0">
                <a:latin typeface="Consolas" pitchFamily="49" charset="0"/>
              </a:rPr>
              <a:t>      p := FindPlace ( L, s );</a:t>
            </a:r>
          </a:p>
          <a:p>
            <a:pPr eaLnBrk="1" hangingPunct="1">
              <a:defRPr/>
            </a:pPr>
            <a:r>
              <a:rPr lang="pt-BR" sz="1600" dirty="0">
                <a:latin typeface="Consolas" pitchFamily="49" charset="0"/>
              </a:rPr>
              <a:t>      InsertWord ( L, p, s );</a:t>
            </a:r>
          </a:p>
          <a:p>
            <a:pPr eaLnBrk="1" hangingPunct="1">
              <a:defRPr/>
            </a:pPr>
            <a:r>
              <a:rPr lang="pt-BR" sz="1600" dirty="0">
                <a:latin typeface="Consolas" pitchFamily="49" charset="0"/>
              </a:rPr>
              <a:t>   </a:t>
            </a:r>
            <a:r>
              <a:rPr lang="pt-BR" sz="1600" b="1" dirty="0">
                <a:latin typeface="Consolas" pitchFamily="49" charset="0"/>
              </a:rPr>
              <a:t> end</a:t>
            </a:r>
            <a:endParaRPr lang="pt-BR" sz="1600" dirty="0">
              <a:latin typeface="Consolas" pitchFamily="49" charset="0"/>
            </a:endParaRPr>
          </a:p>
          <a:p>
            <a:pPr eaLnBrk="1" hangingPunct="1">
              <a:defRPr/>
            </a:pPr>
            <a:r>
              <a:rPr lang="pt-BR" sz="1600" dirty="0">
                <a:latin typeface="Consolas" pitchFamily="49" charset="0"/>
              </a:rPr>
              <a:t>  </a:t>
            </a:r>
            <a:r>
              <a:rPr lang="pt-BR" sz="1600" b="1" dirty="0">
                <a:latin typeface="Consolas" pitchFamily="49" charset="0"/>
              </a:rPr>
              <a:t>end</a:t>
            </a:r>
            <a:r>
              <a:rPr lang="en-US" sz="1600" b="1" dirty="0">
                <a:latin typeface="Consolas" pitchFamily="49" charset="0"/>
              </a:rPr>
              <a:t>;</a:t>
            </a:r>
            <a:endParaRPr lang="pt-BR" sz="1600" dirty="0">
              <a:latin typeface="Consolas" pitchFamily="49" charset="0"/>
            </a:endParaRPr>
          </a:p>
          <a:p>
            <a:pPr eaLnBrk="1" hangingPunct="1">
              <a:defRPr/>
            </a:pPr>
            <a:r>
              <a:rPr lang="pt-BR" sz="1600" dirty="0">
                <a:latin typeface="Consolas" pitchFamily="49" charset="0"/>
              </a:rPr>
              <a:t>  Close(F);</a:t>
            </a:r>
          </a:p>
          <a:p>
            <a:pPr eaLnBrk="1" hangingPunct="1">
              <a:defRPr/>
            </a:pPr>
            <a:r>
              <a:rPr lang="ru-RU" sz="1600" dirty="0">
                <a:latin typeface="Consolas" pitchFamily="49" charset="0"/>
              </a:rPr>
              <a:t>  ...</a:t>
            </a:r>
            <a:endParaRPr lang="pt-BR" sz="1600" dirty="0">
              <a:latin typeface="Consolas" pitchFamily="49" charset="0"/>
            </a:endParaRPr>
          </a:p>
          <a:p>
            <a:pPr eaLnBrk="1" hangingPunct="1">
              <a:defRPr/>
            </a:pPr>
            <a:r>
              <a:rPr lang="pt-BR" sz="1600" b="1" dirty="0">
                <a:latin typeface="Consolas" pitchFamily="49" charset="0"/>
              </a:rPr>
              <a:t>end</a:t>
            </a:r>
            <a:r>
              <a:rPr lang="pt-BR" sz="1600" dirty="0">
                <a:latin typeface="Consolas" pitchFamily="49" charset="0"/>
              </a:rPr>
              <a:t>.</a:t>
            </a:r>
          </a:p>
        </p:txBody>
      </p:sp>
      <p:sp>
        <p:nvSpPr>
          <p:cNvPr id="7" name="Скругленная прямоугольная выноска 6"/>
          <p:cNvSpPr/>
          <p:nvPr/>
        </p:nvSpPr>
        <p:spPr bwMode="auto">
          <a:xfrm>
            <a:off x="3949700" y="1235075"/>
            <a:ext cx="3692525" cy="649288"/>
          </a:xfrm>
          <a:prstGeom prst="wedgeRoundRectCallout">
            <a:avLst>
              <a:gd name="adj1" fmla="val -96047"/>
              <a:gd name="adj2" fmla="val -11723"/>
              <a:gd name="adj3" fmla="val 16667"/>
            </a:avLst>
          </a:prstGeom>
          <a:solidFill>
            <a:srgbClr val="FFFF99"/>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defRPr/>
            </a:pPr>
            <a:r>
              <a:rPr lang="ru-RU" sz="2800" dirty="0"/>
              <a:t>Модуль </a:t>
            </a:r>
            <a:r>
              <a:rPr lang="ru-RU" sz="2800" dirty="0">
                <a:sym typeface="Symbol"/>
              </a:rPr>
              <a:t></a:t>
            </a:r>
            <a:r>
              <a:rPr lang="ru-RU" sz="2800" dirty="0"/>
              <a:t> 50 строк</a:t>
            </a:r>
            <a:r>
              <a:rPr lang="en-US" sz="2800" dirty="0"/>
              <a:t>!</a:t>
            </a:r>
            <a:endParaRPr lang="ru-RU" sz="2800" dirty="0"/>
          </a:p>
        </p:txBody>
      </p:sp>
      <p:sp>
        <p:nvSpPr>
          <p:cNvPr id="72705" name="Rectangle 1"/>
          <p:cNvSpPr>
            <a:spLocks noChangeArrowheads="1"/>
          </p:cNvSpPr>
          <p:nvPr/>
        </p:nvSpPr>
        <p:spPr bwMode="auto">
          <a:xfrm>
            <a:off x="3479800" y="2863850"/>
            <a:ext cx="5291138" cy="1631950"/>
          </a:xfrm>
          <a:prstGeom prst="rect">
            <a:avLst/>
          </a:prstGeom>
          <a:solidFill>
            <a:srgbClr val="FFFF99"/>
          </a:solidFill>
          <a:ln w="12700" cap="flat" cmpd="sng">
            <a:noFill/>
            <a:prstDash val="solid"/>
            <a:miter lim="800000"/>
            <a:headEnd type="none" w="med" len="med"/>
            <a:tailEnd type="none" w="lg" len="lg"/>
          </a:ln>
          <a:effectLst>
            <a:outerShdw blurRad="50800" dist="38100" dir="2700000" algn="tl" rotWithShape="0">
              <a:prstClr val="black">
                <a:alpha val="40000"/>
              </a:prstClr>
            </a:outerShdw>
          </a:effectLst>
        </p:spPr>
        <p:txBody>
          <a:bodyPr anchor="ctr">
            <a:spAutoFit/>
          </a:bodyPr>
          <a:lstStyle/>
          <a:p>
            <a:pPr indent="90488" algn="just">
              <a:defRPr/>
            </a:pPr>
            <a:r>
              <a:rPr lang="en-US" sz="2000" dirty="0">
                <a:latin typeface="Consolas" pitchFamily="49" charset="0"/>
                <a:ea typeface="Times New Roman" pitchFamily="18" charset="0"/>
                <a:cs typeface="Courier New" pitchFamily="49" charset="0"/>
              </a:rPr>
              <a:t>D = {}</a:t>
            </a:r>
          </a:p>
          <a:p>
            <a:pPr indent="90488" algn="just">
              <a:defRPr/>
            </a:pPr>
            <a:r>
              <a:rPr lang="en-US" sz="2000" dirty="0">
                <a:solidFill>
                  <a:srgbClr val="0000CC"/>
                </a:solidFill>
                <a:latin typeface="Consolas" pitchFamily="49" charset="0"/>
                <a:ea typeface="Times New Roman" pitchFamily="18" charset="0"/>
                <a:cs typeface="Courier New" pitchFamily="49" charset="0"/>
              </a:rPr>
              <a:t>for</a:t>
            </a:r>
            <a:r>
              <a:rPr lang="en-US" sz="2000" dirty="0">
                <a:latin typeface="Consolas" pitchFamily="49" charset="0"/>
                <a:ea typeface="Times New Roman" pitchFamily="18" charset="0"/>
                <a:cs typeface="Courier New" pitchFamily="49" charset="0"/>
              </a:rPr>
              <a:t> line in </a:t>
            </a:r>
            <a:r>
              <a:rPr lang="en-US" sz="2000" dirty="0">
                <a:solidFill>
                  <a:srgbClr val="0070C0"/>
                </a:solidFill>
                <a:latin typeface="Consolas" pitchFamily="49" charset="0"/>
                <a:ea typeface="Times New Roman" pitchFamily="18" charset="0"/>
                <a:cs typeface="Courier New" pitchFamily="49" charset="0"/>
              </a:rPr>
              <a:t>open</a:t>
            </a:r>
            <a:r>
              <a:rPr lang="en-US" sz="2000" dirty="0">
                <a:latin typeface="Consolas" pitchFamily="49" charset="0"/>
                <a:ea typeface="Times New Roman" pitchFamily="18" charset="0"/>
                <a:cs typeface="Courier New" pitchFamily="49" charset="0"/>
              </a:rPr>
              <a:t>(</a:t>
            </a:r>
            <a:r>
              <a:rPr lang="en-US" sz="2000" dirty="0">
                <a:solidFill>
                  <a:srgbClr val="C00000"/>
                </a:solidFill>
                <a:latin typeface="Consolas" pitchFamily="49" charset="0"/>
                <a:ea typeface="Times New Roman" pitchFamily="18" charset="0"/>
                <a:cs typeface="Courier New" pitchFamily="49" charset="0"/>
              </a:rPr>
              <a:t>"input_list.txt"</a:t>
            </a:r>
            <a:r>
              <a:rPr lang="en-US" sz="2000" dirty="0">
                <a:latin typeface="Consolas" pitchFamily="49" charset="0"/>
                <a:ea typeface="Times New Roman" pitchFamily="18" charset="0"/>
                <a:cs typeface="Courier New" pitchFamily="49" charset="0"/>
              </a:rPr>
              <a:t>):</a:t>
            </a:r>
          </a:p>
          <a:p>
            <a:pPr indent="90488" algn="just">
              <a:defRPr/>
            </a:pPr>
            <a:r>
              <a:rPr lang="en-US" sz="2000" dirty="0">
                <a:latin typeface="Consolas" pitchFamily="49" charset="0"/>
                <a:ea typeface="Times New Roman" pitchFamily="18" charset="0"/>
                <a:cs typeface="Courier New" pitchFamily="49" charset="0"/>
              </a:rPr>
              <a:t>  word = </a:t>
            </a:r>
            <a:r>
              <a:rPr lang="en-US" sz="2000" dirty="0" err="1">
                <a:latin typeface="Consolas" pitchFamily="49" charset="0"/>
                <a:ea typeface="Times New Roman" pitchFamily="18" charset="0"/>
                <a:cs typeface="Courier New" pitchFamily="49" charset="0"/>
              </a:rPr>
              <a:t>line.</a:t>
            </a:r>
            <a:r>
              <a:rPr lang="en-US" sz="2000" dirty="0" err="1">
                <a:solidFill>
                  <a:srgbClr val="0070C0"/>
                </a:solidFill>
                <a:latin typeface="Consolas" pitchFamily="49" charset="0"/>
                <a:ea typeface="Times New Roman" pitchFamily="18" charset="0"/>
                <a:cs typeface="Courier New" pitchFamily="49" charset="0"/>
              </a:rPr>
              <a:t>strip</a:t>
            </a:r>
            <a:r>
              <a:rPr lang="en-US" sz="2000" dirty="0">
                <a:latin typeface="Consolas" pitchFamily="49" charset="0"/>
                <a:ea typeface="Times New Roman" pitchFamily="18" charset="0"/>
                <a:cs typeface="Courier New" pitchFamily="49" charset="0"/>
              </a:rPr>
              <a:t>()</a:t>
            </a:r>
          </a:p>
          <a:p>
            <a:pPr indent="90488" algn="just">
              <a:defRPr/>
            </a:pPr>
            <a:r>
              <a:rPr lang="en-US" sz="2000" dirty="0">
                <a:latin typeface="Consolas" pitchFamily="49" charset="0"/>
                <a:ea typeface="Times New Roman" pitchFamily="18" charset="0"/>
                <a:cs typeface="Courier New" pitchFamily="49" charset="0"/>
              </a:rPr>
              <a:t>  </a:t>
            </a:r>
            <a:r>
              <a:rPr lang="en-US" sz="2000" dirty="0">
                <a:solidFill>
                  <a:srgbClr val="0000CC"/>
                </a:solidFill>
                <a:latin typeface="Consolas" pitchFamily="49" charset="0"/>
                <a:ea typeface="Times New Roman" pitchFamily="18" charset="0"/>
                <a:cs typeface="Courier New" pitchFamily="49" charset="0"/>
              </a:rPr>
              <a:t>if</a:t>
            </a:r>
            <a:r>
              <a:rPr lang="en-US" sz="2000" dirty="0">
                <a:latin typeface="Consolas" pitchFamily="49" charset="0"/>
                <a:ea typeface="Times New Roman" pitchFamily="18" charset="0"/>
                <a:cs typeface="Courier New" pitchFamily="49" charset="0"/>
              </a:rPr>
              <a:t> word:</a:t>
            </a:r>
          </a:p>
          <a:p>
            <a:pPr indent="90488" algn="just">
              <a:defRPr/>
            </a:pPr>
            <a:r>
              <a:rPr lang="en-US" sz="2000" dirty="0">
                <a:latin typeface="Consolas" pitchFamily="49" charset="0"/>
                <a:ea typeface="Times New Roman" pitchFamily="18" charset="0"/>
                <a:cs typeface="Courier New" pitchFamily="49" charset="0"/>
              </a:rPr>
              <a:t>    D[word] = </a:t>
            </a:r>
            <a:r>
              <a:rPr lang="en-US" sz="2000" dirty="0" err="1">
                <a:latin typeface="Consolas" pitchFamily="49" charset="0"/>
                <a:ea typeface="Times New Roman" pitchFamily="18" charset="0"/>
                <a:cs typeface="Courier New" pitchFamily="49" charset="0"/>
              </a:rPr>
              <a:t>D.</a:t>
            </a:r>
            <a:r>
              <a:rPr lang="en-US" sz="2000" dirty="0" err="1">
                <a:solidFill>
                  <a:srgbClr val="0070C0"/>
                </a:solidFill>
                <a:latin typeface="Consolas" pitchFamily="49" charset="0"/>
                <a:ea typeface="Times New Roman" pitchFamily="18" charset="0"/>
                <a:cs typeface="Courier New" pitchFamily="49" charset="0"/>
              </a:rPr>
              <a:t>get</a:t>
            </a:r>
            <a:r>
              <a:rPr lang="en-US" sz="2000" dirty="0">
                <a:latin typeface="Consolas" pitchFamily="49" charset="0"/>
                <a:ea typeface="Times New Roman" pitchFamily="18" charset="0"/>
                <a:cs typeface="Courier New" pitchFamily="49" charset="0"/>
              </a:rPr>
              <a:t>(word, </a:t>
            </a:r>
            <a:r>
              <a:rPr lang="en-US" sz="2000" dirty="0">
                <a:solidFill>
                  <a:srgbClr val="00B0F0"/>
                </a:solidFill>
                <a:latin typeface="Consolas" pitchFamily="49" charset="0"/>
                <a:ea typeface="Times New Roman" pitchFamily="18" charset="0"/>
                <a:cs typeface="Courier New" pitchFamily="49" charset="0"/>
              </a:rPr>
              <a:t>0</a:t>
            </a:r>
            <a:r>
              <a:rPr lang="en-US" sz="2000" dirty="0">
                <a:latin typeface="Consolas" pitchFamily="49" charset="0"/>
                <a:ea typeface="Times New Roman" pitchFamily="18" charset="0"/>
                <a:cs typeface="Courier New" pitchFamily="49" charset="0"/>
              </a:rPr>
              <a:t>) + </a:t>
            </a:r>
            <a:r>
              <a:rPr lang="en-US" sz="2000" dirty="0">
                <a:solidFill>
                  <a:srgbClr val="00B0F0"/>
                </a:solidFill>
                <a:latin typeface="Consolas" pitchFamily="49" charset="0"/>
                <a:ea typeface="Times New Roman" pitchFamily="18" charset="0"/>
                <a:cs typeface="Courier New" pitchFamily="49" charset="0"/>
              </a:rPr>
              <a:t>1</a:t>
            </a:r>
            <a:endParaRPr lang="ru-RU" sz="3600" dirty="0">
              <a:solidFill>
                <a:srgbClr val="00B0F0"/>
              </a:solidFill>
              <a:latin typeface="Consolas"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05">
                                            <p:bg/>
                                          </p:spTgt>
                                        </p:tgtEl>
                                        <p:attrNameLst>
                                          <p:attrName>style.visibility</p:attrName>
                                        </p:attrNameLst>
                                      </p:cBhvr>
                                      <p:to>
                                        <p:strVal val="visible"/>
                                      </p:to>
                                    </p:set>
                                    <p:animEffect transition="in" filter="dissolve">
                                      <p:cBhvr>
                                        <p:cTn id="12" dur="500"/>
                                        <p:tgtEl>
                                          <p:spTgt spid="72705">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2705">
                                            <p:txEl>
                                              <p:pRg st="0" end="0"/>
                                            </p:txEl>
                                          </p:spTgt>
                                        </p:tgtEl>
                                        <p:attrNameLst>
                                          <p:attrName>style.visibility</p:attrName>
                                        </p:attrNameLst>
                                      </p:cBhvr>
                                      <p:to>
                                        <p:strVal val="visible"/>
                                      </p:to>
                                    </p:set>
                                    <p:animEffect transition="in" filter="dissolve">
                                      <p:cBhvr>
                                        <p:cTn id="15" dur="500"/>
                                        <p:tgtEl>
                                          <p:spTgt spid="7270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2705">
                                            <p:txEl>
                                              <p:pRg st="1" end="1"/>
                                            </p:txEl>
                                          </p:spTgt>
                                        </p:tgtEl>
                                        <p:attrNameLst>
                                          <p:attrName>style.visibility</p:attrName>
                                        </p:attrNameLst>
                                      </p:cBhvr>
                                      <p:to>
                                        <p:strVal val="visible"/>
                                      </p:to>
                                    </p:set>
                                    <p:animEffect transition="in" filter="dissolve">
                                      <p:cBhvr>
                                        <p:cTn id="20" dur="500"/>
                                        <p:tgtEl>
                                          <p:spTgt spid="72705">
                                            <p:txEl>
                                              <p:pRg st="1" end="1"/>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72705">
                                            <p:txEl>
                                              <p:pRg st="2" end="2"/>
                                            </p:txEl>
                                          </p:spTgt>
                                        </p:tgtEl>
                                        <p:attrNameLst>
                                          <p:attrName>style.visibility</p:attrName>
                                        </p:attrNameLst>
                                      </p:cBhvr>
                                      <p:to>
                                        <p:strVal val="visible"/>
                                      </p:to>
                                    </p:set>
                                    <p:animEffect transition="in" filter="dissolve">
                                      <p:cBhvr>
                                        <p:cTn id="23" dur="500"/>
                                        <p:tgtEl>
                                          <p:spTgt spid="7270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72705">
                                            <p:txEl>
                                              <p:pRg st="3" end="3"/>
                                            </p:txEl>
                                          </p:spTgt>
                                        </p:tgtEl>
                                        <p:attrNameLst>
                                          <p:attrName>style.visibility</p:attrName>
                                        </p:attrNameLst>
                                      </p:cBhvr>
                                      <p:to>
                                        <p:strVal val="visible"/>
                                      </p:to>
                                    </p:set>
                                    <p:animEffect transition="in" filter="dissolve">
                                      <p:cBhvr>
                                        <p:cTn id="28" dur="500"/>
                                        <p:tgtEl>
                                          <p:spTgt spid="72705">
                                            <p:txEl>
                                              <p:pRg st="3" end="3"/>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72705">
                                            <p:txEl>
                                              <p:pRg st="4" end="4"/>
                                            </p:txEl>
                                          </p:spTgt>
                                        </p:tgtEl>
                                        <p:attrNameLst>
                                          <p:attrName>style.visibility</p:attrName>
                                        </p:attrNameLst>
                                      </p:cBhvr>
                                      <p:to>
                                        <p:strVal val="visible"/>
                                      </p:to>
                                    </p:set>
                                    <p:animEffect transition="in" filter="dissolve">
                                      <p:cBhvr>
                                        <p:cTn id="31" dur="500"/>
                                        <p:tgtEl>
                                          <p:spTgt spid="727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2705"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311150" y="301625"/>
            <a:ext cx="8375650" cy="471488"/>
          </a:xfrm>
        </p:spPr>
        <p:txBody>
          <a:bodyPr/>
          <a:lstStyle/>
          <a:p>
            <a:r>
              <a:rPr lang="ru-RU" altLang="ru-RU" smtClean="0"/>
              <a:t>Черепашья графика</a:t>
            </a:r>
          </a:p>
        </p:txBody>
      </p:sp>
      <p:sp>
        <p:nvSpPr>
          <p:cNvPr id="39939"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3650CF4-C267-446E-9423-9871C9586A88}" type="slidenum">
              <a:rPr lang="ru-RU" altLang="ru-RU" sz="1400"/>
              <a:pPr>
                <a:spcBef>
                  <a:spcPct val="0"/>
                </a:spcBef>
                <a:buFontTx/>
                <a:buNone/>
              </a:pPr>
              <a:t>18</a:t>
            </a:fld>
            <a:endParaRPr lang="ru-RU" altLang="ru-RU" sz="1400"/>
          </a:p>
        </p:txBody>
      </p:sp>
      <p:sp>
        <p:nvSpPr>
          <p:cNvPr id="5" name="Прямоугольник 4"/>
          <p:cNvSpPr/>
          <p:nvPr/>
        </p:nvSpPr>
        <p:spPr>
          <a:xfrm>
            <a:off x="419100" y="868363"/>
            <a:ext cx="6838950" cy="4986337"/>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defRPr/>
            </a:pPr>
            <a:r>
              <a:rPr lang="en-US" sz="2400" dirty="0">
                <a:solidFill>
                  <a:srgbClr val="0000CC"/>
                </a:solidFill>
                <a:latin typeface="Consolas" pitchFamily="49" charset="0"/>
              </a:rPr>
              <a:t>from</a:t>
            </a:r>
            <a:r>
              <a:rPr lang="en-US" sz="2400" dirty="0">
                <a:latin typeface="Consolas" pitchFamily="49" charset="0"/>
              </a:rPr>
              <a:t> turtle </a:t>
            </a:r>
            <a:r>
              <a:rPr lang="en-US" sz="2400" dirty="0">
                <a:solidFill>
                  <a:srgbClr val="0000CC"/>
                </a:solidFill>
                <a:latin typeface="Consolas" pitchFamily="49" charset="0"/>
              </a:rPr>
              <a:t>import</a:t>
            </a:r>
            <a:r>
              <a:rPr lang="en-US" sz="2400" dirty="0">
                <a:latin typeface="Consolas" pitchFamily="49" charset="0"/>
              </a:rPr>
              <a:t> *</a:t>
            </a:r>
            <a:endParaRPr lang="ru-RU" sz="2400" dirty="0">
              <a:latin typeface="Consolas" pitchFamily="49" charset="0"/>
            </a:endParaRPr>
          </a:p>
          <a:p>
            <a:pPr eaLnBrk="1" hangingPunct="1">
              <a:spcBef>
                <a:spcPts val="1800"/>
              </a:spcBef>
              <a:defRPr/>
            </a:pPr>
            <a:r>
              <a:rPr lang="en-US" sz="2400" dirty="0">
                <a:solidFill>
                  <a:srgbClr val="0000CC"/>
                </a:solidFill>
                <a:latin typeface="Consolas" pitchFamily="49" charset="0"/>
              </a:rPr>
              <a:t>def</a:t>
            </a:r>
            <a:r>
              <a:rPr lang="en-US" sz="2400" dirty="0">
                <a:latin typeface="Consolas" pitchFamily="49" charset="0"/>
              </a:rPr>
              <a:t> tree ( levels, length</a:t>
            </a:r>
            <a:r>
              <a:rPr lang="ru-RU" sz="2400" dirty="0">
                <a:latin typeface="Consolas" pitchFamily="49" charset="0"/>
              </a:rPr>
              <a:t> </a:t>
            </a:r>
            <a:r>
              <a:rPr lang="en-US" sz="2400" dirty="0">
                <a:latin typeface="Consolas" pitchFamily="49" charset="0"/>
              </a:rPr>
              <a:t>): </a:t>
            </a:r>
          </a:p>
          <a:p>
            <a:pPr eaLnBrk="1" hangingPunct="1">
              <a:defRPr/>
            </a:pPr>
            <a:r>
              <a:rPr lang="en-US" sz="2400" dirty="0">
                <a:latin typeface="Consolas" pitchFamily="49" charset="0"/>
              </a:rPr>
              <a:t> </a:t>
            </a:r>
            <a:r>
              <a:rPr lang="ru-RU" sz="2400" dirty="0">
                <a:latin typeface="Consolas" pitchFamily="49" charset="0"/>
              </a:rPr>
              <a:t> </a:t>
            </a:r>
            <a:r>
              <a:rPr lang="en-US" sz="2400" dirty="0">
                <a:solidFill>
                  <a:srgbClr val="0000CC"/>
                </a:solidFill>
                <a:latin typeface="Consolas" pitchFamily="49" charset="0"/>
              </a:rPr>
              <a:t>if</a:t>
            </a:r>
            <a:r>
              <a:rPr lang="en-US" sz="2400" dirty="0">
                <a:latin typeface="Consolas" pitchFamily="49" charset="0"/>
              </a:rPr>
              <a:t> levels &gt;</a:t>
            </a:r>
            <a:r>
              <a:rPr lang="en-US" sz="2400" dirty="0">
                <a:solidFill>
                  <a:srgbClr val="00B0F0"/>
                </a:solidFill>
                <a:latin typeface="Consolas" pitchFamily="49" charset="0"/>
              </a:rPr>
              <a:t> 0</a:t>
            </a:r>
            <a:r>
              <a:rPr lang="en-US" sz="2400" dirty="0">
                <a:latin typeface="Consolas" pitchFamily="49" charset="0"/>
              </a:rPr>
              <a:t>:</a:t>
            </a:r>
          </a:p>
          <a:p>
            <a:pPr eaLnBrk="1" hangingPunct="1">
              <a:defRPr/>
            </a:pPr>
            <a:r>
              <a:rPr lang="en-US" sz="2400" dirty="0">
                <a:latin typeface="Consolas" pitchFamily="49" charset="0"/>
              </a:rPr>
              <a:t> </a:t>
            </a:r>
            <a:r>
              <a:rPr lang="ru-RU" sz="2400" dirty="0">
                <a:latin typeface="Consolas" pitchFamily="49" charset="0"/>
              </a:rPr>
              <a:t> </a:t>
            </a:r>
            <a:r>
              <a:rPr lang="en-US" sz="2400" dirty="0">
                <a:latin typeface="Consolas" pitchFamily="49" charset="0"/>
              </a:rPr>
              <a:t>  forward</a:t>
            </a:r>
            <a:r>
              <a:rPr lang="ru-RU" sz="2400" dirty="0">
                <a:latin typeface="Consolas" pitchFamily="49" charset="0"/>
              </a:rPr>
              <a:t> </a:t>
            </a:r>
            <a:r>
              <a:rPr lang="en-US" sz="2400" dirty="0">
                <a:latin typeface="Consolas" pitchFamily="49" charset="0"/>
              </a:rPr>
              <a:t>(</a:t>
            </a:r>
            <a:r>
              <a:rPr lang="ru-RU" sz="2400" dirty="0">
                <a:latin typeface="Consolas" pitchFamily="49" charset="0"/>
              </a:rPr>
              <a:t> </a:t>
            </a:r>
            <a:r>
              <a:rPr lang="en-US" sz="2400" dirty="0">
                <a:latin typeface="Consolas" pitchFamily="49" charset="0"/>
              </a:rPr>
              <a:t>length</a:t>
            </a:r>
            <a:r>
              <a:rPr lang="ru-RU" sz="2400" dirty="0">
                <a:latin typeface="Consolas" pitchFamily="49" charset="0"/>
              </a:rPr>
              <a:t> </a:t>
            </a:r>
            <a:r>
              <a:rPr lang="en-US" sz="2400" dirty="0">
                <a:latin typeface="Consolas" pitchFamily="49" charset="0"/>
              </a:rPr>
              <a:t>)</a:t>
            </a:r>
          </a:p>
          <a:p>
            <a:pPr eaLnBrk="1" hangingPunct="1">
              <a:defRPr/>
            </a:pPr>
            <a:r>
              <a:rPr lang="ru-RU" sz="2400" dirty="0">
                <a:latin typeface="Consolas" pitchFamily="49" charset="0"/>
              </a:rPr>
              <a:t>  </a:t>
            </a:r>
            <a:r>
              <a:rPr lang="en-US" sz="2400" dirty="0">
                <a:latin typeface="Consolas" pitchFamily="49" charset="0"/>
              </a:rPr>
              <a:t>  left</a:t>
            </a:r>
            <a:r>
              <a:rPr lang="ru-RU" sz="2400" dirty="0">
                <a:latin typeface="Consolas" pitchFamily="49" charset="0"/>
              </a:rPr>
              <a:t> </a:t>
            </a:r>
            <a:r>
              <a:rPr lang="en-US" sz="2400" dirty="0">
                <a:latin typeface="Consolas" pitchFamily="49" charset="0"/>
              </a:rPr>
              <a:t>(</a:t>
            </a:r>
            <a:r>
              <a:rPr lang="ru-RU" sz="2400" dirty="0">
                <a:latin typeface="Consolas" pitchFamily="49" charset="0"/>
              </a:rPr>
              <a:t> </a:t>
            </a:r>
            <a:r>
              <a:rPr lang="en-US" sz="2400" dirty="0">
                <a:solidFill>
                  <a:srgbClr val="00B0F0"/>
                </a:solidFill>
                <a:latin typeface="Consolas" pitchFamily="49" charset="0"/>
              </a:rPr>
              <a:t>45</a:t>
            </a:r>
            <a:r>
              <a:rPr lang="ru-RU" sz="2400" dirty="0">
                <a:latin typeface="Consolas" pitchFamily="49" charset="0"/>
              </a:rPr>
              <a:t> </a:t>
            </a:r>
            <a:r>
              <a:rPr lang="en-US" sz="2400" dirty="0">
                <a:latin typeface="Consolas" pitchFamily="49" charset="0"/>
              </a:rPr>
              <a:t>)</a:t>
            </a:r>
          </a:p>
          <a:p>
            <a:pPr eaLnBrk="1" hangingPunct="1">
              <a:defRPr/>
            </a:pPr>
            <a:r>
              <a:rPr lang="en-US" sz="2400" dirty="0">
                <a:latin typeface="Consolas" pitchFamily="49" charset="0"/>
              </a:rPr>
              <a:t> </a:t>
            </a:r>
            <a:r>
              <a:rPr lang="ru-RU" sz="2400" dirty="0">
                <a:latin typeface="Consolas" pitchFamily="49" charset="0"/>
              </a:rPr>
              <a:t> </a:t>
            </a:r>
            <a:r>
              <a:rPr lang="en-US" sz="2400" dirty="0">
                <a:latin typeface="Consolas" pitchFamily="49" charset="0"/>
              </a:rPr>
              <a:t>  tree ( levels-</a:t>
            </a:r>
            <a:r>
              <a:rPr lang="en-US" sz="2400" dirty="0">
                <a:solidFill>
                  <a:srgbClr val="00B0F0"/>
                </a:solidFill>
                <a:latin typeface="Consolas" pitchFamily="49" charset="0"/>
              </a:rPr>
              <a:t>1</a:t>
            </a:r>
            <a:r>
              <a:rPr lang="en-US" sz="2400" dirty="0">
                <a:latin typeface="Consolas" pitchFamily="49" charset="0"/>
              </a:rPr>
              <a:t>, length*</a:t>
            </a:r>
            <a:r>
              <a:rPr lang="en-US" sz="2400" dirty="0">
                <a:solidFill>
                  <a:srgbClr val="00B0F0"/>
                </a:solidFill>
                <a:latin typeface="Consolas" pitchFamily="49" charset="0"/>
              </a:rPr>
              <a:t>0.6</a:t>
            </a:r>
            <a:r>
              <a:rPr lang="en-US" sz="2400" dirty="0">
                <a:latin typeface="Consolas" pitchFamily="49" charset="0"/>
              </a:rPr>
              <a:t>)</a:t>
            </a:r>
          </a:p>
          <a:p>
            <a:pPr eaLnBrk="1" hangingPunct="1">
              <a:defRPr/>
            </a:pPr>
            <a:r>
              <a:rPr lang="en-US" sz="2400" dirty="0">
                <a:latin typeface="Consolas" pitchFamily="49" charset="0"/>
              </a:rPr>
              <a:t> </a:t>
            </a:r>
            <a:r>
              <a:rPr lang="ru-RU" sz="2400" dirty="0">
                <a:latin typeface="Consolas" pitchFamily="49" charset="0"/>
              </a:rPr>
              <a:t> </a:t>
            </a:r>
            <a:r>
              <a:rPr lang="en-US" sz="2400" dirty="0">
                <a:latin typeface="Consolas" pitchFamily="49" charset="0"/>
              </a:rPr>
              <a:t>  right</a:t>
            </a:r>
            <a:r>
              <a:rPr lang="ru-RU" sz="2400" dirty="0">
                <a:latin typeface="Consolas" pitchFamily="49" charset="0"/>
              </a:rPr>
              <a:t> </a:t>
            </a:r>
            <a:r>
              <a:rPr lang="en-US" sz="2400" dirty="0">
                <a:latin typeface="Consolas" pitchFamily="49" charset="0"/>
              </a:rPr>
              <a:t>(</a:t>
            </a:r>
            <a:r>
              <a:rPr lang="ru-RU" sz="2400" dirty="0">
                <a:latin typeface="Consolas" pitchFamily="49" charset="0"/>
              </a:rPr>
              <a:t> </a:t>
            </a:r>
            <a:r>
              <a:rPr lang="en-US" sz="2400" dirty="0">
                <a:solidFill>
                  <a:srgbClr val="00B0F0"/>
                </a:solidFill>
                <a:latin typeface="Consolas" pitchFamily="49" charset="0"/>
              </a:rPr>
              <a:t>90</a:t>
            </a:r>
            <a:r>
              <a:rPr lang="ru-RU" sz="2400" dirty="0">
                <a:latin typeface="Consolas" pitchFamily="49" charset="0"/>
              </a:rPr>
              <a:t> </a:t>
            </a:r>
            <a:r>
              <a:rPr lang="en-US" sz="2400" dirty="0">
                <a:latin typeface="Consolas" pitchFamily="49" charset="0"/>
              </a:rPr>
              <a:t>)</a:t>
            </a:r>
          </a:p>
          <a:p>
            <a:pPr eaLnBrk="1" hangingPunct="1">
              <a:defRPr/>
            </a:pPr>
            <a:r>
              <a:rPr lang="en-US" sz="2400" dirty="0">
                <a:latin typeface="Consolas" pitchFamily="49" charset="0"/>
              </a:rPr>
              <a:t> </a:t>
            </a:r>
            <a:r>
              <a:rPr lang="ru-RU" sz="2400" dirty="0">
                <a:latin typeface="Consolas" pitchFamily="49" charset="0"/>
              </a:rPr>
              <a:t> </a:t>
            </a:r>
            <a:r>
              <a:rPr lang="en-US" sz="2400" dirty="0">
                <a:latin typeface="Consolas" pitchFamily="49" charset="0"/>
              </a:rPr>
              <a:t>  tree ( levels-</a:t>
            </a:r>
            <a:r>
              <a:rPr lang="en-US" sz="2400" dirty="0">
                <a:solidFill>
                  <a:srgbClr val="00B0F0"/>
                </a:solidFill>
                <a:latin typeface="Consolas" pitchFamily="49" charset="0"/>
              </a:rPr>
              <a:t>1</a:t>
            </a:r>
            <a:r>
              <a:rPr lang="en-US" sz="2400" dirty="0">
                <a:latin typeface="Consolas" pitchFamily="49" charset="0"/>
              </a:rPr>
              <a:t>, length*</a:t>
            </a:r>
            <a:r>
              <a:rPr lang="en-US" sz="2400" dirty="0">
                <a:solidFill>
                  <a:srgbClr val="00B0F0"/>
                </a:solidFill>
                <a:latin typeface="Consolas" pitchFamily="49" charset="0"/>
              </a:rPr>
              <a:t>0.6</a:t>
            </a:r>
            <a:r>
              <a:rPr lang="en-US" sz="2400" dirty="0">
                <a:latin typeface="Consolas" pitchFamily="49" charset="0"/>
              </a:rPr>
              <a:t>)</a:t>
            </a:r>
          </a:p>
          <a:p>
            <a:pPr eaLnBrk="1" hangingPunct="1">
              <a:defRPr/>
            </a:pPr>
            <a:r>
              <a:rPr lang="ru-RU" sz="2400" dirty="0">
                <a:latin typeface="Consolas" pitchFamily="49" charset="0"/>
              </a:rPr>
              <a:t>  </a:t>
            </a:r>
            <a:r>
              <a:rPr lang="en-US" sz="2400" dirty="0">
                <a:latin typeface="Consolas" pitchFamily="49" charset="0"/>
              </a:rPr>
              <a:t>  left</a:t>
            </a:r>
            <a:r>
              <a:rPr lang="ru-RU" sz="2400" dirty="0">
                <a:latin typeface="Consolas" pitchFamily="49" charset="0"/>
              </a:rPr>
              <a:t> </a:t>
            </a:r>
            <a:r>
              <a:rPr lang="en-US" sz="2400" dirty="0">
                <a:latin typeface="Consolas" pitchFamily="49" charset="0"/>
              </a:rPr>
              <a:t>(</a:t>
            </a:r>
            <a:r>
              <a:rPr lang="ru-RU" sz="2400" dirty="0">
                <a:latin typeface="Consolas" pitchFamily="49" charset="0"/>
              </a:rPr>
              <a:t> </a:t>
            </a:r>
            <a:r>
              <a:rPr lang="en-US" sz="2400" dirty="0">
                <a:solidFill>
                  <a:srgbClr val="00B0F0"/>
                </a:solidFill>
                <a:latin typeface="Consolas" pitchFamily="49" charset="0"/>
              </a:rPr>
              <a:t>45</a:t>
            </a:r>
            <a:r>
              <a:rPr lang="ru-RU" sz="2400" dirty="0">
                <a:latin typeface="Consolas" pitchFamily="49" charset="0"/>
              </a:rPr>
              <a:t> </a:t>
            </a:r>
            <a:r>
              <a:rPr lang="en-US" sz="2400" dirty="0">
                <a:latin typeface="Consolas" pitchFamily="49" charset="0"/>
              </a:rPr>
              <a:t>)</a:t>
            </a:r>
          </a:p>
          <a:p>
            <a:pPr eaLnBrk="1" hangingPunct="1">
              <a:defRPr/>
            </a:pPr>
            <a:r>
              <a:rPr lang="ru-RU" sz="2400" dirty="0">
                <a:latin typeface="Consolas" pitchFamily="49" charset="0"/>
              </a:rPr>
              <a:t>  </a:t>
            </a:r>
            <a:r>
              <a:rPr lang="en-US" sz="2400" dirty="0">
                <a:latin typeface="Consolas" pitchFamily="49" charset="0"/>
              </a:rPr>
              <a:t>  backward</a:t>
            </a:r>
            <a:r>
              <a:rPr lang="ru-RU" sz="2400" dirty="0">
                <a:latin typeface="Consolas" pitchFamily="49" charset="0"/>
              </a:rPr>
              <a:t> </a:t>
            </a:r>
            <a:r>
              <a:rPr lang="en-US" sz="2400" dirty="0">
                <a:latin typeface="Consolas" pitchFamily="49" charset="0"/>
              </a:rPr>
              <a:t>(</a:t>
            </a:r>
            <a:r>
              <a:rPr lang="ru-RU" sz="2400" dirty="0">
                <a:latin typeface="Consolas" pitchFamily="49" charset="0"/>
              </a:rPr>
              <a:t> </a:t>
            </a:r>
            <a:r>
              <a:rPr lang="en-US" sz="2400" dirty="0">
                <a:latin typeface="Consolas" pitchFamily="49" charset="0"/>
              </a:rPr>
              <a:t>length</a:t>
            </a:r>
            <a:r>
              <a:rPr lang="ru-RU" sz="2400" dirty="0">
                <a:latin typeface="Consolas" pitchFamily="49" charset="0"/>
              </a:rPr>
              <a:t> </a:t>
            </a:r>
            <a:r>
              <a:rPr lang="en-US" sz="2400" dirty="0">
                <a:latin typeface="Consolas" pitchFamily="49" charset="0"/>
              </a:rPr>
              <a:t>)</a:t>
            </a:r>
          </a:p>
          <a:p>
            <a:pPr eaLnBrk="1" hangingPunct="1">
              <a:spcBef>
                <a:spcPts val="1800"/>
              </a:spcBef>
              <a:defRPr/>
            </a:pPr>
            <a:r>
              <a:rPr lang="en-US" sz="2400" dirty="0" err="1">
                <a:latin typeface="Consolas" pitchFamily="49" charset="0"/>
              </a:rPr>
              <a:t>setheading</a:t>
            </a:r>
            <a:r>
              <a:rPr lang="ru-RU" sz="2400" dirty="0">
                <a:latin typeface="Consolas" pitchFamily="49" charset="0"/>
              </a:rPr>
              <a:t> </a:t>
            </a:r>
            <a:r>
              <a:rPr lang="en-US" sz="2400" dirty="0">
                <a:latin typeface="Consolas" pitchFamily="49" charset="0"/>
              </a:rPr>
              <a:t>(</a:t>
            </a:r>
            <a:r>
              <a:rPr lang="ru-RU" sz="2400" dirty="0">
                <a:latin typeface="Consolas" pitchFamily="49" charset="0"/>
              </a:rPr>
              <a:t> </a:t>
            </a:r>
            <a:r>
              <a:rPr lang="en-US" sz="2400" dirty="0">
                <a:solidFill>
                  <a:srgbClr val="00B0F0"/>
                </a:solidFill>
                <a:latin typeface="Consolas" pitchFamily="49" charset="0"/>
              </a:rPr>
              <a:t>90</a:t>
            </a:r>
            <a:r>
              <a:rPr lang="ru-RU" sz="2400" dirty="0">
                <a:latin typeface="Consolas" pitchFamily="49" charset="0"/>
              </a:rPr>
              <a:t> </a:t>
            </a:r>
            <a:r>
              <a:rPr lang="en-US" sz="2400" dirty="0">
                <a:latin typeface="Consolas" pitchFamily="49" charset="0"/>
              </a:rPr>
              <a:t>)</a:t>
            </a:r>
          </a:p>
          <a:p>
            <a:pPr eaLnBrk="1" hangingPunct="1">
              <a:defRPr/>
            </a:pPr>
            <a:r>
              <a:rPr lang="en-US" sz="2400" dirty="0">
                <a:latin typeface="Consolas" pitchFamily="49" charset="0"/>
              </a:rPr>
              <a:t>tree</a:t>
            </a:r>
            <a:r>
              <a:rPr lang="ru-RU" sz="2400" dirty="0">
                <a:latin typeface="Consolas" pitchFamily="49" charset="0"/>
              </a:rPr>
              <a:t> </a:t>
            </a:r>
            <a:r>
              <a:rPr lang="en-US" sz="2400" dirty="0">
                <a:latin typeface="Consolas" pitchFamily="49" charset="0"/>
              </a:rPr>
              <a:t>(</a:t>
            </a:r>
            <a:r>
              <a:rPr lang="ru-RU" sz="2400" dirty="0">
                <a:latin typeface="Consolas" pitchFamily="49" charset="0"/>
              </a:rPr>
              <a:t> </a:t>
            </a:r>
            <a:r>
              <a:rPr lang="en-US" sz="2400" dirty="0">
                <a:solidFill>
                  <a:srgbClr val="00B0F0"/>
                </a:solidFill>
                <a:latin typeface="Consolas" pitchFamily="49" charset="0"/>
              </a:rPr>
              <a:t>5</a:t>
            </a:r>
            <a:r>
              <a:rPr lang="en-US" sz="2400" dirty="0">
                <a:latin typeface="Consolas" pitchFamily="49" charset="0"/>
              </a:rPr>
              <a:t>, </a:t>
            </a:r>
            <a:r>
              <a:rPr lang="en-US" sz="2400" dirty="0">
                <a:solidFill>
                  <a:srgbClr val="00B0F0"/>
                </a:solidFill>
                <a:latin typeface="Consolas" pitchFamily="49" charset="0"/>
              </a:rPr>
              <a:t>100</a:t>
            </a:r>
            <a:r>
              <a:rPr lang="ru-RU" sz="2400" dirty="0">
                <a:latin typeface="Consolas" pitchFamily="49" charset="0"/>
              </a:rPr>
              <a:t> </a:t>
            </a:r>
            <a:r>
              <a:rPr lang="en-US" sz="2400" dirty="0">
                <a:latin typeface="Consolas" pitchFamily="49" charset="0"/>
              </a:rPr>
              <a:t>) </a:t>
            </a:r>
            <a:endParaRPr lang="ru-RU" sz="2400" dirty="0">
              <a:latin typeface="Consolas" pitchFamily="49" charset="0"/>
            </a:endParaRPr>
          </a:p>
        </p:txBody>
      </p:sp>
      <p:sp>
        <p:nvSpPr>
          <p:cNvPr id="6" name="Прямоугольник 5"/>
          <p:cNvSpPr/>
          <p:nvPr/>
        </p:nvSpPr>
        <p:spPr>
          <a:xfrm>
            <a:off x="1087438" y="1770063"/>
            <a:ext cx="6838950" cy="4524375"/>
          </a:xfrm>
          <a:prstGeom prst="rect">
            <a:avLst/>
          </a:prstGeom>
          <a:solidFill>
            <a:srgbClr val="E6E6FF"/>
          </a:solidFill>
          <a:ln w="57150">
            <a:solidFill>
              <a:srgbClr val="9999FF"/>
            </a:solidFill>
          </a:ln>
          <a:effectLst>
            <a:outerShdw blurRad="50800" dist="38100" dir="2700000" algn="tl" rotWithShape="0">
              <a:prstClr val="black">
                <a:alpha val="40000"/>
              </a:prstClr>
            </a:outerShdw>
          </a:effectLst>
        </p:spPr>
        <p:txBody>
          <a:bodyPr>
            <a:spAutoFit/>
          </a:bodyPr>
          <a:lstStyle/>
          <a:p>
            <a:pPr eaLnBrk="1" hangingPunct="1">
              <a:defRPr/>
            </a:pPr>
            <a:r>
              <a:rPr lang="ru-RU" sz="2400" dirty="0" err="1">
                <a:solidFill>
                  <a:srgbClr val="0000CC"/>
                </a:solidFill>
                <a:latin typeface="Consolas" pitchFamily="49" charset="0"/>
              </a:rPr>
              <a:t>from</a:t>
            </a:r>
            <a:r>
              <a:rPr lang="ru-RU" sz="2400" dirty="0">
                <a:latin typeface="Consolas" pitchFamily="49" charset="0"/>
              </a:rPr>
              <a:t> </a:t>
            </a:r>
            <a:r>
              <a:rPr lang="ru-RU" sz="2400" dirty="0" err="1">
                <a:latin typeface="Consolas" pitchFamily="49" charset="0"/>
              </a:rPr>
              <a:t>turtle_rus</a:t>
            </a:r>
            <a:r>
              <a:rPr lang="ru-RU" sz="2400" dirty="0">
                <a:latin typeface="Consolas" pitchFamily="49" charset="0"/>
              </a:rPr>
              <a:t> </a:t>
            </a:r>
            <a:r>
              <a:rPr lang="ru-RU" sz="2400" dirty="0" err="1">
                <a:solidFill>
                  <a:srgbClr val="0000CC"/>
                </a:solidFill>
                <a:latin typeface="Consolas" pitchFamily="49" charset="0"/>
              </a:rPr>
              <a:t>import</a:t>
            </a:r>
            <a:r>
              <a:rPr lang="ru-RU" sz="2400" dirty="0">
                <a:latin typeface="Consolas" pitchFamily="49" charset="0"/>
              </a:rPr>
              <a:t> *</a:t>
            </a:r>
          </a:p>
          <a:p>
            <a:pPr eaLnBrk="1" hangingPunct="1">
              <a:defRPr/>
            </a:pPr>
            <a:r>
              <a:rPr lang="ru-RU" sz="2400" dirty="0" err="1">
                <a:solidFill>
                  <a:srgbClr val="0000CC"/>
                </a:solidFill>
                <a:latin typeface="Consolas" pitchFamily="49" charset="0"/>
              </a:rPr>
              <a:t>def</a:t>
            </a:r>
            <a:r>
              <a:rPr lang="ru-RU" sz="2400" dirty="0">
                <a:latin typeface="Consolas" pitchFamily="49" charset="0"/>
              </a:rPr>
              <a:t> дерево ( уровни, длина ): </a:t>
            </a:r>
          </a:p>
          <a:p>
            <a:pPr eaLnBrk="1" hangingPunct="1">
              <a:defRPr/>
            </a:pPr>
            <a:r>
              <a:rPr lang="ru-RU" sz="2400" dirty="0">
                <a:latin typeface="Consolas" pitchFamily="49" charset="0"/>
              </a:rPr>
              <a:t>  </a:t>
            </a:r>
            <a:r>
              <a:rPr lang="ru-RU" sz="2400" dirty="0" err="1">
                <a:solidFill>
                  <a:srgbClr val="0000CC"/>
                </a:solidFill>
                <a:latin typeface="Consolas" pitchFamily="49" charset="0"/>
              </a:rPr>
              <a:t>if</a:t>
            </a:r>
            <a:r>
              <a:rPr lang="ru-RU" sz="2400" dirty="0">
                <a:latin typeface="Consolas" pitchFamily="49" charset="0"/>
              </a:rPr>
              <a:t> уровни &gt; </a:t>
            </a:r>
            <a:r>
              <a:rPr lang="ru-RU" sz="2400" dirty="0">
                <a:solidFill>
                  <a:srgbClr val="00B0F0"/>
                </a:solidFill>
                <a:latin typeface="Consolas" pitchFamily="49" charset="0"/>
              </a:rPr>
              <a:t>0</a:t>
            </a:r>
            <a:r>
              <a:rPr lang="ru-RU" sz="2400" dirty="0">
                <a:latin typeface="Consolas" pitchFamily="49" charset="0"/>
              </a:rPr>
              <a:t>:</a:t>
            </a:r>
          </a:p>
          <a:p>
            <a:pPr eaLnBrk="1" hangingPunct="1">
              <a:defRPr/>
            </a:pPr>
            <a:r>
              <a:rPr lang="ru-RU" sz="2400" dirty="0">
                <a:latin typeface="Consolas" pitchFamily="49" charset="0"/>
              </a:rPr>
              <a:t>    вперед ( длина )</a:t>
            </a:r>
          </a:p>
          <a:p>
            <a:pPr eaLnBrk="1" hangingPunct="1">
              <a:defRPr/>
            </a:pPr>
            <a:r>
              <a:rPr lang="ru-RU" sz="2400" dirty="0">
                <a:latin typeface="Consolas" pitchFamily="49" charset="0"/>
              </a:rPr>
              <a:t>    влево ( </a:t>
            </a:r>
            <a:r>
              <a:rPr lang="ru-RU" sz="2400" dirty="0">
                <a:solidFill>
                  <a:srgbClr val="00B0F0"/>
                </a:solidFill>
                <a:latin typeface="Consolas" pitchFamily="49" charset="0"/>
              </a:rPr>
              <a:t>45</a:t>
            </a:r>
            <a:r>
              <a:rPr lang="ru-RU" sz="2400" dirty="0">
                <a:latin typeface="Consolas" pitchFamily="49" charset="0"/>
              </a:rPr>
              <a:t> )</a:t>
            </a:r>
          </a:p>
          <a:p>
            <a:pPr eaLnBrk="1" hangingPunct="1">
              <a:defRPr/>
            </a:pPr>
            <a:r>
              <a:rPr lang="ru-RU" sz="2400" dirty="0">
                <a:latin typeface="Consolas" pitchFamily="49" charset="0"/>
              </a:rPr>
              <a:t>    дерево ( уровни-</a:t>
            </a:r>
            <a:r>
              <a:rPr lang="ru-RU" sz="2400" dirty="0">
                <a:solidFill>
                  <a:srgbClr val="00B0F0"/>
                </a:solidFill>
                <a:latin typeface="Consolas" pitchFamily="49" charset="0"/>
              </a:rPr>
              <a:t>1</a:t>
            </a:r>
            <a:r>
              <a:rPr lang="ru-RU" sz="2400" dirty="0">
                <a:latin typeface="Consolas" pitchFamily="49" charset="0"/>
              </a:rPr>
              <a:t>, длина*</a:t>
            </a:r>
            <a:r>
              <a:rPr lang="ru-RU" sz="2400" dirty="0">
                <a:solidFill>
                  <a:srgbClr val="00B0F0"/>
                </a:solidFill>
                <a:latin typeface="Consolas" pitchFamily="49" charset="0"/>
              </a:rPr>
              <a:t>0.6</a:t>
            </a:r>
            <a:r>
              <a:rPr lang="ru-RU" sz="2400" dirty="0">
                <a:latin typeface="Consolas" pitchFamily="49" charset="0"/>
              </a:rPr>
              <a:t>)</a:t>
            </a:r>
          </a:p>
          <a:p>
            <a:pPr eaLnBrk="1" hangingPunct="1">
              <a:defRPr/>
            </a:pPr>
            <a:r>
              <a:rPr lang="ru-RU" sz="2400" dirty="0">
                <a:latin typeface="Consolas" pitchFamily="49" charset="0"/>
              </a:rPr>
              <a:t>    вправо ( </a:t>
            </a:r>
            <a:r>
              <a:rPr lang="ru-RU" sz="2400" dirty="0">
                <a:solidFill>
                  <a:srgbClr val="00B0F0"/>
                </a:solidFill>
                <a:latin typeface="Consolas" pitchFamily="49" charset="0"/>
              </a:rPr>
              <a:t>90</a:t>
            </a:r>
            <a:r>
              <a:rPr lang="ru-RU" sz="2400" dirty="0">
                <a:latin typeface="Consolas" pitchFamily="49" charset="0"/>
              </a:rPr>
              <a:t> )</a:t>
            </a:r>
          </a:p>
          <a:p>
            <a:pPr eaLnBrk="1" hangingPunct="1">
              <a:defRPr/>
            </a:pPr>
            <a:r>
              <a:rPr lang="ru-RU" sz="2400" dirty="0">
                <a:latin typeface="Consolas" pitchFamily="49" charset="0"/>
              </a:rPr>
              <a:t>    дерево ( уровни-</a:t>
            </a:r>
            <a:r>
              <a:rPr lang="ru-RU" sz="2400" dirty="0">
                <a:solidFill>
                  <a:srgbClr val="00B0F0"/>
                </a:solidFill>
                <a:latin typeface="Consolas" pitchFamily="49" charset="0"/>
              </a:rPr>
              <a:t>1</a:t>
            </a:r>
            <a:r>
              <a:rPr lang="ru-RU" sz="2400" dirty="0">
                <a:latin typeface="Consolas" pitchFamily="49" charset="0"/>
              </a:rPr>
              <a:t>, длина*</a:t>
            </a:r>
            <a:r>
              <a:rPr lang="ru-RU" sz="2400" dirty="0">
                <a:solidFill>
                  <a:srgbClr val="00B0F0"/>
                </a:solidFill>
                <a:latin typeface="Consolas" pitchFamily="49" charset="0"/>
              </a:rPr>
              <a:t>0.6</a:t>
            </a:r>
            <a:r>
              <a:rPr lang="ru-RU" sz="2400" dirty="0">
                <a:latin typeface="Consolas" pitchFamily="49" charset="0"/>
              </a:rPr>
              <a:t>)</a:t>
            </a:r>
          </a:p>
          <a:p>
            <a:pPr eaLnBrk="1" hangingPunct="1">
              <a:defRPr/>
            </a:pPr>
            <a:r>
              <a:rPr lang="ru-RU" sz="2400" dirty="0">
                <a:latin typeface="Consolas" pitchFamily="49" charset="0"/>
              </a:rPr>
              <a:t>    влево ( </a:t>
            </a:r>
            <a:r>
              <a:rPr lang="ru-RU" sz="2400" dirty="0">
                <a:solidFill>
                  <a:srgbClr val="00B0F0"/>
                </a:solidFill>
                <a:latin typeface="Consolas" pitchFamily="49" charset="0"/>
              </a:rPr>
              <a:t>45</a:t>
            </a:r>
            <a:r>
              <a:rPr lang="ru-RU" sz="2400" dirty="0">
                <a:latin typeface="Consolas" pitchFamily="49" charset="0"/>
              </a:rPr>
              <a:t> )</a:t>
            </a:r>
          </a:p>
          <a:p>
            <a:pPr eaLnBrk="1" hangingPunct="1">
              <a:defRPr/>
            </a:pPr>
            <a:r>
              <a:rPr lang="ru-RU" sz="2400" dirty="0">
                <a:latin typeface="Consolas" pitchFamily="49" charset="0"/>
              </a:rPr>
              <a:t>    назад ( длина )</a:t>
            </a:r>
          </a:p>
          <a:p>
            <a:pPr eaLnBrk="1" hangingPunct="1">
              <a:defRPr/>
            </a:pPr>
            <a:r>
              <a:rPr lang="ru-RU" sz="2400" dirty="0" err="1">
                <a:latin typeface="Consolas" pitchFamily="49" charset="0"/>
              </a:rPr>
              <a:t>новый_курс</a:t>
            </a:r>
            <a:r>
              <a:rPr lang="ru-RU" sz="2400" dirty="0">
                <a:latin typeface="Consolas" pitchFamily="49" charset="0"/>
              </a:rPr>
              <a:t> ( </a:t>
            </a:r>
            <a:r>
              <a:rPr lang="ru-RU" sz="2400" dirty="0">
                <a:solidFill>
                  <a:srgbClr val="00B0F0"/>
                </a:solidFill>
                <a:latin typeface="Consolas" pitchFamily="49" charset="0"/>
              </a:rPr>
              <a:t>90</a:t>
            </a:r>
            <a:r>
              <a:rPr lang="ru-RU" sz="2400" dirty="0">
                <a:latin typeface="Consolas" pitchFamily="49" charset="0"/>
              </a:rPr>
              <a:t> )</a:t>
            </a:r>
          </a:p>
          <a:p>
            <a:pPr eaLnBrk="1" hangingPunct="1">
              <a:defRPr/>
            </a:pPr>
            <a:r>
              <a:rPr lang="ru-RU" sz="2400" dirty="0">
                <a:latin typeface="Consolas" pitchFamily="49" charset="0"/>
              </a:rPr>
              <a:t>дерево ( </a:t>
            </a:r>
            <a:r>
              <a:rPr lang="ru-RU" sz="2400" dirty="0">
                <a:solidFill>
                  <a:srgbClr val="00B0F0"/>
                </a:solidFill>
                <a:latin typeface="Consolas" pitchFamily="49" charset="0"/>
              </a:rPr>
              <a:t>5</a:t>
            </a:r>
            <a:r>
              <a:rPr lang="ru-RU" sz="2400" dirty="0">
                <a:latin typeface="Consolas" pitchFamily="49" charset="0"/>
              </a:rPr>
              <a:t>, </a:t>
            </a:r>
            <a:r>
              <a:rPr lang="ru-RU" sz="2400" dirty="0">
                <a:solidFill>
                  <a:srgbClr val="00B0F0"/>
                </a:solidFill>
                <a:latin typeface="Consolas" pitchFamily="49" charset="0"/>
              </a:rPr>
              <a:t>100</a:t>
            </a:r>
            <a:r>
              <a:rPr lang="ru-RU" sz="2400" dirty="0">
                <a:latin typeface="Consolas" pitchFamily="49" charset="0"/>
              </a:rPr>
              <a:t> ) </a:t>
            </a:r>
          </a:p>
        </p:txBody>
      </p:sp>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1527175"/>
            <a:ext cx="36703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dissolve">
                                      <p:cBhvr>
                                        <p:cTn id="12"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90525" y="950913"/>
            <a:ext cx="5048250" cy="2308225"/>
          </a:xfrm>
          <a:prstGeom prst="rect">
            <a:avLst/>
          </a:prstGeom>
          <a:solidFill>
            <a:srgbClr val="E6E6FF"/>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b="1" dirty="0" err="1">
                <a:latin typeface="Consolas" pitchFamily="49" charset="0"/>
              </a:rPr>
              <a:t>var</a:t>
            </a:r>
            <a:r>
              <a:rPr lang="en-US" sz="2400" dirty="0">
                <a:latin typeface="Consolas" pitchFamily="49" charset="0"/>
              </a:rPr>
              <a:t> N, NN: </a:t>
            </a:r>
            <a:r>
              <a:rPr lang="en-US" sz="2400" b="1" dirty="0">
                <a:latin typeface="Consolas" pitchFamily="49" charset="0"/>
              </a:rPr>
              <a:t>integer</a:t>
            </a:r>
            <a:r>
              <a:rPr lang="en-US" sz="2400" dirty="0">
                <a:latin typeface="Consolas" pitchFamily="49" charset="0"/>
              </a:rPr>
              <a:t>;</a:t>
            </a:r>
          </a:p>
          <a:p>
            <a:pPr eaLnBrk="1" hangingPunct="1">
              <a:spcBef>
                <a:spcPts val="0"/>
              </a:spcBef>
              <a:defRPr/>
            </a:pPr>
            <a:r>
              <a:rPr lang="en-US" sz="2400" dirty="0">
                <a:latin typeface="Consolas" pitchFamily="49" charset="0"/>
              </a:rPr>
              <a:t>…</a:t>
            </a:r>
          </a:p>
          <a:p>
            <a:pPr eaLnBrk="1" hangingPunct="1">
              <a:spcBef>
                <a:spcPts val="0"/>
              </a:spcBef>
              <a:defRPr/>
            </a:pPr>
            <a:r>
              <a:rPr lang="en-US" sz="2400" dirty="0">
                <a:latin typeface="Consolas" pitchFamily="49" charset="0"/>
              </a:rPr>
              <a:t>write ( </a:t>
            </a:r>
            <a:r>
              <a:rPr lang="en-US" sz="2400" dirty="0">
                <a:solidFill>
                  <a:srgbClr val="C00000"/>
                </a:solidFill>
                <a:latin typeface="Consolas" pitchFamily="49" charset="0"/>
              </a:rPr>
              <a:t>"</a:t>
            </a:r>
            <a:r>
              <a:rPr lang="ru-RU" sz="2400" dirty="0">
                <a:solidFill>
                  <a:srgbClr val="C00000"/>
                </a:solidFill>
                <a:latin typeface="Consolas" pitchFamily="49" charset="0"/>
              </a:rPr>
              <a:t>Введите число</a:t>
            </a:r>
            <a:r>
              <a:rPr lang="en-US" sz="2400" dirty="0">
                <a:solidFill>
                  <a:srgbClr val="C00000"/>
                </a:solidFill>
                <a:latin typeface="Consolas" pitchFamily="49" charset="0"/>
              </a:rPr>
              <a:t> </a:t>
            </a:r>
            <a:r>
              <a:rPr lang="ru-RU" sz="2400" dirty="0">
                <a:solidFill>
                  <a:srgbClr val="C00000"/>
                </a:solidFill>
                <a:latin typeface="Consolas" pitchFamily="49" charset="0"/>
              </a:rPr>
              <a:t>"</a:t>
            </a:r>
            <a:r>
              <a:rPr lang="en-US" sz="2400" dirty="0">
                <a:solidFill>
                  <a:srgbClr val="C00000"/>
                </a:solidFill>
                <a:latin typeface="Consolas" pitchFamily="49" charset="0"/>
              </a:rPr>
              <a:t> </a:t>
            </a:r>
            <a:r>
              <a:rPr lang="en-US" sz="2400" dirty="0">
                <a:latin typeface="Consolas" pitchFamily="49" charset="0"/>
              </a:rPr>
              <a:t>);</a:t>
            </a:r>
          </a:p>
          <a:p>
            <a:pPr eaLnBrk="1" hangingPunct="1">
              <a:spcBef>
                <a:spcPts val="0"/>
              </a:spcBef>
              <a:defRPr/>
            </a:pPr>
            <a:r>
              <a:rPr lang="en-US" sz="2400" dirty="0">
                <a:latin typeface="Consolas" pitchFamily="49" charset="0"/>
              </a:rPr>
              <a:t>read ( N );</a:t>
            </a:r>
          </a:p>
          <a:p>
            <a:pPr eaLnBrk="1" hangingPunct="1">
              <a:spcBef>
                <a:spcPts val="0"/>
              </a:spcBef>
              <a:defRPr/>
            </a:pPr>
            <a:r>
              <a:rPr lang="en-US" sz="2400" dirty="0">
                <a:latin typeface="Consolas" pitchFamily="49" charset="0"/>
              </a:rPr>
              <a:t>NN := N*</a:t>
            </a:r>
            <a:r>
              <a:rPr lang="ru-RU" sz="2400" dirty="0">
                <a:latin typeface="Consolas" pitchFamily="49" charset="0"/>
              </a:rPr>
              <a:t>2</a:t>
            </a:r>
            <a:r>
              <a:rPr lang="en-US" sz="2400" dirty="0">
                <a:latin typeface="Consolas" pitchFamily="49" charset="0"/>
              </a:rPr>
              <a:t>;</a:t>
            </a:r>
          </a:p>
          <a:p>
            <a:pPr eaLnBrk="1" hangingPunct="1">
              <a:spcBef>
                <a:spcPts val="0"/>
              </a:spcBef>
              <a:defRPr/>
            </a:pPr>
            <a:r>
              <a:rPr lang="en-US" sz="2400" dirty="0">
                <a:latin typeface="Consolas" pitchFamily="49" charset="0"/>
              </a:rPr>
              <a:t>write ( NN );</a:t>
            </a:r>
          </a:p>
        </p:txBody>
      </p:sp>
      <p:sp>
        <p:nvSpPr>
          <p:cNvPr id="41987" name="Заголовок 1"/>
          <p:cNvSpPr>
            <a:spLocks noGrp="1"/>
          </p:cNvSpPr>
          <p:nvPr>
            <p:ph type="title"/>
          </p:nvPr>
        </p:nvSpPr>
        <p:spPr>
          <a:xfrm>
            <a:off x="311150" y="301625"/>
            <a:ext cx="8375650" cy="471488"/>
          </a:xfrm>
        </p:spPr>
        <p:txBody>
          <a:bodyPr/>
          <a:lstStyle/>
          <a:p>
            <a:r>
              <a:rPr lang="ru-RU" altLang="ru-RU" smtClean="0"/>
              <a:t>Ввод с клавиатуры</a:t>
            </a:r>
          </a:p>
        </p:txBody>
      </p:sp>
      <p:sp>
        <p:nvSpPr>
          <p:cNvPr id="41988"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EDCC84A-A240-4829-AF68-9FABF0686060}" type="slidenum">
              <a:rPr lang="ru-RU" altLang="ru-RU" sz="1400"/>
              <a:pPr>
                <a:spcBef>
                  <a:spcPct val="0"/>
                </a:spcBef>
                <a:buFontTx/>
                <a:buNone/>
              </a:pPr>
              <a:t>19</a:t>
            </a:fld>
            <a:endParaRPr lang="ru-RU" altLang="ru-RU" sz="1400"/>
          </a:p>
        </p:txBody>
      </p:sp>
      <p:sp>
        <p:nvSpPr>
          <p:cNvPr id="5" name="Прямоугольник 4"/>
          <p:cNvSpPr/>
          <p:nvPr/>
        </p:nvSpPr>
        <p:spPr>
          <a:xfrm>
            <a:off x="3038475" y="2160588"/>
            <a:ext cx="5267325" cy="1201737"/>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latin typeface="Consolas" pitchFamily="49" charset="0"/>
              </a:rPr>
              <a:t>N = </a:t>
            </a:r>
            <a:r>
              <a:rPr lang="en-US" sz="2400" dirty="0">
                <a:solidFill>
                  <a:srgbClr val="0070C0"/>
                </a:solidFill>
                <a:latin typeface="Consolas" pitchFamily="49" charset="0"/>
              </a:rPr>
              <a:t>input</a:t>
            </a:r>
            <a:r>
              <a:rPr lang="ru-RU" sz="2400" dirty="0">
                <a:solidFill>
                  <a:srgbClr val="0070C0"/>
                </a:solidFill>
                <a:latin typeface="Consolas" pitchFamily="49" charset="0"/>
              </a:rPr>
              <a:t> </a:t>
            </a:r>
            <a:r>
              <a:rPr lang="en-US" sz="2400" dirty="0">
                <a:latin typeface="Consolas" pitchFamily="49" charset="0"/>
              </a:rPr>
              <a:t>(</a:t>
            </a:r>
            <a:r>
              <a:rPr lang="ru-RU" sz="2400" dirty="0">
                <a:latin typeface="Consolas" pitchFamily="49" charset="0"/>
              </a:rPr>
              <a:t> </a:t>
            </a:r>
            <a:r>
              <a:rPr lang="en-US" sz="2400" dirty="0">
                <a:solidFill>
                  <a:srgbClr val="C00000"/>
                </a:solidFill>
                <a:latin typeface="Consolas" pitchFamily="49" charset="0"/>
              </a:rPr>
              <a:t>"</a:t>
            </a:r>
            <a:r>
              <a:rPr lang="ru-RU" sz="2400" dirty="0">
                <a:solidFill>
                  <a:srgbClr val="C00000"/>
                </a:solidFill>
                <a:latin typeface="Consolas" pitchFamily="49" charset="0"/>
              </a:rPr>
              <a:t>Введите число</a:t>
            </a:r>
            <a:r>
              <a:rPr lang="en-US" sz="2400" dirty="0">
                <a:solidFill>
                  <a:srgbClr val="C00000"/>
                </a:solidFill>
                <a:latin typeface="Consolas" pitchFamily="49" charset="0"/>
              </a:rPr>
              <a:t> </a:t>
            </a:r>
            <a:r>
              <a:rPr lang="ru-RU" sz="2400" dirty="0">
                <a:solidFill>
                  <a:srgbClr val="C00000"/>
                </a:solidFill>
                <a:latin typeface="Consolas" pitchFamily="49" charset="0"/>
              </a:rPr>
              <a:t>"</a:t>
            </a:r>
            <a:r>
              <a:rPr lang="ru-RU" sz="2400" dirty="0">
                <a:latin typeface="Consolas" pitchFamily="49" charset="0"/>
              </a:rPr>
              <a:t> </a:t>
            </a:r>
            <a:r>
              <a:rPr lang="en-US" sz="2400" dirty="0">
                <a:latin typeface="Consolas" pitchFamily="49" charset="0"/>
              </a:rPr>
              <a:t>)</a:t>
            </a:r>
            <a:endParaRPr lang="ru-RU" sz="2400" dirty="0">
              <a:latin typeface="Consolas" pitchFamily="49" charset="0"/>
            </a:endParaRPr>
          </a:p>
          <a:p>
            <a:pPr eaLnBrk="1" hangingPunct="1">
              <a:spcBef>
                <a:spcPts val="0"/>
              </a:spcBef>
              <a:defRPr/>
            </a:pPr>
            <a:r>
              <a:rPr lang="en-US" sz="2400" dirty="0">
                <a:latin typeface="Consolas" pitchFamily="49" charset="0"/>
              </a:rPr>
              <a:t>NN = N * 2</a:t>
            </a:r>
          </a:p>
          <a:p>
            <a:pPr eaLnBrk="1" hangingPunct="1">
              <a:spcBef>
                <a:spcPts val="0"/>
              </a:spcBef>
              <a:defRPr/>
            </a:pPr>
            <a:r>
              <a:rPr lang="en-US" sz="2400" dirty="0">
                <a:solidFill>
                  <a:srgbClr val="0070C0"/>
                </a:solidFill>
                <a:latin typeface="Consolas" pitchFamily="49" charset="0"/>
              </a:rPr>
              <a:t>print</a:t>
            </a:r>
            <a:r>
              <a:rPr lang="en-US" sz="2400" dirty="0">
                <a:latin typeface="Consolas" pitchFamily="49" charset="0"/>
              </a:rPr>
              <a:t> ( NN )</a:t>
            </a:r>
          </a:p>
        </p:txBody>
      </p:sp>
      <p:sp>
        <p:nvSpPr>
          <p:cNvPr id="6" name="Скругленная прямоугольная выноска 5"/>
          <p:cNvSpPr/>
          <p:nvPr/>
        </p:nvSpPr>
        <p:spPr bwMode="auto">
          <a:xfrm>
            <a:off x="5626100" y="1292225"/>
            <a:ext cx="3146425" cy="603250"/>
          </a:xfrm>
          <a:prstGeom prst="wedgeRoundRectCallout">
            <a:avLst>
              <a:gd name="adj1" fmla="val -47613"/>
              <a:gd name="adj2" fmla="val 102065"/>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defRPr/>
            </a:pPr>
            <a:r>
              <a:rPr lang="ru-RU" sz="2800" dirty="0"/>
              <a:t>тип неизвестен!</a:t>
            </a:r>
          </a:p>
        </p:txBody>
      </p:sp>
      <p:grpSp>
        <p:nvGrpSpPr>
          <p:cNvPr id="2" name="Group 55"/>
          <p:cNvGrpSpPr>
            <a:grpSpLocks/>
          </p:cNvGrpSpPr>
          <p:nvPr/>
        </p:nvGrpSpPr>
        <p:grpSpPr bwMode="auto">
          <a:xfrm>
            <a:off x="6573838" y="2616200"/>
            <a:ext cx="2036762" cy="663575"/>
            <a:chOff x="433" y="3902"/>
            <a:chExt cx="1283" cy="418"/>
          </a:xfrm>
        </p:grpSpPr>
        <p:sp>
          <p:nvSpPr>
            <p:cNvPr id="9" name="Text Box 56"/>
            <p:cNvSpPr txBox="1">
              <a:spLocks noChangeArrowheads="1"/>
            </p:cNvSpPr>
            <p:nvPr/>
          </p:nvSpPr>
          <p:spPr bwMode="auto">
            <a:xfrm>
              <a:off x="727" y="3969"/>
              <a:ext cx="989"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Строка!</a:t>
              </a:r>
            </a:p>
          </p:txBody>
        </p:sp>
        <p:sp>
          <p:nvSpPr>
            <p:cNvPr id="41998"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11" name="Прямоугольник 10"/>
          <p:cNvSpPr>
            <a:spLocks noChangeArrowheads="1"/>
          </p:cNvSpPr>
          <p:nvPr/>
        </p:nvSpPr>
        <p:spPr bwMode="auto">
          <a:xfrm>
            <a:off x="3127375" y="3743325"/>
            <a:ext cx="865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400" b="1">
                <a:solidFill>
                  <a:srgbClr val="FF0000"/>
                </a:solidFill>
                <a:latin typeface="Consolas" pitchFamily="49" charset="0"/>
              </a:rPr>
              <a:t>1212</a:t>
            </a:r>
            <a:endParaRPr lang="ru-RU" altLang="ru-RU" sz="1800" b="1">
              <a:solidFill>
                <a:srgbClr val="FF0000"/>
              </a:solidFill>
            </a:endParaRPr>
          </a:p>
        </p:txBody>
      </p:sp>
      <p:sp>
        <p:nvSpPr>
          <p:cNvPr id="12" name="Прямоугольник 11"/>
          <p:cNvSpPr>
            <a:spLocks noChangeArrowheads="1"/>
          </p:cNvSpPr>
          <p:nvPr/>
        </p:nvSpPr>
        <p:spPr bwMode="auto">
          <a:xfrm>
            <a:off x="3105150" y="3367088"/>
            <a:ext cx="369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latin typeface="Consolas" pitchFamily="49" charset="0"/>
              </a:rPr>
              <a:t>Введите число</a:t>
            </a:r>
            <a:r>
              <a:rPr lang="en-US" altLang="ru-RU" sz="2400">
                <a:latin typeface="Consolas" pitchFamily="49" charset="0"/>
              </a:rPr>
              <a:t> </a:t>
            </a:r>
            <a:r>
              <a:rPr lang="en-US" altLang="ru-RU" sz="2400" b="1">
                <a:solidFill>
                  <a:srgbClr val="0000CC"/>
                </a:solidFill>
                <a:latin typeface="Consolas" pitchFamily="49" charset="0"/>
              </a:rPr>
              <a:t>12</a:t>
            </a:r>
            <a:r>
              <a:rPr lang="en-US" altLang="ru-RU" sz="2400">
                <a:solidFill>
                  <a:srgbClr val="C00000"/>
                </a:solidFill>
                <a:latin typeface="Consolas" pitchFamily="49" charset="0"/>
              </a:rPr>
              <a:t> </a:t>
            </a:r>
            <a:endParaRPr lang="ru-RU" altLang="ru-RU" sz="1800"/>
          </a:p>
        </p:txBody>
      </p:sp>
      <p:sp>
        <p:nvSpPr>
          <p:cNvPr id="13" name="Прямоугольник 12"/>
          <p:cNvSpPr/>
          <p:nvPr/>
        </p:nvSpPr>
        <p:spPr>
          <a:xfrm>
            <a:off x="390525" y="4227513"/>
            <a:ext cx="5619750" cy="1201737"/>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latin typeface="Consolas" pitchFamily="49" charset="0"/>
              </a:rPr>
              <a:t>N = </a:t>
            </a:r>
            <a:r>
              <a:rPr lang="en-US" sz="2400" dirty="0" err="1">
                <a:solidFill>
                  <a:srgbClr val="0070C0"/>
                </a:solidFill>
                <a:latin typeface="Consolas" pitchFamily="49" charset="0"/>
              </a:rPr>
              <a:t>int</a:t>
            </a:r>
            <a:r>
              <a:rPr lang="en-US" sz="2400" dirty="0">
                <a:latin typeface="Consolas" pitchFamily="49" charset="0"/>
              </a:rPr>
              <a:t>(</a:t>
            </a:r>
            <a:r>
              <a:rPr lang="en-US" sz="2400" dirty="0">
                <a:solidFill>
                  <a:srgbClr val="0070C0"/>
                </a:solidFill>
                <a:latin typeface="Consolas" pitchFamily="49" charset="0"/>
              </a:rPr>
              <a:t>input</a:t>
            </a:r>
            <a:r>
              <a:rPr lang="en-US" sz="2400" dirty="0">
                <a:latin typeface="Consolas" pitchFamily="49" charset="0"/>
              </a:rPr>
              <a:t>(</a:t>
            </a:r>
            <a:r>
              <a:rPr lang="en-US" sz="2400" dirty="0">
                <a:solidFill>
                  <a:srgbClr val="C00000"/>
                </a:solidFill>
                <a:latin typeface="Consolas" pitchFamily="49" charset="0"/>
              </a:rPr>
              <a:t>"</a:t>
            </a:r>
            <a:r>
              <a:rPr lang="ru-RU" sz="2400" dirty="0">
                <a:solidFill>
                  <a:srgbClr val="C00000"/>
                </a:solidFill>
                <a:latin typeface="Consolas" pitchFamily="49" charset="0"/>
              </a:rPr>
              <a:t>Введите число</a:t>
            </a:r>
            <a:r>
              <a:rPr lang="en-US" sz="2400" dirty="0">
                <a:solidFill>
                  <a:srgbClr val="C00000"/>
                </a:solidFill>
                <a:latin typeface="Consolas" pitchFamily="49" charset="0"/>
              </a:rPr>
              <a:t> </a:t>
            </a:r>
            <a:r>
              <a:rPr lang="ru-RU" sz="2400" dirty="0">
                <a:solidFill>
                  <a:srgbClr val="C00000"/>
                </a:solidFill>
                <a:latin typeface="Consolas" pitchFamily="49" charset="0"/>
              </a:rPr>
              <a:t>"</a:t>
            </a:r>
            <a:r>
              <a:rPr lang="en-US" sz="2400" dirty="0">
                <a:latin typeface="Consolas" pitchFamily="49" charset="0"/>
              </a:rPr>
              <a:t>))</a:t>
            </a:r>
            <a:endParaRPr lang="ru-RU" sz="2400" dirty="0">
              <a:latin typeface="Consolas" pitchFamily="49" charset="0"/>
            </a:endParaRPr>
          </a:p>
          <a:p>
            <a:pPr eaLnBrk="1" hangingPunct="1">
              <a:spcBef>
                <a:spcPts val="0"/>
              </a:spcBef>
              <a:defRPr/>
            </a:pPr>
            <a:r>
              <a:rPr lang="en-US" sz="2400" dirty="0">
                <a:latin typeface="Consolas" pitchFamily="49" charset="0"/>
              </a:rPr>
              <a:t>NN = N * 2</a:t>
            </a:r>
          </a:p>
          <a:p>
            <a:pPr eaLnBrk="1" hangingPunct="1">
              <a:spcBef>
                <a:spcPts val="0"/>
              </a:spcBef>
              <a:defRPr/>
            </a:pPr>
            <a:r>
              <a:rPr lang="en-US" sz="2400" dirty="0">
                <a:solidFill>
                  <a:srgbClr val="0070C0"/>
                </a:solidFill>
                <a:latin typeface="Consolas" pitchFamily="49" charset="0"/>
              </a:rPr>
              <a:t>print</a:t>
            </a:r>
            <a:r>
              <a:rPr lang="en-US" sz="2400" dirty="0">
                <a:latin typeface="Consolas" pitchFamily="49" charset="0"/>
              </a:rPr>
              <a:t> ( NN )</a:t>
            </a:r>
          </a:p>
        </p:txBody>
      </p:sp>
      <p:sp>
        <p:nvSpPr>
          <p:cNvPr id="14" name="Прямоугольник 13"/>
          <p:cNvSpPr>
            <a:spLocks noChangeArrowheads="1"/>
          </p:cNvSpPr>
          <p:nvPr/>
        </p:nvSpPr>
        <p:spPr bwMode="auto">
          <a:xfrm>
            <a:off x="3127375" y="5886450"/>
            <a:ext cx="525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400" b="1">
                <a:solidFill>
                  <a:srgbClr val="008000"/>
                </a:solidFill>
                <a:latin typeface="Consolas" pitchFamily="49" charset="0"/>
              </a:rPr>
              <a:t>2</a:t>
            </a:r>
            <a:r>
              <a:rPr lang="ru-RU" altLang="ru-RU" sz="2400" b="1">
                <a:solidFill>
                  <a:srgbClr val="008000"/>
                </a:solidFill>
                <a:latin typeface="Consolas" pitchFamily="49" charset="0"/>
              </a:rPr>
              <a:t>4</a:t>
            </a:r>
            <a:endParaRPr lang="ru-RU" altLang="ru-RU" sz="1800" b="1">
              <a:solidFill>
                <a:srgbClr val="008000"/>
              </a:solidFill>
            </a:endParaRPr>
          </a:p>
        </p:txBody>
      </p:sp>
      <p:sp>
        <p:nvSpPr>
          <p:cNvPr id="15" name="Прямоугольник 14"/>
          <p:cNvSpPr>
            <a:spLocks noChangeArrowheads="1"/>
          </p:cNvSpPr>
          <p:nvPr/>
        </p:nvSpPr>
        <p:spPr bwMode="auto">
          <a:xfrm>
            <a:off x="3105150" y="5510213"/>
            <a:ext cx="3695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latin typeface="Consolas" pitchFamily="49" charset="0"/>
              </a:rPr>
              <a:t>Введите число</a:t>
            </a:r>
            <a:r>
              <a:rPr lang="en-US" altLang="ru-RU" sz="2400">
                <a:latin typeface="Consolas" pitchFamily="49" charset="0"/>
              </a:rPr>
              <a:t> </a:t>
            </a:r>
            <a:r>
              <a:rPr lang="en-US" altLang="ru-RU" sz="2400" b="1">
                <a:solidFill>
                  <a:srgbClr val="0000CC"/>
                </a:solidFill>
                <a:latin typeface="Consolas" pitchFamily="49" charset="0"/>
              </a:rPr>
              <a:t>12</a:t>
            </a:r>
            <a:r>
              <a:rPr lang="en-US" altLang="ru-RU" sz="2400">
                <a:solidFill>
                  <a:srgbClr val="C00000"/>
                </a:solidFill>
                <a:latin typeface="Consolas" pitchFamily="49" charset="0"/>
              </a:rPr>
              <a:t> </a:t>
            </a: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dissolve">
                                      <p:cBhvr>
                                        <p:cTn id="25" dur="500"/>
                                        <p:tgtEl>
                                          <p:spTgt spid="5">
                                            <p:txEl>
                                              <p:pRg st="1" end="1"/>
                                            </p:txEl>
                                          </p:spTgt>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dissolve">
                                      <p:cBhvr>
                                        <p:cTn id="29" dur="500"/>
                                        <p:tgtEl>
                                          <p:spTgt spid="5">
                                            <p:txEl>
                                              <p:pRg st="2" end="2"/>
                                            </p:txEl>
                                          </p:spTgt>
                                        </p:tgtEl>
                                      </p:cBhvr>
                                    </p:animEffect>
                                  </p:childTnLst>
                                </p:cTn>
                              </p:par>
                            </p:childTnLst>
                          </p:cTn>
                        </p:par>
                        <p:par>
                          <p:cTn id="30" fill="hold" nodeType="afterGroup">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dissolve">
                                      <p:cBhvr>
                                        <p:cTn id="38" dur="500"/>
                                        <p:tgtEl>
                                          <p:spTgt spid="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dissolve">
                                      <p:cBhvr>
                                        <p:cTn id="46" dur="500"/>
                                        <p:tgtEl>
                                          <p:spTgt spid="1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dissolve">
                                      <p:cBhvr>
                                        <p:cTn id="4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animBg="1"/>
      <p:bldP spid="11" grpId="0"/>
      <p:bldP spid="12" grpId="0"/>
      <p:bldP spid="13" grpId="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311150" y="301625"/>
            <a:ext cx="8375650" cy="471488"/>
          </a:xfrm>
        </p:spPr>
        <p:txBody>
          <a:bodyPr/>
          <a:lstStyle/>
          <a:p>
            <a:r>
              <a:rPr lang="ru-RU" altLang="ru-RU" smtClean="0"/>
              <a:t>Популярность</a:t>
            </a:r>
          </a:p>
        </p:txBody>
      </p:sp>
      <p:sp>
        <p:nvSpPr>
          <p:cNvPr id="717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9AFBE97-CB49-4F52-8AAD-EB3131611FD2}" type="slidenum">
              <a:rPr lang="ru-RU" altLang="ru-RU" sz="1400"/>
              <a:pPr>
                <a:spcBef>
                  <a:spcPct val="0"/>
                </a:spcBef>
                <a:buFontTx/>
                <a:buNone/>
              </a:pPr>
              <a:t>2</a:t>
            </a:fld>
            <a:endParaRPr lang="ru-RU" altLang="ru-RU" sz="1400"/>
          </a:p>
        </p:txBody>
      </p:sp>
      <p:sp>
        <p:nvSpPr>
          <p:cNvPr id="7172" name="Прямоугольник 3"/>
          <p:cNvSpPr>
            <a:spLocks noChangeArrowheads="1"/>
          </p:cNvSpPr>
          <p:nvPr/>
        </p:nvSpPr>
        <p:spPr bwMode="auto">
          <a:xfrm>
            <a:off x="384175" y="801688"/>
            <a:ext cx="84185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a:hlinkClick r:id="rId3"/>
              </a:rPr>
              <a:t>http://www.tiobe.com/index.php/content/paperinfo/tpci/index.html</a:t>
            </a:r>
            <a:r>
              <a:rPr lang="ru-RU" altLang="ru-RU" sz="1800"/>
              <a:t> </a:t>
            </a:r>
          </a:p>
        </p:txBody>
      </p:sp>
      <p:sp>
        <p:nvSpPr>
          <p:cNvPr id="5" name="Прямоугольник 4"/>
          <p:cNvSpPr/>
          <p:nvPr/>
        </p:nvSpPr>
        <p:spPr>
          <a:xfrm>
            <a:off x="438150" y="1125538"/>
            <a:ext cx="2206625" cy="461962"/>
          </a:xfrm>
          <a:prstGeom prst="rect">
            <a:avLst/>
          </a:prstGeom>
        </p:spPr>
        <p:txBody>
          <a:bodyPr wrap="none">
            <a:spAutoFit/>
          </a:bodyPr>
          <a:lstStyle/>
          <a:p>
            <a:pPr eaLnBrk="1" hangingPunct="1">
              <a:defRPr/>
            </a:pPr>
            <a:r>
              <a:rPr lang="ru-RU" sz="2400" kern="0" dirty="0">
                <a:solidFill>
                  <a:srgbClr val="000000"/>
                </a:solidFill>
                <a:latin typeface="Arial"/>
                <a:ea typeface="+mj-ea"/>
                <a:cs typeface="+mj-cs"/>
              </a:rPr>
              <a:t>декабрь 2015:</a:t>
            </a:r>
            <a:endParaRPr lang="ru-RU" sz="1400" dirty="0"/>
          </a:p>
        </p:txBody>
      </p:sp>
      <p:sp>
        <p:nvSpPr>
          <p:cNvPr id="6" name="Прямоугольник 5"/>
          <p:cNvSpPr/>
          <p:nvPr/>
        </p:nvSpPr>
        <p:spPr>
          <a:xfrm>
            <a:off x="1108075" y="1576388"/>
            <a:ext cx="2324100" cy="3262312"/>
          </a:xfrm>
          <a:prstGeom prst="rect">
            <a:avLst/>
          </a:prstGeom>
        </p:spPr>
        <p:txBody>
          <a:bodyPr wrap="none">
            <a:spAutoFit/>
          </a:bodyPr>
          <a:lstStyle/>
          <a:p>
            <a:pPr marL="457200" indent="-457200" eaLnBrk="1" hangingPunct="1">
              <a:buFont typeface="+mj-lt"/>
              <a:buAutoNum type="arabicPeriod"/>
              <a:defRPr/>
            </a:pPr>
            <a:r>
              <a:rPr lang="en-US" sz="2400" kern="0" dirty="0">
                <a:solidFill>
                  <a:srgbClr val="000000"/>
                </a:solidFill>
                <a:latin typeface="Arial"/>
                <a:ea typeface="+mj-ea"/>
                <a:cs typeface="+mj-cs"/>
              </a:rPr>
              <a:t>Java</a:t>
            </a:r>
          </a:p>
          <a:p>
            <a:pPr marL="457200" indent="-457200" eaLnBrk="1" hangingPunct="1">
              <a:buFont typeface="+mj-lt"/>
              <a:buAutoNum type="arabicPeriod"/>
              <a:defRPr/>
            </a:pPr>
            <a:r>
              <a:rPr lang="en-US" sz="2400" kern="0" dirty="0">
                <a:solidFill>
                  <a:srgbClr val="000000"/>
                </a:solidFill>
                <a:latin typeface="Arial"/>
                <a:ea typeface="+mj-ea"/>
                <a:cs typeface="+mj-cs"/>
              </a:rPr>
              <a:t>C</a:t>
            </a:r>
            <a:endParaRPr lang="en-US" sz="2400" kern="0" dirty="0">
              <a:solidFill>
                <a:srgbClr val="000000"/>
              </a:solidFill>
              <a:latin typeface="Arial"/>
              <a:ea typeface="+mj-ea"/>
              <a:cs typeface="+mj-cs"/>
            </a:endParaRPr>
          </a:p>
          <a:p>
            <a:pPr marL="457200" indent="-457200" eaLnBrk="1" hangingPunct="1">
              <a:buFont typeface="+mj-lt"/>
              <a:buAutoNum type="arabicPeriod"/>
              <a:defRPr/>
            </a:pPr>
            <a:r>
              <a:rPr lang="en-US" sz="2400" kern="0" dirty="0">
                <a:solidFill>
                  <a:srgbClr val="000000"/>
                </a:solidFill>
                <a:latin typeface="Arial"/>
                <a:ea typeface="+mj-ea"/>
                <a:cs typeface="+mj-cs"/>
              </a:rPr>
              <a:t>C++</a:t>
            </a:r>
            <a:endParaRPr lang="en-US" sz="2400" kern="0" dirty="0">
              <a:solidFill>
                <a:srgbClr val="000000"/>
              </a:solidFill>
              <a:latin typeface="Arial"/>
              <a:ea typeface="+mj-ea"/>
              <a:cs typeface="+mj-cs"/>
            </a:endParaRPr>
          </a:p>
          <a:p>
            <a:pPr marL="457200" indent="-457200" eaLnBrk="1" hangingPunct="1">
              <a:buFont typeface="+mj-lt"/>
              <a:buAutoNum type="arabicPeriod"/>
              <a:defRPr/>
            </a:pPr>
            <a:r>
              <a:rPr lang="en-US" sz="2400" b="1" kern="0" dirty="0">
                <a:solidFill>
                  <a:srgbClr val="FF0000"/>
                </a:solidFill>
                <a:latin typeface="Arial"/>
              </a:rPr>
              <a:t>Python</a:t>
            </a:r>
          </a:p>
          <a:p>
            <a:pPr marL="457200" indent="-457200" eaLnBrk="1" hangingPunct="1">
              <a:buFont typeface="+mj-lt"/>
              <a:buAutoNum type="arabicPeriod"/>
              <a:defRPr/>
            </a:pPr>
            <a:r>
              <a:rPr lang="en-US" sz="2400" kern="0" dirty="0">
                <a:solidFill>
                  <a:srgbClr val="000000"/>
                </a:solidFill>
                <a:latin typeface="Arial"/>
                <a:ea typeface="+mj-ea"/>
                <a:cs typeface="+mj-cs"/>
              </a:rPr>
              <a:t>C#</a:t>
            </a:r>
          </a:p>
          <a:p>
            <a:pPr marL="457200" indent="-457200" eaLnBrk="1" hangingPunct="1">
              <a:buFont typeface="+mj-lt"/>
              <a:buAutoNum type="arabicPeriod"/>
              <a:defRPr/>
            </a:pPr>
            <a:r>
              <a:rPr lang="en-US" sz="2400" kern="0" dirty="0">
                <a:solidFill>
                  <a:srgbClr val="000000"/>
                </a:solidFill>
                <a:latin typeface="Arial"/>
                <a:ea typeface="+mj-ea"/>
                <a:cs typeface="+mj-cs"/>
              </a:rPr>
              <a:t>PHP</a:t>
            </a:r>
          </a:p>
          <a:p>
            <a:pPr marL="457200" indent="-457200" eaLnBrk="1" hangingPunct="1">
              <a:buFont typeface="+mj-lt"/>
              <a:buAutoNum type="arabicPeriod"/>
              <a:defRPr/>
            </a:pPr>
            <a:r>
              <a:rPr lang="en-US" sz="2400" kern="0" dirty="0">
                <a:solidFill>
                  <a:srgbClr val="000000"/>
                </a:solidFill>
                <a:latin typeface="Arial"/>
                <a:ea typeface="+mj-ea"/>
                <a:cs typeface="+mj-cs"/>
              </a:rPr>
              <a:t>Visual </a:t>
            </a:r>
            <a:r>
              <a:rPr lang="en-US" sz="2400" kern="0" dirty="0">
                <a:solidFill>
                  <a:srgbClr val="000000"/>
                </a:solidFill>
                <a:latin typeface="Arial"/>
                <a:ea typeface="+mj-ea"/>
                <a:cs typeface="+mj-cs"/>
              </a:rPr>
              <a:t>Basic</a:t>
            </a:r>
          </a:p>
          <a:p>
            <a:pPr marL="457200" indent="-457200" eaLnBrk="1" hangingPunct="1">
              <a:buFont typeface="+mj-lt"/>
              <a:buAutoNum type="arabicPeriod"/>
              <a:defRPr/>
            </a:pPr>
            <a:r>
              <a:rPr lang="en-US" sz="2400" kern="0" dirty="0">
                <a:solidFill>
                  <a:srgbClr val="000000"/>
                </a:solidFill>
                <a:latin typeface="Arial"/>
              </a:rPr>
              <a:t>JavaScript</a:t>
            </a:r>
            <a:endParaRPr lang="en-US" sz="2400" kern="0" dirty="0">
              <a:solidFill>
                <a:srgbClr val="000000"/>
              </a:solidFill>
              <a:latin typeface="Arial"/>
            </a:endParaRPr>
          </a:p>
          <a:p>
            <a:pPr marL="457200" indent="-457200" eaLnBrk="1" hangingPunct="1">
              <a:buFont typeface="+mj-lt"/>
              <a:buAutoNum type="arabicPeriod"/>
              <a:defRPr/>
            </a:pPr>
            <a:endParaRPr lang="ru-RU" sz="1400" dirty="0"/>
          </a:p>
        </p:txBody>
      </p:sp>
      <p:sp>
        <p:nvSpPr>
          <p:cNvPr id="7" name="Скругленная прямоугольная выноска 6"/>
          <p:cNvSpPr/>
          <p:nvPr/>
        </p:nvSpPr>
        <p:spPr bwMode="auto">
          <a:xfrm>
            <a:off x="3589338" y="2652713"/>
            <a:ext cx="2706687" cy="1109662"/>
          </a:xfrm>
          <a:prstGeom prst="wedgeRoundRectCallout">
            <a:avLst>
              <a:gd name="adj1" fmla="val -78687"/>
              <a:gd name="adj2" fmla="val -28066"/>
              <a:gd name="adj3" fmla="val 16667"/>
            </a:avLst>
          </a:prstGeom>
          <a:solidFill>
            <a:srgbClr val="FFFF99"/>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defRPr/>
            </a:pPr>
            <a:r>
              <a:rPr lang="ru-RU" sz="2800" dirty="0"/>
              <a:t>в восьмёрке с 2008 года!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90525" y="950913"/>
            <a:ext cx="6381750" cy="1570037"/>
          </a:xfrm>
          <a:prstGeom prst="rect">
            <a:avLst/>
          </a:prstGeom>
          <a:solidFill>
            <a:srgbClr val="E6E6FF"/>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b="1" dirty="0" err="1">
                <a:latin typeface="Consolas" pitchFamily="49" charset="0"/>
              </a:rPr>
              <a:t>var</a:t>
            </a:r>
            <a:r>
              <a:rPr lang="en-US" sz="2400" dirty="0">
                <a:latin typeface="Consolas" pitchFamily="49" charset="0"/>
              </a:rPr>
              <a:t> a, b, c: </a:t>
            </a:r>
            <a:r>
              <a:rPr lang="en-US" sz="2400" b="1" dirty="0">
                <a:latin typeface="Consolas" pitchFamily="49" charset="0"/>
              </a:rPr>
              <a:t>integer</a:t>
            </a:r>
            <a:r>
              <a:rPr lang="en-US" sz="2400" dirty="0">
                <a:latin typeface="Consolas" pitchFamily="49" charset="0"/>
              </a:rPr>
              <a:t>;</a:t>
            </a:r>
          </a:p>
          <a:p>
            <a:pPr eaLnBrk="1" hangingPunct="1">
              <a:spcBef>
                <a:spcPts val="0"/>
              </a:spcBef>
              <a:defRPr/>
            </a:pPr>
            <a:r>
              <a:rPr lang="en-US" sz="2400" dirty="0">
                <a:latin typeface="Consolas" pitchFamily="49" charset="0"/>
              </a:rPr>
              <a:t>…</a:t>
            </a:r>
          </a:p>
          <a:p>
            <a:pPr eaLnBrk="1" hangingPunct="1">
              <a:spcBef>
                <a:spcPts val="0"/>
              </a:spcBef>
              <a:defRPr/>
            </a:pPr>
            <a:r>
              <a:rPr lang="en-US" sz="2400" dirty="0">
                <a:latin typeface="Consolas" pitchFamily="49" charset="0"/>
              </a:rPr>
              <a:t>write ( </a:t>
            </a:r>
            <a:r>
              <a:rPr lang="en-US" sz="2400" dirty="0">
                <a:solidFill>
                  <a:srgbClr val="C00000"/>
                </a:solidFill>
                <a:latin typeface="Consolas" pitchFamily="49" charset="0"/>
              </a:rPr>
              <a:t>"</a:t>
            </a:r>
            <a:r>
              <a:rPr lang="ru-RU" sz="2400" dirty="0">
                <a:solidFill>
                  <a:srgbClr val="C00000"/>
                </a:solidFill>
                <a:latin typeface="Consolas" pitchFamily="49" charset="0"/>
              </a:rPr>
              <a:t>Введите три числа</a:t>
            </a:r>
            <a:r>
              <a:rPr lang="en-US" sz="2400" dirty="0">
                <a:solidFill>
                  <a:srgbClr val="C00000"/>
                </a:solidFill>
                <a:latin typeface="Consolas" pitchFamily="49" charset="0"/>
              </a:rPr>
              <a:t> </a:t>
            </a:r>
            <a:r>
              <a:rPr lang="ru-RU" sz="2400" dirty="0">
                <a:solidFill>
                  <a:srgbClr val="C00000"/>
                </a:solidFill>
                <a:latin typeface="Consolas" pitchFamily="49" charset="0"/>
              </a:rPr>
              <a:t>"</a:t>
            </a:r>
            <a:r>
              <a:rPr lang="en-US" sz="2400" dirty="0">
                <a:solidFill>
                  <a:srgbClr val="C00000"/>
                </a:solidFill>
                <a:latin typeface="Consolas" pitchFamily="49" charset="0"/>
              </a:rPr>
              <a:t> </a:t>
            </a:r>
            <a:r>
              <a:rPr lang="en-US" sz="2400" dirty="0">
                <a:latin typeface="Consolas" pitchFamily="49" charset="0"/>
              </a:rPr>
              <a:t>);</a:t>
            </a:r>
          </a:p>
          <a:p>
            <a:pPr eaLnBrk="1" hangingPunct="1">
              <a:spcBef>
                <a:spcPts val="0"/>
              </a:spcBef>
              <a:defRPr/>
            </a:pPr>
            <a:r>
              <a:rPr lang="en-US" sz="2400" dirty="0">
                <a:latin typeface="Consolas" pitchFamily="49" charset="0"/>
              </a:rPr>
              <a:t>read ( a, b, c );</a:t>
            </a:r>
          </a:p>
        </p:txBody>
      </p:sp>
      <p:sp>
        <p:nvSpPr>
          <p:cNvPr id="44035" name="Заголовок 1"/>
          <p:cNvSpPr>
            <a:spLocks noGrp="1"/>
          </p:cNvSpPr>
          <p:nvPr>
            <p:ph type="title"/>
          </p:nvPr>
        </p:nvSpPr>
        <p:spPr>
          <a:xfrm>
            <a:off x="311150" y="301625"/>
            <a:ext cx="8375650" cy="471488"/>
          </a:xfrm>
        </p:spPr>
        <p:txBody>
          <a:bodyPr/>
          <a:lstStyle/>
          <a:p>
            <a:r>
              <a:rPr lang="ru-RU" altLang="ru-RU" smtClean="0"/>
              <a:t>Ввод с клавиатуры</a:t>
            </a:r>
          </a:p>
        </p:txBody>
      </p:sp>
      <p:sp>
        <p:nvSpPr>
          <p:cNvPr id="44036"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6959ABE-869A-477B-B9AD-3B75E69958D2}" type="slidenum">
              <a:rPr lang="ru-RU" altLang="ru-RU" sz="1400"/>
              <a:pPr>
                <a:spcBef>
                  <a:spcPct val="0"/>
                </a:spcBef>
                <a:buFontTx/>
                <a:buNone/>
              </a:pPr>
              <a:t>20</a:t>
            </a:fld>
            <a:endParaRPr lang="ru-RU" altLang="ru-RU" sz="1400"/>
          </a:p>
        </p:txBody>
      </p:sp>
      <p:sp>
        <p:nvSpPr>
          <p:cNvPr id="13" name="Прямоугольник 12"/>
          <p:cNvSpPr/>
          <p:nvPr/>
        </p:nvSpPr>
        <p:spPr>
          <a:xfrm>
            <a:off x="390525" y="2684463"/>
            <a:ext cx="8410575" cy="831850"/>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latin typeface="Consolas" pitchFamily="49" charset="0"/>
              </a:rPr>
              <a:t>s = </a:t>
            </a:r>
            <a:r>
              <a:rPr lang="en-US" sz="2400" dirty="0">
                <a:solidFill>
                  <a:srgbClr val="0070C0"/>
                </a:solidFill>
                <a:latin typeface="Consolas" pitchFamily="49" charset="0"/>
              </a:rPr>
              <a:t>input </a:t>
            </a:r>
            <a:r>
              <a:rPr lang="en-US" sz="2400" dirty="0">
                <a:latin typeface="Consolas" pitchFamily="49" charset="0"/>
              </a:rPr>
              <a:t>( </a:t>
            </a:r>
            <a:r>
              <a:rPr lang="en-US" sz="2400" dirty="0">
                <a:solidFill>
                  <a:srgbClr val="C00000"/>
                </a:solidFill>
                <a:latin typeface="Consolas" pitchFamily="49" charset="0"/>
              </a:rPr>
              <a:t>"</a:t>
            </a:r>
            <a:r>
              <a:rPr lang="ru-RU" sz="2400" dirty="0">
                <a:solidFill>
                  <a:srgbClr val="C00000"/>
                </a:solidFill>
                <a:latin typeface="Consolas" pitchFamily="49" charset="0"/>
              </a:rPr>
              <a:t>Введите</a:t>
            </a:r>
            <a:r>
              <a:rPr lang="en-US" sz="2400" dirty="0">
                <a:solidFill>
                  <a:srgbClr val="C00000"/>
                </a:solidFill>
                <a:latin typeface="Consolas" pitchFamily="49" charset="0"/>
              </a:rPr>
              <a:t> </a:t>
            </a:r>
            <a:r>
              <a:rPr lang="ru-RU" sz="2400" dirty="0">
                <a:solidFill>
                  <a:srgbClr val="C00000"/>
                </a:solidFill>
                <a:latin typeface="Consolas" pitchFamily="49" charset="0"/>
              </a:rPr>
              <a:t>три числа</a:t>
            </a:r>
            <a:r>
              <a:rPr lang="en-US" sz="2400" dirty="0">
                <a:solidFill>
                  <a:srgbClr val="C00000"/>
                </a:solidFill>
                <a:latin typeface="Consolas" pitchFamily="49" charset="0"/>
              </a:rPr>
              <a:t> </a:t>
            </a:r>
            <a:r>
              <a:rPr lang="ru-RU" sz="2400" dirty="0">
                <a:solidFill>
                  <a:srgbClr val="C00000"/>
                </a:solidFill>
                <a:latin typeface="Consolas" pitchFamily="49" charset="0"/>
              </a:rPr>
              <a:t>" </a:t>
            </a:r>
            <a:r>
              <a:rPr lang="en-US" sz="2400" dirty="0">
                <a:latin typeface="Consolas" pitchFamily="49" charset="0"/>
              </a:rPr>
              <a:t>) </a:t>
            </a:r>
            <a:r>
              <a:rPr lang="en-US" sz="2400" dirty="0">
                <a:solidFill>
                  <a:srgbClr val="008000"/>
                </a:solidFill>
                <a:latin typeface="Consolas" pitchFamily="49" charset="0"/>
              </a:rPr>
              <a:t># "1 2 3"</a:t>
            </a:r>
            <a:endParaRPr lang="ru-RU" sz="2400" dirty="0">
              <a:latin typeface="Consolas" pitchFamily="49" charset="0"/>
            </a:endParaRPr>
          </a:p>
          <a:p>
            <a:pPr eaLnBrk="1" hangingPunct="1">
              <a:spcBef>
                <a:spcPts val="0"/>
              </a:spcBef>
              <a:defRPr/>
            </a:pPr>
            <a:r>
              <a:rPr lang="en-US" sz="2400" dirty="0">
                <a:latin typeface="Consolas" pitchFamily="49" charset="0"/>
              </a:rPr>
              <a:t>a, b, c = </a:t>
            </a:r>
            <a:r>
              <a:rPr lang="en-US" sz="2400" dirty="0">
                <a:solidFill>
                  <a:srgbClr val="0070C0"/>
                </a:solidFill>
                <a:latin typeface="Consolas" pitchFamily="49" charset="0"/>
              </a:rPr>
              <a:t>map</a:t>
            </a:r>
            <a:r>
              <a:rPr lang="en-US" sz="2400" dirty="0">
                <a:latin typeface="Consolas" pitchFamily="49" charset="0"/>
              </a:rPr>
              <a:t> ( </a:t>
            </a:r>
            <a:r>
              <a:rPr lang="en-US" sz="2400" dirty="0" err="1">
                <a:solidFill>
                  <a:srgbClr val="0070C0"/>
                </a:solidFill>
                <a:latin typeface="Consolas" pitchFamily="49" charset="0"/>
              </a:rPr>
              <a:t>int</a:t>
            </a:r>
            <a:r>
              <a:rPr lang="en-US" sz="2400" dirty="0">
                <a:latin typeface="Consolas" pitchFamily="49" charset="0"/>
              </a:rPr>
              <a:t>, </a:t>
            </a:r>
            <a:r>
              <a:rPr lang="en-US" sz="2400" dirty="0" err="1">
                <a:latin typeface="Consolas" pitchFamily="49" charset="0"/>
              </a:rPr>
              <a:t>s.</a:t>
            </a:r>
            <a:r>
              <a:rPr lang="en-US" sz="2400" dirty="0" err="1">
                <a:solidFill>
                  <a:srgbClr val="0070C0"/>
                </a:solidFill>
                <a:latin typeface="Consolas" pitchFamily="49" charset="0"/>
              </a:rPr>
              <a:t>split</a:t>
            </a:r>
            <a:r>
              <a:rPr lang="en-US" sz="2400" dirty="0">
                <a:latin typeface="Consolas" pitchFamily="49" charset="0"/>
              </a:rPr>
              <a:t>() )</a:t>
            </a:r>
          </a:p>
        </p:txBody>
      </p:sp>
      <p:grpSp>
        <p:nvGrpSpPr>
          <p:cNvPr id="2" name="Группа 10"/>
          <p:cNvGrpSpPr>
            <a:grpSpLocks/>
          </p:cNvGrpSpPr>
          <p:nvPr/>
        </p:nvGrpSpPr>
        <p:grpSpPr bwMode="auto">
          <a:xfrm>
            <a:off x="4019550" y="3552825"/>
            <a:ext cx="2852738" cy="906463"/>
            <a:chOff x="4019551" y="3552825"/>
            <a:chExt cx="2852813" cy="906552"/>
          </a:xfrm>
        </p:grpSpPr>
        <p:sp>
          <p:nvSpPr>
            <p:cNvPr id="44046" name="Левая фигурная скобка 15"/>
            <p:cNvSpPr>
              <a:spLocks/>
            </p:cNvSpPr>
            <p:nvPr/>
          </p:nvSpPr>
          <p:spPr bwMode="auto">
            <a:xfrm rot="-5400000">
              <a:off x="4691063" y="2881313"/>
              <a:ext cx="133350" cy="1476374"/>
            </a:xfrm>
            <a:prstGeom prst="leftBrace">
              <a:avLst>
                <a:gd name="adj1" fmla="val 68325"/>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7" name="Прямоугольник 16"/>
            <p:cNvSpPr/>
            <p:nvPr/>
          </p:nvSpPr>
          <p:spPr>
            <a:xfrm>
              <a:off x="4460888" y="3629032"/>
              <a:ext cx="2411476" cy="830345"/>
            </a:xfrm>
            <a:prstGeom prst="rect">
              <a:avLst/>
            </a:prstGeom>
          </p:spPr>
          <p:txBody>
            <a:bodyPr wrap="none">
              <a:spAutoFit/>
            </a:bodyPr>
            <a:lstStyle/>
            <a:p>
              <a:pPr eaLnBrk="1" hangingPunct="1">
                <a:defRPr/>
              </a:pPr>
              <a:r>
                <a:rPr lang="ru-RU" sz="2400" dirty="0">
                  <a:solidFill>
                    <a:srgbClr val="000000"/>
                  </a:solidFill>
                  <a:latin typeface="+mn-lt"/>
                </a:rPr>
                <a:t>разбить строку </a:t>
              </a:r>
              <a:r>
                <a:rPr lang="en-US" sz="2400" dirty="0">
                  <a:solidFill>
                    <a:srgbClr val="000000"/>
                  </a:solidFill>
                  <a:latin typeface="+mn-lt"/>
                </a:rPr>
                <a:t/>
              </a:r>
              <a:br>
                <a:rPr lang="en-US" sz="2400" dirty="0">
                  <a:solidFill>
                    <a:srgbClr val="000000"/>
                  </a:solidFill>
                  <a:latin typeface="+mn-lt"/>
                </a:rPr>
              </a:br>
              <a:r>
                <a:rPr lang="ru-RU" sz="2400" dirty="0">
                  <a:solidFill>
                    <a:srgbClr val="000000"/>
                  </a:solidFill>
                  <a:latin typeface="+mn-lt"/>
                </a:rPr>
                <a:t>по пробелам</a:t>
              </a:r>
              <a:endParaRPr lang="ru-RU" dirty="0">
                <a:latin typeface="+mn-lt"/>
              </a:endParaRPr>
            </a:p>
          </p:txBody>
        </p:sp>
      </p:grpSp>
      <p:grpSp>
        <p:nvGrpSpPr>
          <p:cNvPr id="3" name="Группа 9"/>
          <p:cNvGrpSpPr>
            <a:grpSpLocks/>
          </p:cNvGrpSpPr>
          <p:nvPr/>
        </p:nvGrpSpPr>
        <p:grpSpPr bwMode="auto">
          <a:xfrm>
            <a:off x="1203325" y="3552825"/>
            <a:ext cx="3065463" cy="906463"/>
            <a:chOff x="1203833" y="3552825"/>
            <a:chExt cx="3065583" cy="906552"/>
          </a:xfrm>
        </p:grpSpPr>
        <p:sp>
          <p:nvSpPr>
            <p:cNvPr id="44044" name="Левая фигурная скобка 18"/>
            <p:cNvSpPr>
              <a:spLocks/>
            </p:cNvSpPr>
            <p:nvPr/>
          </p:nvSpPr>
          <p:spPr bwMode="auto">
            <a:xfrm rot="-5400000">
              <a:off x="2871788" y="2881313"/>
              <a:ext cx="133350" cy="1476374"/>
            </a:xfrm>
            <a:prstGeom prst="leftBrace">
              <a:avLst>
                <a:gd name="adj1" fmla="val 68325"/>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20" name="Прямоугольник 19"/>
            <p:cNvSpPr/>
            <p:nvPr/>
          </p:nvSpPr>
          <p:spPr>
            <a:xfrm>
              <a:off x="1203833" y="3629032"/>
              <a:ext cx="3065583" cy="830345"/>
            </a:xfrm>
            <a:prstGeom prst="rect">
              <a:avLst/>
            </a:prstGeom>
          </p:spPr>
          <p:txBody>
            <a:bodyPr wrap="none">
              <a:spAutoFit/>
            </a:bodyPr>
            <a:lstStyle/>
            <a:p>
              <a:pPr eaLnBrk="1" hangingPunct="1">
                <a:defRPr/>
              </a:pPr>
              <a:r>
                <a:rPr lang="ru-RU" sz="2400" dirty="0">
                  <a:solidFill>
                    <a:srgbClr val="000000"/>
                  </a:solidFill>
                  <a:latin typeface="+mn-lt"/>
                </a:rPr>
                <a:t>применить к каждой</a:t>
              </a:r>
            </a:p>
            <a:p>
              <a:pPr eaLnBrk="1" hangingPunct="1">
                <a:defRPr/>
              </a:pPr>
              <a:r>
                <a:rPr lang="ru-RU" sz="2400" dirty="0">
                  <a:solidFill>
                    <a:srgbClr val="000000"/>
                  </a:solidFill>
                  <a:latin typeface="+mn-lt"/>
                </a:rPr>
                <a:t>части функцию </a:t>
              </a:r>
              <a:r>
                <a:rPr lang="en-US" sz="2400" dirty="0" err="1">
                  <a:solidFill>
                    <a:srgbClr val="0070C0"/>
                  </a:solidFill>
                  <a:latin typeface="Consolas" pitchFamily="49" charset="0"/>
                </a:rPr>
                <a:t>int</a:t>
              </a:r>
              <a:endParaRPr lang="ru-RU" dirty="0">
                <a:solidFill>
                  <a:srgbClr val="0070C0"/>
                </a:solidFill>
                <a:latin typeface="Consolas" pitchFamily="49" charset="0"/>
              </a:endParaRPr>
            </a:p>
          </p:txBody>
        </p:sp>
      </p:grpSp>
      <p:grpSp>
        <p:nvGrpSpPr>
          <p:cNvPr id="4" name="Группа 14"/>
          <p:cNvGrpSpPr>
            <a:grpSpLocks/>
          </p:cNvGrpSpPr>
          <p:nvPr/>
        </p:nvGrpSpPr>
        <p:grpSpPr bwMode="auto">
          <a:xfrm>
            <a:off x="457200" y="3098800"/>
            <a:ext cx="5689600" cy="368300"/>
            <a:chOff x="457200" y="3098800"/>
            <a:chExt cx="5689600" cy="368300"/>
          </a:xfrm>
        </p:grpSpPr>
        <p:sp>
          <p:nvSpPr>
            <p:cNvPr id="44042" name="Прямоугольник 11"/>
            <p:cNvSpPr>
              <a:spLocks noChangeArrowheads="1"/>
            </p:cNvSpPr>
            <p:nvPr/>
          </p:nvSpPr>
          <p:spPr bwMode="auto">
            <a:xfrm>
              <a:off x="457200" y="3098800"/>
              <a:ext cx="3454400" cy="368300"/>
            </a:xfrm>
            <a:prstGeom prst="rect">
              <a:avLst/>
            </a:prstGeom>
            <a:solidFill>
              <a:srgbClr val="FFFF99"/>
            </a:solidFill>
            <a:ln>
              <a:noFill/>
            </a:ln>
            <a:extLst>
              <a:ext uri="{91240B29-F687-4F45-9708-019B960494DF}">
                <a14:hiddenLine xmlns:a14="http://schemas.microsoft.com/office/drawing/2010/main" w="12700" algn="ctr">
                  <a:solidFill>
                    <a:srgbClr val="000000"/>
                  </a:solidFill>
                  <a:round/>
                  <a:headEnd/>
                  <a:tailEnd type="triangle" w="lg" len="lg"/>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44043" name="Прямоугольник 13"/>
            <p:cNvSpPr>
              <a:spLocks noChangeArrowheads="1"/>
            </p:cNvSpPr>
            <p:nvPr/>
          </p:nvSpPr>
          <p:spPr bwMode="auto">
            <a:xfrm>
              <a:off x="5575300" y="3098800"/>
              <a:ext cx="571500" cy="368300"/>
            </a:xfrm>
            <a:prstGeom prst="rect">
              <a:avLst/>
            </a:prstGeom>
            <a:solidFill>
              <a:srgbClr val="FFFF99"/>
            </a:solidFill>
            <a:ln>
              <a:noFill/>
            </a:ln>
            <a:extLst>
              <a:ext uri="{91240B29-F687-4F45-9708-019B960494DF}">
                <a14:hiddenLine xmlns:a14="http://schemas.microsoft.com/office/drawing/2010/main" w="12700" algn="ctr">
                  <a:solidFill>
                    <a:srgbClr val="000000"/>
                  </a:solidFill>
                  <a:round/>
                  <a:headEnd/>
                  <a:tailEnd type="triangle" w="lg" len="lg"/>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grpSp>
      <p:sp>
        <p:nvSpPr>
          <p:cNvPr id="18" name="Прямоугольник 17"/>
          <p:cNvSpPr/>
          <p:nvPr/>
        </p:nvSpPr>
        <p:spPr>
          <a:xfrm>
            <a:off x="1238250" y="4530725"/>
            <a:ext cx="7278688" cy="1570038"/>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fr-FR" sz="2400" dirty="0">
                <a:latin typeface="Consolas" pitchFamily="49" charset="0"/>
              </a:rPr>
              <a:t>q = s.</a:t>
            </a:r>
            <a:r>
              <a:rPr lang="fr-FR" sz="2400" dirty="0">
                <a:solidFill>
                  <a:srgbClr val="0070C0"/>
                </a:solidFill>
                <a:latin typeface="Consolas" pitchFamily="49" charset="0"/>
              </a:rPr>
              <a:t>split</a:t>
            </a:r>
            <a:r>
              <a:rPr lang="fr-FR" sz="2400" dirty="0">
                <a:latin typeface="Consolas" pitchFamily="49" charset="0"/>
              </a:rPr>
              <a:t>()  </a:t>
            </a:r>
            <a:r>
              <a:rPr lang="en-US" sz="2400" dirty="0">
                <a:solidFill>
                  <a:srgbClr val="008000"/>
                </a:solidFill>
                <a:latin typeface="Consolas" pitchFamily="49" charset="0"/>
              </a:rPr>
              <a:t># </a:t>
            </a:r>
            <a:r>
              <a:rPr lang="ru-RU" sz="2400" dirty="0">
                <a:solidFill>
                  <a:srgbClr val="008000"/>
                </a:solidFill>
                <a:latin typeface="Consolas" pitchFamily="49" charset="0"/>
              </a:rPr>
              <a:t>список </a:t>
            </a:r>
            <a:r>
              <a:rPr lang="en-US" sz="2400" dirty="0">
                <a:solidFill>
                  <a:srgbClr val="008000"/>
                </a:solidFill>
                <a:latin typeface="Consolas" pitchFamily="49" charset="0"/>
              </a:rPr>
              <a:t>["1", "2", "3"]</a:t>
            </a:r>
            <a:endParaRPr lang="fr-FR" sz="2400" dirty="0">
              <a:solidFill>
                <a:srgbClr val="008000"/>
              </a:solidFill>
              <a:latin typeface="Consolas" pitchFamily="49" charset="0"/>
            </a:endParaRPr>
          </a:p>
          <a:p>
            <a:pPr eaLnBrk="1" hangingPunct="1">
              <a:spcBef>
                <a:spcPts val="0"/>
              </a:spcBef>
              <a:defRPr/>
            </a:pPr>
            <a:r>
              <a:rPr lang="fr-FR" sz="2400" dirty="0">
                <a:latin typeface="Consolas" pitchFamily="49" charset="0"/>
              </a:rPr>
              <a:t>a = </a:t>
            </a:r>
            <a:r>
              <a:rPr lang="fr-FR" sz="2400" dirty="0">
                <a:solidFill>
                  <a:srgbClr val="0070C0"/>
                </a:solidFill>
                <a:latin typeface="Consolas" pitchFamily="49" charset="0"/>
              </a:rPr>
              <a:t>int</a:t>
            </a:r>
            <a:r>
              <a:rPr lang="fr-FR" sz="2400" dirty="0">
                <a:latin typeface="Consolas" pitchFamily="49" charset="0"/>
              </a:rPr>
              <a:t>(q[</a:t>
            </a:r>
            <a:r>
              <a:rPr lang="fr-FR" sz="2400" dirty="0">
                <a:solidFill>
                  <a:srgbClr val="00B0F0"/>
                </a:solidFill>
                <a:latin typeface="Consolas" pitchFamily="49" charset="0"/>
              </a:rPr>
              <a:t>0</a:t>
            </a:r>
            <a:r>
              <a:rPr lang="fr-FR" sz="2400" dirty="0">
                <a:latin typeface="Consolas" pitchFamily="49" charset="0"/>
              </a:rPr>
              <a:t>])</a:t>
            </a:r>
            <a:r>
              <a:rPr lang="en-US" sz="2400" dirty="0">
                <a:solidFill>
                  <a:srgbClr val="008000"/>
                </a:solidFill>
                <a:latin typeface="Consolas" pitchFamily="49" charset="0"/>
              </a:rPr>
              <a:t>  # 1 </a:t>
            </a:r>
            <a:endParaRPr lang="fr-FR" sz="2400" dirty="0">
              <a:latin typeface="Consolas" pitchFamily="49" charset="0"/>
            </a:endParaRPr>
          </a:p>
          <a:p>
            <a:pPr eaLnBrk="1" hangingPunct="1">
              <a:spcBef>
                <a:spcPts val="0"/>
              </a:spcBef>
              <a:defRPr/>
            </a:pPr>
            <a:r>
              <a:rPr lang="fr-FR" sz="2400" dirty="0">
                <a:latin typeface="Consolas" pitchFamily="49" charset="0"/>
              </a:rPr>
              <a:t>b = </a:t>
            </a:r>
            <a:r>
              <a:rPr lang="fr-FR" sz="2400" dirty="0">
                <a:solidFill>
                  <a:srgbClr val="0070C0"/>
                </a:solidFill>
                <a:latin typeface="Consolas" pitchFamily="49" charset="0"/>
              </a:rPr>
              <a:t>int</a:t>
            </a:r>
            <a:r>
              <a:rPr lang="fr-FR" sz="2400" dirty="0">
                <a:latin typeface="Consolas" pitchFamily="49" charset="0"/>
              </a:rPr>
              <a:t>(q[</a:t>
            </a:r>
            <a:r>
              <a:rPr lang="fr-FR" sz="2400" dirty="0">
                <a:solidFill>
                  <a:srgbClr val="00B0F0"/>
                </a:solidFill>
                <a:latin typeface="Consolas" pitchFamily="49" charset="0"/>
              </a:rPr>
              <a:t>1</a:t>
            </a:r>
            <a:r>
              <a:rPr lang="fr-FR" sz="2400" dirty="0">
                <a:latin typeface="Consolas" pitchFamily="49" charset="0"/>
              </a:rPr>
              <a:t>])</a:t>
            </a:r>
            <a:r>
              <a:rPr lang="en-US" sz="2400" dirty="0">
                <a:solidFill>
                  <a:srgbClr val="008000"/>
                </a:solidFill>
                <a:latin typeface="Consolas" pitchFamily="49" charset="0"/>
              </a:rPr>
              <a:t>  # 2</a:t>
            </a:r>
            <a:endParaRPr lang="fr-FR" sz="2400" dirty="0">
              <a:latin typeface="Consolas" pitchFamily="49" charset="0"/>
            </a:endParaRPr>
          </a:p>
          <a:p>
            <a:pPr eaLnBrk="1" hangingPunct="1">
              <a:spcBef>
                <a:spcPts val="0"/>
              </a:spcBef>
              <a:defRPr/>
            </a:pPr>
            <a:r>
              <a:rPr lang="fr-FR" sz="2400" dirty="0">
                <a:latin typeface="Consolas" pitchFamily="49" charset="0"/>
              </a:rPr>
              <a:t>c = </a:t>
            </a:r>
            <a:r>
              <a:rPr lang="fr-FR" sz="2400" dirty="0">
                <a:solidFill>
                  <a:srgbClr val="0070C0"/>
                </a:solidFill>
                <a:latin typeface="Consolas" pitchFamily="49" charset="0"/>
              </a:rPr>
              <a:t>int</a:t>
            </a:r>
            <a:r>
              <a:rPr lang="fr-FR" sz="2400" dirty="0">
                <a:latin typeface="Consolas" pitchFamily="49" charset="0"/>
              </a:rPr>
              <a:t>(q[</a:t>
            </a:r>
            <a:r>
              <a:rPr lang="fr-FR" sz="2400" dirty="0">
                <a:solidFill>
                  <a:srgbClr val="00B0F0"/>
                </a:solidFill>
                <a:latin typeface="Consolas" pitchFamily="49" charset="0"/>
              </a:rPr>
              <a:t>2</a:t>
            </a:r>
            <a:r>
              <a:rPr lang="fr-FR" sz="2400" dirty="0">
                <a:latin typeface="Consolas" pitchFamily="49" charset="0"/>
              </a:rPr>
              <a:t>])</a:t>
            </a:r>
            <a:r>
              <a:rPr lang="en-US" sz="2400" dirty="0">
                <a:solidFill>
                  <a:srgbClr val="008000"/>
                </a:solidFill>
                <a:latin typeface="Consolas" pitchFamily="49" charset="0"/>
              </a:rPr>
              <a:t>  # 3</a:t>
            </a:r>
            <a:endParaRPr lang="ru-RU" sz="2400" dirty="0">
              <a:latin typeface="Consolas"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bg/>
                                          </p:spTgt>
                                        </p:tgtEl>
                                        <p:attrNameLst>
                                          <p:attrName>style.visibility</p:attrName>
                                        </p:attrNameLst>
                                      </p:cBhvr>
                                      <p:to>
                                        <p:strVal val="visible"/>
                                      </p:to>
                                    </p:set>
                                    <p:animEffect transition="in" filter="dissolve">
                                      <p:cBhvr>
                                        <p:cTn id="10" dur="500"/>
                                        <p:tgtEl>
                                          <p:spTgt spid="13">
                                            <p:bg/>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dissolve">
                                      <p:cBhvr>
                                        <p:cTn id="13" dur="500"/>
                                        <p:tgtEl>
                                          <p:spTgt spid="1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Effect transition="in" filter="dissolve">
                                      <p:cBhvr>
                                        <p:cTn id="18" dur="500"/>
                                        <p:tgtEl>
                                          <p:spTgt spid="13">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dissolve">
                                      <p:cBhvr>
                                        <p:cTn id="26" dur="500"/>
                                        <p:tgtEl>
                                          <p:spTgt spid="3"/>
                                        </p:tgtEl>
                                      </p:cBhvr>
                                    </p:animEffect>
                                  </p:childTnLst>
                                </p:cTn>
                              </p:par>
                              <p:par>
                                <p:cTn id="27" presetID="9" presetClass="exit" presetSubtype="0" fill="hold" nodeType="withEffect">
                                  <p:stCondLst>
                                    <p:cond delay="0"/>
                                  </p:stCondLst>
                                  <p:childTnLst>
                                    <p:animEffect transition="out" filter="dissolv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90525" y="950913"/>
            <a:ext cx="6381750" cy="2678112"/>
          </a:xfrm>
          <a:prstGeom prst="rect">
            <a:avLst/>
          </a:prstGeom>
          <a:solidFill>
            <a:srgbClr val="E6E6FF"/>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b="1" dirty="0">
                <a:latin typeface="Consolas" pitchFamily="49" charset="0"/>
              </a:rPr>
              <a:t>const </a:t>
            </a:r>
            <a:r>
              <a:rPr lang="en-US" sz="2400" dirty="0">
                <a:latin typeface="Consolas" pitchFamily="49" charset="0"/>
              </a:rPr>
              <a:t>MAX = 1000;</a:t>
            </a:r>
            <a:endParaRPr lang="en-US" sz="2400" b="1" dirty="0">
              <a:latin typeface="Consolas" pitchFamily="49" charset="0"/>
            </a:endParaRPr>
          </a:p>
          <a:p>
            <a:pPr eaLnBrk="1" hangingPunct="1">
              <a:spcBef>
                <a:spcPts val="0"/>
              </a:spcBef>
              <a:defRPr/>
            </a:pPr>
            <a:r>
              <a:rPr lang="en-US" sz="2400" b="1" dirty="0" err="1">
                <a:latin typeface="Consolas" pitchFamily="49" charset="0"/>
              </a:rPr>
              <a:t>var</a:t>
            </a:r>
            <a:r>
              <a:rPr lang="en-US" sz="2400" dirty="0">
                <a:latin typeface="Consolas" pitchFamily="49" charset="0"/>
              </a:rPr>
              <a:t> </a:t>
            </a:r>
            <a:r>
              <a:rPr lang="en-US" sz="2400" dirty="0" err="1">
                <a:latin typeface="Consolas" pitchFamily="49" charset="0"/>
              </a:rPr>
              <a:t>i</a:t>
            </a:r>
            <a:r>
              <a:rPr lang="en-US" sz="2400" dirty="0">
                <a:latin typeface="Consolas" pitchFamily="49" charset="0"/>
              </a:rPr>
              <a:t>, N: </a:t>
            </a:r>
            <a:r>
              <a:rPr lang="en-US" sz="2400" b="1" dirty="0">
                <a:latin typeface="Consolas" pitchFamily="49" charset="0"/>
              </a:rPr>
              <a:t>integer</a:t>
            </a:r>
            <a:r>
              <a:rPr lang="en-US" sz="2400" dirty="0">
                <a:latin typeface="Consolas" pitchFamily="49" charset="0"/>
              </a:rPr>
              <a:t>;</a:t>
            </a:r>
          </a:p>
          <a:p>
            <a:pPr eaLnBrk="1" hangingPunct="1">
              <a:spcBef>
                <a:spcPts val="0"/>
              </a:spcBef>
              <a:defRPr/>
            </a:pPr>
            <a:r>
              <a:rPr lang="en-US" sz="2400" dirty="0">
                <a:latin typeface="Consolas" pitchFamily="49" charset="0"/>
              </a:rPr>
              <a:t>    A: </a:t>
            </a:r>
            <a:r>
              <a:rPr lang="en-US" sz="2400" b="1" dirty="0">
                <a:latin typeface="Consolas" pitchFamily="49" charset="0"/>
              </a:rPr>
              <a:t>array</a:t>
            </a:r>
            <a:r>
              <a:rPr lang="en-US" sz="2400" dirty="0">
                <a:latin typeface="Consolas" pitchFamily="49" charset="0"/>
              </a:rPr>
              <a:t>[</a:t>
            </a:r>
            <a:r>
              <a:rPr lang="ru-RU" sz="2400" dirty="0">
                <a:latin typeface="Consolas" pitchFamily="49" charset="0"/>
              </a:rPr>
              <a:t>0</a:t>
            </a:r>
            <a:r>
              <a:rPr lang="en-US" sz="2400" dirty="0">
                <a:latin typeface="Consolas" pitchFamily="49" charset="0"/>
              </a:rPr>
              <a:t>..MAX</a:t>
            </a:r>
            <a:r>
              <a:rPr lang="ru-RU" sz="2400" dirty="0">
                <a:latin typeface="Consolas" pitchFamily="49" charset="0"/>
              </a:rPr>
              <a:t>-1</a:t>
            </a:r>
            <a:r>
              <a:rPr lang="en-US" sz="2400" dirty="0">
                <a:latin typeface="Consolas" pitchFamily="49" charset="0"/>
              </a:rPr>
              <a:t>] of integer;</a:t>
            </a:r>
          </a:p>
          <a:p>
            <a:pPr eaLnBrk="1" hangingPunct="1">
              <a:spcBef>
                <a:spcPts val="0"/>
              </a:spcBef>
              <a:defRPr/>
            </a:pPr>
            <a:r>
              <a:rPr lang="en-US" sz="2400" dirty="0">
                <a:latin typeface="Consolas" pitchFamily="49" charset="0"/>
              </a:rPr>
              <a:t>…</a:t>
            </a:r>
          </a:p>
          <a:p>
            <a:pPr eaLnBrk="1" hangingPunct="1">
              <a:spcBef>
                <a:spcPts val="0"/>
              </a:spcBef>
              <a:defRPr/>
            </a:pPr>
            <a:r>
              <a:rPr lang="en-US" sz="2400" dirty="0" err="1">
                <a:latin typeface="Consolas" pitchFamily="49" charset="0"/>
              </a:rPr>
              <a:t>readln</a:t>
            </a:r>
            <a:r>
              <a:rPr lang="en-US" sz="2400" dirty="0">
                <a:latin typeface="Consolas" pitchFamily="49" charset="0"/>
              </a:rPr>
              <a:t> ( N );</a:t>
            </a:r>
          </a:p>
          <a:p>
            <a:pPr eaLnBrk="1" hangingPunct="1">
              <a:spcBef>
                <a:spcPts val="0"/>
              </a:spcBef>
              <a:defRPr/>
            </a:pPr>
            <a:r>
              <a:rPr lang="en-US" sz="2400" b="1" dirty="0">
                <a:latin typeface="Consolas" pitchFamily="49" charset="0"/>
              </a:rPr>
              <a:t>for</a:t>
            </a:r>
            <a:r>
              <a:rPr lang="en-US" sz="2400" dirty="0">
                <a:latin typeface="Consolas" pitchFamily="49" charset="0"/>
              </a:rPr>
              <a:t> </a:t>
            </a:r>
            <a:r>
              <a:rPr lang="en-US" sz="2400" dirty="0" err="1">
                <a:latin typeface="Consolas" pitchFamily="49" charset="0"/>
              </a:rPr>
              <a:t>i</a:t>
            </a:r>
            <a:r>
              <a:rPr lang="en-US" sz="2400" dirty="0">
                <a:latin typeface="Consolas" pitchFamily="49" charset="0"/>
              </a:rPr>
              <a:t>:=</a:t>
            </a:r>
            <a:r>
              <a:rPr lang="ru-RU" sz="2400" dirty="0">
                <a:latin typeface="Consolas" pitchFamily="49" charset="0"/>
              </a:rPr>
              <a:t>0</a:t>
            </a:r>
            <a:r>
              <a:rPr lang="en-US" sz="2400" dirty="0">
                <a:latin typeface="Consolas" pitchFamily="49" charset="0"/>
              </a:rPr>
              <a:t> </a:t>
            </a:r>
            <a:r>
              <a:rPr lang="en-US" sz="2400" b="1" dirty="0">
                <a:latin typeface="Consolas" pitchFamily="49" charset="0"/>
              </a:rPr>
              <a:t>to</a:t>
            </a:r>
            <a:r>
              <a:rPr lang="en-US" sz="2400" dirty="0">
                <a:latin typeface="Consolas" pitchFamily="49" charset="0"/>
              </a:rPr>
              <a:t> N</a:t>
            </a:r>
            <a:r>
              <a:rPr lang="ru-RU" sz="2400" dirty="0">
                <a:latin typeface="Consolas" pitchFamily="49" charset="0"/>
              </a:rPr>
              <a:t>-1</a:t>
            </a:r>
            <a:r>
              <a:rPr lang="en-US" sz="2400" dirty="0">
                <a:latin typeface="Consolas" pitchFamily="49" charset="0"/>
              </a:rPr>
              <a:t> </a:t>
            </a:r>
            <a:r>
              <a:rPr lang="en-US" sz="2400" b="1" dirty="0">
                <a:latin typeface="Consolas" pitchFamily="49" charset="0"/>
              </a:rPr>
              <a:t>do</a:t>
            </a:r>
            <a:r>
              <a:rPr lang="en-US" sz="2400" dirty="0">
                <a:latin typeface="Consolas" pitchFamily="49" charset="0"/>
              </a:rPr>
              <a:t> </a:t>
            </a:r>
          </a:p>
          <a:p>
            <a:pPr eaLnBrk="1" hangingPunct="1">
              <a:spcBef>
                <a:spcPts val="0"/>
              </a:spcBef>
              <a:defRPr/>
            </a:pPr>
            <a:r>
              <a:rPr lang="en-US" sz="2400" dirty="0">
                <a:latin typeface="Consolas" pitchFamily="49" charset="0"/>
              </a:rPr>
              <a:t>  read ( A[</a:t>
            </a:r>
            <a:r>
              <a:rPr lang="en-US" sz="2400" dirty="0" err="1">
                <a:latin typeface="Consolas" pitchFamily="49" charset="0"/>
              </a:rPr>
              <a:t>i</a:t>
            </a:r>
            <a:r>
              <a:rPr lang="en-US" sz="2400" dirty="0">
                <a:latin typeface="Consolas" pitchFamily="49" charset="0"/>
              </a:rPr>
              <a:t>] );</a:t>
            </a:r>
          </a:p>
        </p:txBody>
      </p:sp>
      <p:sp>
        <p:nvSpPr>
          <p:cNvPr id="46083" name="Заголовок 1"/>
          <p:cNvSpPr>
            <a:spLocks noGrp="1"/>
          </p:cNvSpPr>
          <p:nvPr>
            <p:ph type="title"/>
          </p:nvPr>
        </p:nvSpPr>
        <p:spPr>
          <a:xfrm>
            <a:off x="311150" y="301625"/>
            <a:ext cx="8375650" cy="471488"/>
          </a:xfrm>
        </p:spPr>
        <p:txBody>
          <a:bodyPr/>
          <a:lstStyle/>
          <a:p>
            <a:r>
              <a:rPr lang="ru-RU" altLang="ru-RU" smtClean="0"/>
              <a:t>Ввод массива с клавиатуры</a:t>
            </a:r>
          </a:p>
        </p:txBody>
      </p:sp>
      <p:sp>
        <p:nvSpPr>
          <p:cNvPr id="46084"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48F1F98-8F29-47C7-8F5D-2CC007923782}" type="slidenum">
              <a:rPr lang="ru-RU" altLang="ru-RU" sz="1400"/>
              <a:pPr>
                <a:spcBef>
                  <a:spcPct val="0"/>
                </a:spcBef>
                <a:buFontTx/>
                <a:buNone/>
              </a:pPr>
              <a:t>21</a:t>
            </a:fld>
            <a:endParaRPr lang="ru-RU" altLang="ru-RU" sz="1400"/>
          </a:p>
        </p:txBody>
      </p:sp>
      <p:sp>
        <p:nvSpPr>
          <p:cNvPr id="13" name="Прямоугольник 12"/>
          <p:cNvSpPr/>
          <p:nvPr/>
        </p:nvSpPr>
        <p:spPr>
          <a:xfrm>
            <a:off x="428625" y="3989388"/>
            <a:ext cx="7058025" cy="985837"/>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latin typeface="Consolas" pitchFamily="49" charset="0"/>
              </a:rPr>
              <a:t>N = </a:t>
            </a:r>
            <a:r>
              <a:rPr lang="en-US" sz="2400" dirty="0" err="1">
                <a:solidFill>
                  <a:srgbClr val="0070C0"/>
                </a:solidFill>
                <a:latin typeface="Consolas" pitchFamily="49" charset="0"/>
              </a:rPr>
              <a:t>int</a:t>
            </a:r>
            <a:r>
              <a:rPr lang="en-US" sz="2400" dirty="0">
                <a:latin typeface="Consolas" pitchFamily="49" charset="0"/>
              </a:rPr>
              <a:t>(</a:t>
            </a:r>
            <a:r>
              <a:rPr lang="en-US" sz="2400" dirty="0">
                <a:solidFill>
                  <a:srgbClr val="0070C0"/>
                </a:solidFill>
                <a:latin typeface="Consolas" pitchFamily="49" charset="0"/>
              </a:rPr>
              <a:t>input</a:t>
            </a:r>
            <a:r>
              <a:rPr lang="en-US" sz="2400" dirty="0">
                <a:latin typeface="Consolas" pitchFamily="49" charset="0"/>
              </a:rPr>
              <a:t>())</a:t>
            </a:r>
            <a:endParaRPr lang="ru-RU" sz="2400" dirty="0">
              <a:latin typeface="Consolas" pitchFamily="49" charset="0"/>
            </a:endParaRPr>
          </a:p>
          <a:p>
            <a:pPr eaLnBrk="1" hangingPunct="1">
              <a:spcBef>
                <a:spcPts val="1200"/>
              </a:spcBef>
              <a:defRPr/>
            </a:pPr>
            <a:r>
              <a:rPr lang="en-US" sz="2400" dirty="0">
                <a:latin typeface="Consolas" pitchFamily="49" charset="0"/>
              </a:rPr>
              <a:t>A = </a:t>
            </a:r>
            <a:r>
              <a:rPr lang="en-US" sz="2400" dirty="0">
                <a:solidFill>
                  <a:srgbClr val="0070C0"/>
                </a:solidFill>
                <a:latin typeface="Consolas" pitchFamily="49" charset="0"/>
              </a:rPr>
              <a:t>list</a:t>
            </a:r>
            <a:r>
              <a:rPr lang="en-US" sz="2400" dirty="0">
                <a:latin typeface="Consolas" pitchFamily="49" charset="0"/>
              </a:rPr>
              <a:t>( </a:t>
            </a:r>
            <a:r>
              <a:rPr lang="en-US" sz="2400" dirty="0">
                <a:solidFill>
                  <a:srgbClr val="0070C0"/>
                </a:solidFill>
                <a:latin typeface="Consolas" pitchFamily="49" charset="0"/>
              </a:rPr>
              <a:t>map</a:t>
            </a:r>
            <a:r>
              <a:rPr lang="en-US" sz="2400" dirty="0">
                <a:latin typeface="Consolas" pitchFamily="49" charset="0"/>
              </a:rPr>
              <a:t>(</a:t>
            </a:r>
            <a:r>
              <a:rPr lang="en-US" sz="2400" dirty="0" err="1">
                <a:solidFill>
                  <a:srgbClr val="0070C0"/>
                </a:solidFill>
                <a:latin typeface="Consolas" pitchFamily="49" charset="0"/>
              </a:rPr>
              <a:t>int</a:t>
            </a:r>
            <a:r>
              <a:rPr lang="en-US" sz="2400" dirty="0">
                <a:latin typeface="Consolas" pitchFamily="49" charset="0"/>
              </a:rPr>
              <a:t>, </a:t>
            </a:r>
            <a:r>
              <a:rPr lang="en-US" sz="2400" dirty="0">
                <a:solidFill>
                  <a:srgbClr val="0070C0"/>
                </a:solidFill>
                <a:latin typeface="Consolas" pitchFamily="49" charset="0"/>
              </a:rPr>
              <a:t>input</a:t>
            </a:r>
            <a:r>
              <a:rPr lang="en-US" sz="2400" dirty="0">
                <a:latin typeface="Consolas" pitchFamily="49" charset="0"/>
              </a:rPr>
              <a:t>().</a:t>
            </a:r>
            <a:r>
              <a:rPr lang="en-US" sz="2400" dirty="0">
                <a:solidFill>
                  <a:srgbClr val="0070C0"/>
                </a:solidFill>
                <a:latin typeface="Consolas" pitchFamily="49" charset="0"/>
              </a:rPr>
              <a:t>split</a:t>
            </a:r>
            <a:r>
              <a:rPr lang="en-US" sz="2400" dirty="0">
                <a:latin typeface="Consolas" pitchFamily="49" charset="0"/>
              </a:rPr>
              <a:t>()) )</a:t>
            </a:r>
          </a:p>
        </p:txBody>
      </p:sp>
      <p:sp>
        <p:nvSpPr>
          <p:cNvPr id="21" name="Скругленная прямоугольная выноска 20"/>
          <p:cNvSpPr/>
          <p:nvPr/>
        </p:nvSpPr>
        <p:spPr bwMode="auto">
          <a:xfrm>
            <a:off x="2171700" y="5254625"/>
            <a:ext cx="2590800" cy="603250"/>
          </a:xfrm>
          <a:prstGeom prst="wedgeRoundRectCallout">
            <a:avLst>
              <a:gd name="adj1" fmla="val -46402"/>
              <a:gd name="adj2" fmla="val -110760"/>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defRPr/>
            </a:pPr>
            <a:r>
              <a:rPr lang="en-US" sz="2800" dirty="0"/>
              <a:t>N </a:t>
            </a:r>
            <a:r>
              <a:rPr lang="ru-RU" sz="2800" dirty="0"/>
              <a:t>не</a:t>
            </a:r>
            <a:r>
              <a:rPr lang="en-US" sz="2800" dirty="0"/>
              <a:t> </a:t>
            </a:r>
            <a:r>
              <a:rPr lang="ru-RU" sz="2800" dirty="0"/>
              <a:t>нужно!</a:t>
            </a:r>
          </a:p>
        </p:txBody>
      </p:sp>
      <p:grpSp>
        <p:nvGrpSpPr>
          <p:cNvPr id="2" name="Группа 29"/>
          <p:cNvGrpSpPr>
            <a:grpSpLocks/>
          </p:cNvGrpSpPr>
          <p:nvPr/>
        </p:nvGrpSpPr>
        <p:grpSpPr bwMode="auto">
          <a:xfrm>
            <a:off x="469900" y="4546600"/>
            <a:ext cx="6375400" cy="368300"/>
            <a:chOff x="469900" y="4546600"/>
            <a:chExt cx="6375400" cy="368300"/>
          </a:xfrm>
        </p:grpSpPr>
        <p:sp>
          <p:nvSpPr>
            <p:cNvPr id="46092" name="Прямоугольник 22"/>
            <p:cNvSpPr>
              <a:spLocks noChangeArrowheads="1"/>
            </p:cNvSpPr>
            <p:nvPr/>
          </p:nvSpPr>
          <p:spPr bwMode="auto">
            <a:xfrm>
              <a:off x="469900" y="4546600"/>
              <a:ext cx="1587500" cy="368300"/>
            </a:xfrm>
            <a:prstGeom prst="rect">
              <a:avLst/>
            </a:prstGeom>
            <a:solidFill>
              <a:srgbClr val="FFFF99"/>
            </a:solidFill>
            <a:ln>
              <a:noFill/>
            </a:ln>
            <a:extLst>
              <a:ext uri="{91240B29-F687-4F45-9708-019B960494DF}">
                <a14:hiddenLine xmlns:a14="http://schemas.microsoft.com/office/drawing/2010/main" w="12700" algn="ctr">
                  <a:solidFill>
                    <a:srgbClr val="000000"/>
                  </a:solidFill>
                  <a:round/>
                  <a:headEnd/>
                  <a:tailEnd type="triangle" w="lg" len="lg"/>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46093" name="Прямоугольник 25"/>
            <p:cNvSpPr>
              <a:spLocks noChangeArrowheads="1"/>
            </p:cNvSpPr>
            <p:nvPr/>
          </p:nvSpPr>
          <p:spPr bwMode="auto">
            <a:xfrm>
              <a:off x="6508750" y="4546600"/>
              <a:ext cx="336550" cy="368300"/>
            </a:xfrm>
            <a:prstGeom prst="rect">
              <a:avLst/>
            </a:prstGeom>
            <a:solidFill>
              <a:srgbClr val="FFFF99"/>
            </a:solidFill>
            <a:ln>
              <a:noFill/>
            </a:ln>
            <a:extLst>
              <a:ext uri="{91240B29-F687-4F45-9708-019B960494DF}">
                <a14:hiddenLine xmlns:a14="http://schemas.microsoft.com/office/drawing/2010/main" w="12700" algn="ctr">
                  <a:solidFill>
                    <a:srgbClr val="000000"/>
                  </a:solidFill>
                  <a:round/>
                  <a:headEnd/>
                  <a:tailEnd type="triangle" w="lg" len="lg"/>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grpSp>
      <p:grpSp>
        <p:nvGrpSpPr>
          <p:cNvPr id="3" name="Группа 28"/>
          <p:cNvGrpSpPr>
            <a:grpSpLocks/>
          </p:cNvGrpSpPr>
          <p:nvPr/>
        </p:nvGrpSpPr>
        <p:grpSpPr bwMode="auto">
          <a:xfrm>
            <a:off x="2208213" y="4562475"/>
            <a:ext cx="4387850" cy="368300"/>
            <a:chOff x="2197100" y="4546600"/>
            <a:chExt cx="4254499" cy="368300"/>
          </a:xfrm>
        </p:grpSpPr>
        <p:sp>
          <p:nvSpPr>
            <p:cNvPr id="46090" name="Прямоугольник 24"/>
            <p:cNvSpPr>
              <a:spLocks noChangeArrowheads="1"/>
            </p:cNvSpPr>
            <p:nvPr/>
          </p:nvSpPr>
          <p:spPr bwMode="auto">
            <a:xfrm>
              <a:off x="2197100" y="4546600"/>
              <a:ext cx="1397000" cy="368300"/>
            </a:xfrm>
            <a:prstGeom prst="rect">
              <a:avLst/>
            </a:prstGeom>
            <a:solidFill>
              <a:srgbClr val="FFFF99"/>
            </a:solidFill>
            <a:ln>
              <a:noFill/>
            </a:ln>
            <a:extLst>
              <a:ext uri="{91240B29-F687-4F45-9708-019B960494DF}">
                <a14:hiddenLine xmlns:a14="http://schemas.microsoft.com/office/drawing/2010/main" w="12700" algn="ctr">
                  <a:solidFill>
                    <a:srgbClr val="000000"/>
                  </a:solidFill>
                  <a:round/>
                  <a:headEnd/>
                  <a:tailEnd type="triangle" w="lg" len="lg"/>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46091" name="Прямоугольник 26"/>
            <p:cNvSpPr>
              <a:spLocks noChangeArrowheads="1"/>
            </p:cNvSpPr>
            <p:nvPr/>
          </p:nvSpPr>
          <p:spPr bwMode="auto">
            <a:xfrm>
              <a:off x="6286500" y="4546600"/>
              <a:ext cx="165099" cy="368300"/>
            </a:xfrm>
            <a:prstGeom prst="rect">
              <a:avLst/>
            </a:prstGeom>
            <a:solidFill>
              <a:srgbClr val="FFFF99"/>
            </a:solidFill>
            <a:ln>
              <a:noFill/>
            </a:ln>
            <a:extLst>
              <a:ext uri="{91240B29-F687-4F45-9708-019B960494DF}">
                <a14:hiddenLine xmlns:a14="http://schemas.microsoft.com/office/drawing/2010/main" w="12700" algn="ctr">
                  <a:solidFill>
                    <a:srgbClr val="000000"/>
                  </a:solidFill>
                  <a:round/>
                  <a:headEnd/>
                  <a:tailEnd type="triangle" w="lg" len="lg"/>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grpSp>
      <p:sp>
        <p:nvSpPr>
          <p:cNvPr id="28" name="Прямоугольник 27"/>
          <p:cNvSpPr>
            <a:spLocks noChangeArrowheads="1"/>
          </p:cNvSpPr>
          <p:nvPr/>
        </p:nvSpPr>
        <p:spPr bwMode="auto">
          <a:xfrm>
            <a:off x="4916488" y="4546600"/>
            <a:ext cx="1592262" cy="368300"/>
          </a:xfrm>
          <a:prstGeom prst="rect">
            <a:avLst/>
          </a:prstGeom>
          <a:solidFill>
            <a:srgbClr val="FFFF99"/>
          </a:solidFill>
          <a:ln>
            <a:noFill/>
          </a:ln>
          <a:extLst>
            <a:ext uri="{91240B29-F687-4F45-9708-019B960494DF}">
              <a14:hiddenLine xmlns:a14="http://schemas.microsoft.com/office/drawing/2010/main" w="12700" algn="ctr">
                <a:solidFill>
                  <a:srgbClr val="000000"/>
                </a:solidFill>
                <a:round/>
                <a:headEnd/>
                <a:tailEnd type="triangle" w="lg" len="lg"/>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dissolve">
                                      <p:cBhvr>
                                        <p:cTn id="7" dur="500"/>
                                        <p:tgtEl>
                                          <p:spTgt spid="13">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dissolve">
                                      <p:cBhvr>
                                        <p:cTn id="10" dur="500"/>
                                        <p:tgtEl>
                                          <p:spTgt spid="13">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par>
                          <p:cTn id="20" fill="hold" nodeType="afterGroup">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Effect transition="in" filter="dissolve">
                                      <p:cBhvr>
                                        <p:cTn id="23" dur="500"/>
                                        <p:tgtEl>
                                          <p:spTgt spid="1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grpId="1" nodeType="clickEffect">
                                  <p:stCondLst>
                                    <p:cond delay="0"/>
                                  </p:stCondLst>
                                  <p:childTnLst>
                                    <p:animEffect transition="out" filter="dissolve">
                                      <p:cBhvr>
                                        <p:cTn id="27" dur="500"/>
                                        <p:tgtEl>
                                          <p:spTgt spid="28"/>
                                        </p:tgtEl>
                                      </p:cBhvr>
                                    </p:animEffect>
                                    <p:set>
                                      <p:cBhvr>
                                        <p:cTn id="28" dur="1" fill="hold">
                                          <p:stCondLst>
                                            <p:cond delay="499"/>
                                          </p:stCondLst>
                                        </p:cTn>
                                        <p:tgtEl>
                                          <p:spTgt spid="2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xit" presetSubtype="0" fill="hold" nodeType="clickEffect">
                                  <p:stCondLst>
                                    <p:cond delay="0"/>
                                  </p:stCondLst>
                                  <p:childTnLst>
                                    <p:animEffect transition="out" filter="dissolv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xit" presetSubtype="0" fill="hold" nodeType="clickEffect">
                                  <p:stCondLst>
                                    <p:cond delay="0"/>
                                  </p:stCondLst>
                                  <p:childTnLst>
                                    <p:animEffect transition="out" filter="dissolve">
                                      <p:cBhvr>
                                        <p:cTn id="37" dur="500"/>
                                        <p:tgtEl>
                                          <p:spTgt spid="2"/>
                                        </p:tgtEl>
                                      </p:cBhvr>
                                    </p:animEffect>
                                    <p:set>
                                      <p:cBhvr>
                                        <p:cTn id="38" dur="1" fill="hold">
                                          <p:stCondLst>
                                            <p:cond delay="499"/>
                                          </p:stCondLst>
                                        </p:cTn>
                                        <p:tgtEl>
                                          <p:spTgt spid="2"/>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dissolve">
                                      <p:cBhvr>
                                        <p:cTn id="4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21" grpId="0" animBg="1"/>
      <p:bldP spid="28" grpId="0" animBg="1"/>
      <p:bldP spid="2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a:xfrm>
            <a:off x="311150" y="301625"/>
            <a:ext cx="8375650" cy="471488"/>
          </a:xfrm>
        </p:spPr>
        <p:txBody>
          <a:bodyPr/>
          <a:lstStyle/>
          <a:p>
            <a:r>
              <a:rPr lang="en-US" altLang="ru-RU" smtClean="0"/>
              <a:t>C2</a:t>
            </a:r>
            <a:r>
              <a:rPr lang="ru-RU" altLang="ru-RU" smtClean="0"/>
              <a:t> (демо-2014)</a:t>
            </a:r>
          </a:p>
        </p:txBody>
      </p:sp>
      <p:sp>
        <p:nvSpPr>
          <p:cNvPr id="4813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4EC9E49-9D4D-4C46-A54D-D49DAB728430}" type="slidenum">
              <a:rPr lang="ru-RU" altLang="ru-RU" sz="1400"/>
              <a:pPr>
                <a:spcBef>
                  <a:spcPct val="0"/>
                </a:spcBef>
                <a:buFontTx/>
                <a:buNone/>
              </a:pPr>
              <a:t>22</a:t>
            </a:fld>
            <a:endParaRPr lang="ru-RU" altLang="ru-RU" sz="1400"/>
          </a:p>
        </p:txBody>
      </p:sp>
      <p:sp>
        <p:nvSpPr>
          <p:cNvPr id="48132" name="Прямоугольник 4"/>
          <p:cNvSpPr>
            <a:spLocks noChangeArrowheads="1"/>
          </p:cNvSpPr>
          <p:nvPr/>
        </p:nvSpPr>
        <p:spPr bwMode="auto">
          <a:xfrm>
            <a:off x="400050" y="795338"/>
            <a:ext cx="8391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i="1"/>
              <a:t>Задача</a:t>
            </a:r>
            <a:r>
              <a:rPr lang="ru-RU" altLang="ru-RU" sz="2400"/>
              <a:t>: найти и вывести максимальное значение среди трёхзначных</a:t>
            </a:r>
            <a:r>
              <a:rPr lang="en-US" altLang="ru-RU" sz="2400"/>
              <a:t> </a:t>
            </a:r>
            <a:r>
              <a:rPr lang="ru-RU" altLang="ru-RU" sz="2400"/>
              <a:t>элементов массива, не делящихся на 9.</a:t>
            </a:r>
          </a:p>
        </p:txBody>
      </p:sp>
      <p:sp>
        <p:nvSpPr>
          <p:cNvPr id="6" name="Прямоугольник 5"/>
          <p:cNvSpPr/>
          <p:nvPr/>
        </p:nvSpPr>
        <p:spPr>
          <a:xfrm>
            <a:off x="647700" y="1712913"/>
            <a:ext cx="7419975" cy="3278187"/>
          </a:xfrm>
          <a:prstGeom prst="rect">
            <a:avLst/>
          </a:prstGeom>
          <a:solidFill>
            <a:srgbClr val="E6E6FF"/>
          </a:solidFill>
          <a:effectLst>
            <a:outerShdw blurRad="50800" dist="38100" dir="2700000" algn="tl" rotWithShape="0">
              <a:prstClr val="black">
                <a:alpha val="40000"/>
              </a:prstClr>
            </a:outerShdw>
          </a:effectLst>
        </p:spPr>
        <p:txBody>
          <a:bodyPr>
            <a:spAutoFit/>
          </a:bodyPr>
          <a:lstStyle/>
          <a:p>
            <a:pPr eaLnBrk="1" hangingPunct="1">
              <a:defRPr/>
            </a:pPr>
            <a:r>
              <a:rPr lang="en-US" sz="2400" dirty="0">
                <a:latin typeface="Consolas" pitchFamily="49" charset="0"/>
              </a:rPr>
              <a:t>max := </a:t>
            </a:r>
            <a:r>
              <a:rPr lang="en-US" sz="2400" dirty="0">
                <a:solidFill>
                  <a:srgbClr val="00B0F0"/>
                </a:solidFill>
                <a:latin typeface="Consolas" pitchFamily="49" charset="0"/>
              </a:rPr>
              <a:t>0</a:t>
            </a:r>
            <a:r>
              <a:rPr lang="en-US" sz="2400" dirty="0">
                <a:latin typeface="Consolas" pitchFamily="49" charset="0"/>
              </a:rPr>
              <a:t>;</a:t>
            </a:r>
          </a:p>
          <a:p>
            <a:pPr eaLnBrk="1" hangingPunct="1">
              <a:defRPr/>
            </a:pPr>
            <a:r>
              <a:rPr lang="pt-BR" sz="2400" b="1" dirty="0">
                <a:latin typeface="Consolas" pitchFamily="49" charset="0"/>
              </a:rPr>
              <a:t>for</a:t>
            </a:r>
            <a:r>
              <a:rPr lang="pt-BR" sz="2400" dirty="0">
                <a:latin typeface="Consolas" pitchFamily="49" charset="0"/>
              </a:rPr>
              <a:t> i := </a:t>
            </a:r>
            <a:r>
              <a:rPr lang="ru-RU" sz="2400" dirty="0">
                <a:latin typeface="Consolas" pitchFamily="49" charset="0"/>
              </a:rPr>
              <a:t>0</a:t>
            </a:r>
            <a:r>
              <a:rPr lang="pt-BR" sz="2400" dirty="0">
                <a:latin typeface="Consolas" pitchFamily="49" charset="0"/>
              </a:rPr>
              <a:t> </a:t>
            </a:r>
            <a:r>
              <a:rPr lang="pt-BR" sz="2400" b="1" dirty="0">
                <a:latin typeface="Consolas" pitchFamily="49" charset="0"/>
              </a:rPr>
              <a:t>to</a:t>
            </a:r>
            <a:r>
              <a:rPr lang="pt-BR" sz="2400" dirty="0">
                <a:latin typeface="Consolas" pitchFamily="49" charset="0"/>
              </a:rPr>
              <a:t> N</a:t>
            </a:r>
            <a:r>
              <a:rPr lang="ru-RU" sz="2400" dirty="0">
                <a:latin typeface="Consolas" pitchFamily="49" charset="0"/>
              </a:rPr>
              <a:t>-1</a:t>
            </a:r>
            <a:r>
              <a:rPr lang="pt-BR" sz="2400" dirty="0">
                <a:latin typeface="Consolas" pitchFamily="49" charset="0"/>
              </a:rPr>
              <a:t> </a:t>
            </a:r>
            <a:r>
              <a:rPr lang="pt-BR" sz="2400" b="1" dirty="0">
                <a:latin typeface="Consolas" pitchFamily="49" charset="0"/>
              </a:rPr>
              <a:t>do</a:t>
            </a:r>
          </a:p>
          <a:p>
            <a:pPr eaLnBrk="1" hangingPunct="1">
              <a:defRPr/>
            </a:pPr>
            <a:r>
              <a:rPr lang="en-US" sz="2400" dirty="0">
                <a:latin typeface="Consolas" pitchFamily="49" charset="0"/>
              </a:rPr>
              <a:t>  </a:t>
            </a:r>
            <a:r>
              <a:rPr lang="en-US" sz="2400" b="1" dirty="0">
                <a:latin typeface="Consolas" pitchFamily="49" charset="0"/>
              </a:rPr>
              <a:t>if</a:t>
            </a:r>
            <a:r>
              <a:rPr lang="en-US" sz="2400" dirty="0">
                <a:latin typeface="Consolas" pitchFamily="49" charset="0"/>
              </a:rPr>
              <a:t> (</a:t>
            </a:r>
            <a:r>
              <a:rPr lang="en-US" sz="2400" dirty="0">
                <a:solidFill>
                  <a:srgbClr val="00B0F0"/>
                </a:solidFill>
                <a:latin typeface="Consolas" pitchFamily="49" charset="0"/>
              </a:rPr>
              <a:t>100</a:t>
            </a:r>
            <a:r>
              <a:rPr lang="en-US" sz="2400" dirty="0">
                <a:latin typeface="Consolas" pitchFamily="49" charset="0"/>
              </a:rPr>
              <a:t>&lt;=a[</a:t>
            </a:r>
            <a:r>
              <a:rPr lang="en-US" sz="2400" dirty="0" err="1">
                <a:latin typeface="Consolas" pitchFamily="49" charset="0"/>
              </a:rPr>
              <a:t>i</a:t>
            </a:r>
            <a:r>
              <a:rPr lang="en-US" sz="2400" dirty="0">
                <a:latin typeface="Consolas" pitchFamily="49" charset="0"/>
              </a:rPr>
              <a:t>]) </a:t>
            </a:r>
            <a:r>
              <a:rPr lang="en-US" sz="2400" b="1" dirty="0">
                <a:latin typeface="Consolas" pitchFamily="49" charset="0"/>
              </a:rPr>
              <a:t>and</a:t>
            </a:r>
            <a:r>
              <a:rPr lang="en-US" sz="2400" dirty="0">
                <a:latin typeface="Consolas" pitchFamily="49" charset="0"/>
              </a:rPr>
              <a:t> (a[</a:t>
            </a:r>
            <a:r>
              <a:rPr lang="en-US" sz="2400" dirty="0" err="1">
                <a:latin typeface="Consolas" pitchFamily="49" charset="0"/>
              </a:rPr>
              <a:t>i</a:t>
            </a:r>
            <a:r>
              <a:rPr lang="en-US" sz="2400" dirty="0">
                <a:latin typeface="Consolas" pitchFamily="49" charset="0"/>
              </a:rPr>
              <a:t>]&lt;=</a:t>
            </a:r>
            <a:r>
              <a:rPr lang="en-US" sz="2400" dirty="0">
                <a:solidFill>
                  <a:srgbClr val="00B0F0"/>
                </a:solidFill>
                <a:latin typeface="Consolas" pitchFamily="49" charset="0"/>
              </a:rPr>
              <a:t>998</a:t>
            </a:r>
            <a:r>
              <a:rPr lang="en-US" sz="2400" dirty="0">
                <a:latin typeface="Consolas" pitchFamily="49" charset="0"/>
              </a:rPr>
              <a:t>) </a:t>
            </a:r>
            <a:r>
              <a:rPr lang="en-US" sz="2400" b="1" dirty="0">
                <a:latin typeface="Consolas" pitchFamily="49" charset="0"/>
              </a:rPr>
              <a:t>and</a:t>
            </a:r>
            <a:r>
              <a:rPr lang="en-US" sz="2400" dirty="0">
                <a:latin typeface="Consolas" pitchFamily="49" charset="0"/>
              </a:rPr>
              <a:t> </a:t>
            </a:r>
          </a:p>
          <a:p>
            <a:pPr eaLnBrk="1" hangingPunct="1">
              <a:defRPr/>
            </a:pPr>
            <a:r>
              <a:rPr lang="en-US" sz="2400" dirty="0">
                <a:latin typeface="Consolas" pitchFamily="49" charset="0"/>
              </a:rPr>
              <a:t>     (a[</a:t>
            </a:r>
            <a:r>
              <a:rPr lang="en-US" sz="2400" dirty="0" err="1">
                <a:latin typeface="Consolas" pitchFamily="49" charset="0"/>
              </a:rPr>
              <a:t>i</a:t>
            </a:r>
            <a:r>
              <a:rPr lang="en-US" sz="2400" dirty="0">
                <a:latin typeface="Consolas" pitchFamily="49" charset="0"/>
              </a:rPr>
              <a:t>] mod </a:t>
            </a:r>
            <a:r>
              <a:rPr lang="en-US" sz="2400" dirty="0">
                <a:solidFill>
                  <a:srgbClr val="00B0F0"/>
                </a:solidFill>
                <a:latin typeface="Consolas" pitchFamily="49" charset="0"/>
              </a:rPr>
              <a:t>9</a:t>
            </a:r>
            <a:r>
              <a:rPr lang="en-US" sz="2400" dirty="0">
                <a:latin typeface="Consolas" pitchFamily="49" charset="0"/>
              </a:rPr>
              <a:t>&lt;&gt;</a:t>
            </a:r>
            <a:r>
              <a:rPr lang="en-US" sz="2400" dirty="0">
                <a:solidFill>
                  <a:srgbClr val="00B0F0"/>
                </a:solidFill>
                <a:latin typeface="Consolas" pitchFamily="49" charset="0"/>
              </a:rPr>
              <a:t>0</a:t>
            </a:r>
            <a:r>
              <a:rPr lang="en-US" sz="2400" dirty="0">
                <a:latin typeface="Consolas" pitchFamily="49" charset="0"/>
              </a:rPr>
              <a:t>) </a:t>
            </a:r>
            <a:r>
              <a:rPr lang="en-US" sz="2400" b="1" dirty="0">
                <a:latin typeface="Consolas" pitchFamily="49" charset="0"/>
              </a:rPr>
              <a:t>and</a:t>
            </a:r>
            <a:r>
              <a:rPr lang="en-US" sz="2400" dirty="0">
                <a:latin typeface="Consolas" pitchFamily="49" charset="0"/>
              </a:rPr>
              <a:t> (a[</a:t>
            </a:r>
            <a:r>
              <a:rPr lang="en-US" sz="2400" dirty="0" err="1">
                <a:latin typeface="Consolas" pitchFamily="49" charset="0"/>
              </a:rPr>
              <a:t>i</a:t>
            </a:r>
            <a:r>
              <a:rPr lang="en-US" sz="2400" dirty="0">
                <a:latin typeface="Consolas" pitchFamily="49" charset="0"/>
              </a:rPr>
              <a:t>]&gt;max) </a:t>
            </a:r>
            <a:r>
              <a:rPr lang="en-US" sz="2400" b="1" dirty="0">
                <a:latin typeface="Consolas" pitchFamily="49" charset="0"/>
              </a:rPr>
              <a:t>then</a:t>
            </a:r>
          </a:p>
          <a:p>
            <a:pPr eaLnBrk="1" hangingPunct="1">
              <a:defRPr/>
            </a:pPr>
            <a:r>
              <a:rPr lang="en-US" sz="2400" dirty="0">
                <a:latin typeface="Consolas" pitchFamily="49" charset="0"/>
              </a:rPr>
              <a:t>      max := a[</a:t>
            </a:r>
            <a:r>
              <a:rPr lang="en-US" sz="2400" dirty="0" err="1">
                <a:latin typeface="Consolas" pitchFamily="49" charset="0"/>
              </a:rPr>
              <a:t>i</a:t>
            </a:r>
            <a:r>
              <a:rPr lang="en-US" sz="2400" dirty="0">
                <a:latin typeface="Consolas" pitchFamily="49" charset="0"/>
              </a:rPr>
              <a:t>];</a:t>
            </a:r>
          </a:p>
          <a:p>
            <a:pPr eaLnBrk="1" hangingPunct="1">
              <a:spcBef>
                <a:spcPts val="1200"/>
              </a:spcBef>
              <a:defRPr/>
            </a:pPr>
            <a:r>
              <a:rPr lang="en-US" sz="2400" b="1" dirty="0">
                <a:latin typeface="Consolas" pitchFamily="49" charset="0"/>
              </a:rPr>
              <a:t>if</a:t>
            </a:r>
            <a:r>
              <a:rPr lang="en-US" sz="2400" dirty="0">
                <a:latin typeface="Consolas" pitchFamily="49" charset="0"/>
              </a:rPr>
              <a:t> max &gt; 0 </a:t>
            </a:r>
            <a:r>
              <a:rPr lang="en-US" sz="2400" b="1" dirty="0">
                <a:latin typeface="Consolas" pitchFamily="49" charset="0"/>
              </a:rPr>
              <a:t>then</a:t>
            </a:r>
            <a:r>
              <a:rPr lang="en-US" sz="2400" dirty="0">
                <a:latin typeface="Consolas" pitchFamily="49" charset="0"/>
              </a:rPr>
              <a:t> </a:t>
            </a:r>
          </a:p>
          <a:p>
            <a:pPr eaLnBrk="1" hangingPunct="1">
              <a:defRPr/>
            </a:pPr>
            <a:r>
              <a:rPr lang="en-US" sz="2400" dirty="0">
                <a:latin typeface="Consolas" pitchFamily="49" charset="0"/>
              </a:rPr>
              <a:t>     </a:t>
            </a:r>
            <a:r>
              <a:rPr lang="en-US" sz="2400" dirty="0" err="1">
                <a:latin typeface="Consolas" pitchFamily="49" charset="0"/>
              </a:rPr>
              <a:t>writeln</a:t>
            </a:r>
            <a:r>
              <a:rPr lang="en-US" sz="2400" dirty="0">
                <a:latin typeface="Consolas" pitchFamily="49" charset="0"/>
              </a:rPr>
              <a:t>(max) </a:t>
            </a:r>
          </a:p>
          <a:p>
            <a:pPr eaLnBrk="1" hangingPunct="1">
              <a:defRPr/>
            </a:pPr>
            <a:r>
              <a:rPr lang="en-US" sz="2400" b="1" dirty="0">
                <a:latin typeface="Consolas" pitchFamily="49" charset="0"/>
              </a:rPr>
              <a:t>else</a:t>
            </a:r>
            <a:r>
              <a:rPr lang="en-US" sz="2400" dirty="0">
                <a:latin typeface="Consolas" pitchFamily="49" charset="0"/>
              </a:rPr>
              <a:t> </a:t>
            </a:r>
            <a:r>
              <a:rPr lang="en-US" sz="2400" dirty="0" err="1">
                <a:latin typeface="Consolas" pitchFamily="49" charset="0"/>
              </a:rPr>
              <a:t>writeln</a:t>
            </a:r>
            <a:r>
              <a:rPr lang="en-US" sz="2400" dirty="0">
                <a:latin typeface="Consolas" pitchFamily="49" charset="0"/>
              </a:rPr>
              <a:t>(</a:t>
            </a:r>
            <a:r>
              <a:rPr lang="en-US" sz="2400" dirty="0">
                <a:solidFill>
                  <a:srgbClr val="C00000"/>
                </a:solidFill>
                <a:latin typeface="Consolas" pitchFamily="49" charset="0"/>
              </a:rPr>
              <a:t>"</a:t>
            </a:r>
            <a:r>
              <a:rPr lang="ru-RU" sz="2400" dirty="0">
                <a:solidFill>
                  <a:srgbClr val="C00000"/>
                </a:solidFill>
                <a:latin typeface="Consolas" pitchFamily="49" charset="0"/>
              </a:rPr>
              <a:t>Не найдено</a:t>
            </a:r>
            <a:r>
              <a:rPr lang="en-US" sz="2400" dirty="0">
                <a:solidFill>
                  <a:srgbClr val="C00000"/>
                </a:solidFill>
                <a:latin typeface="Consolas" pitchFamily="49" charset="0"/>
              </a:rPr>
              <a:t>"</a:t>
            </a:r>
            <a:r>
              <a:rPr lang="ru-RU" sz="2400" dirty="0">
                <a:latin typeface="Consolas" pitchFamily="49" charset="0"/>
              </a:rPr>
              <a:t>);</a:t>
            </a:r>
            <a:endParaRPr lang="en-US" sz="2400" dirty="0">
              <a:latin typeface="Consolas" pitchFamily="49" charset="0"/>
            </a:endParaRPr>
          </a:p>
        </p:txBody>
      </p:sp>
      <p:sp>
        <p:nvSpPr>
          <p:cNvPr id="7" name="Прямоугольник 6"/>
          <p:cNvSpPr/>
          <p:nvPr/>
        </p:nvSpPr>
        <p:spPr>
          <a:xfrm>
            <a:off x="3086100" y="3741738"/>
            <a:ext cx="5676900" cy="2678112"/>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latin typeface="Consolas" pitchFamily="49" charset="0"/>
              </a:rPr>
              <a:t>a = [x </a:t>
            </a:r>
            <a:r>
              <a:rPr lang="en-US" sz="2400" dirty="0">
                <a:solidFill>
                  <a:srgbClr val="0000CC"/>
                </a:solidFill>
                <a:latin typeface="Consolas" pitchFamily="49" charset="0"/>
              </a:rPr>
              <a:t>for</a:t>
            </a:r>
            <a:r>
              <a:rPr lang="en-US" sz="2400" dirty="0">
                <a:latin typeface="Consolas" pitchFamily="49" charset="0"/>
              </a:rPr>
              <a:t> x </a:t>
            </a:r>
            <a:r>
              <a:rPr lang="en-US" sz="2400" dirty="0">
                <a:solidFill>
                  <a:srgbClr val="0000CC"/>
                </a:solidFill>
                <a:latin typeface="Consolas" pitchFamily="49" charset="0"/>
              </a:rPr>
              <a:t>in</a:t>
            </a:r>
            <a:r>
              <a:rPr lang="en-US" sz="2400" dirty="0">
                <a:latin typeface="Consolas" pitchFamily="49" charset="0"/>
              </a:rPr>
              <a:t> a</a:t>
            </a:r>
          </a:p>
          <a:p>
            <a:pPr eaLnBrk="1" hangingPunct="1">
              <a:spcBef>
                <a:spcPts val="0"/>
              </a:spcBef>
              <a:defRPr/>
            </a:pPr>
            <a:r>
              <a:rPr lang="en-US" sz="2400" dirty="0">
                <a:latin typeface="Consolas" pitchFamily="49" charset="0"/>
              </a:rPr>
              <a:t>       </a:t>
            </a:r>
            <a:r>
              <a:rPr lang="en-US" sz="2400" dirty="0">
                <a:solidFill>
                  <a:srgbClr val="0000CC"/>
                </a:solidFill>
                <a:latin typeface="Consolas" pitchFamily="49" charset="0"/>
              </a:rPr>
              <a:t>if</a:t>
            </a:r>
            <a:r>
              <a:rPr lang="en-US" sz="2400" dirty="0">
                <a:latin typeface="Consolas" pitchFamily="49" charset="0"/>
              </a:rPr>
              <a:t> </a:t>
            </a:r>
            <a:r>
              <a:rPr lang="en-US" sz="2400" dirty="0">
                <a:solidFill>
                  <a:srgbClr val="00B0F0"/>
                </a:solidFill>
                <a:latin typeface="Consolas" pitchFamily="49" charset="0"/>
              </a:rPr>
              <a:t>100</a:t>
            </a:r>
            <a:r>
              <a:rPr lang="en-US" sz="2400" dirty="0">
                <a:latin typeface="Consolas" pitchFamily="49" charset="0"/>
              </a:rPr>
              <a:t> &lt;= x </a:t>
            </a:r>
            <a:r>
              <a:rPr lang="en-US" sz="2400" dirty="0">
                <a:solidFill>
                  <a:srgbClr val="0000CC"/>
                </a:solidFill>
                <a:latin typeface="Consolas" pitchFamily="49" charset="0"/>
              </a:rPr>
              <a:t>and</a:t>
            </a:r>
            <a:r>
              <a:rPr lang="en-US" sz="2400" dirty="0">
                <a:latin typeface="Consolas" pitchFamily="49" charset="0"/>
              </a:rPr>
              <a:t> x &lt;= </a:t>
            </a:r>
            <a:r>
              <a:rPr lang="en-US" sz="2400" dirty="0">
                <a:solidFill>
                  <a:srgbClr val="00B0F0"/>
                </a:solidFill>
                <a:latin typeface="Consolas" pitchFamily="49" charset="0"/>
              </a:rPr>
              <a:t>999</a:t>
            </a:r>
            <a:r>
              <a:rPr lang="en-US" sz="2400" dirty="0">
                <a:latin typeface="Consolas" pitchFamily="49" charset="0"/>
              </a:rPr>
              <a:t> </a:t>
            </a:r>
          </a:p>
          <a:p>
            <a:pPr eaLnBrk="1" hangingPunct="1">
              <a:spcBef>
                <a:spcPts val="0"/>
              </a:spcBef>
              <a:defRPr/>
            </a:pPr>
            <a:r>
              <a:rPr lang="en-US" sz="2400" dirty="0">
                <a:latin typeface="Consolas" pitchFamily="49" charset="0"/>
              </a:rPr>
              <a:t>          </a:t>
            </a:r>
            <a:r>
              <a:rPr lang="en-US" sz="2400" dirty="0">
                <a:solidFill>
                  <a:srgbClr val="0000CC"/>
                </a:solidFill>
                <a:latin typeface="Consolas" pitchFamily="49" charset="0"/>
              </a:rPr>
              <a:t>and</a:t>
            </a:r>
            <a:r>
              <a:rPr lang="en-US" sz="2400" dirty="0">
                <a:latin typeface="Consolas" pitchFamily="49" charset="0"/>
              </a:rPr>
              <a:t> x % 9 != </a:t>
            </a:r>
            <a:r>
              <a:rPr lang="en-US" sz="2400" dirty="0">
                <a:solidFill>
                  <a:srgbClr val="00B0F0"/>
                </a:solidFill>
                <a:latin typeface="Consolas" pitchFamily="49" charset="0"/>
              </a:rPr>
              <a:t>0</a:t>
            </a:r>
            <a:r>
              <a:rPr lang="en-US" sz="2400" dirty="0">
                <a:latin typeface="Consolas" pitchFamily="49" charset="0"/>
              </a:rPr>
              <a:t>]</a:t>
            </a:r>
          </a:p>
          <a:p>
            <a:pPr eaLnBrk="1" hangingPunct="1">
              <a:spcBef>
                <a:spcPts val="0"/>
              </a:spcBef>
              <a:defRPr/>
            </a:pPr>
            <a:r>
              <a:rPr lang="en-US" sz="2400" dirty="0">
                <a:solidFill>
                  <a:srgbClr val="0000CC"/>
                </a:solidFill>
                <a:latin typeface="Consolas" pitchFamily="49" charset="0"/>
              </a:rPr>
              <a:t>if</a:t>
            </a:r>
            <a:r>
              <a:rPr lang="en-US" sz="2400" dirty="0">
                <a:latin typeface="Consolas" pitchFamily="49" charset="0"/>
              </a:rPr>
              <a:t> </a:t>
            </a:r>
            <a:r>
              <a:rPr lang="en-US" sz="2400" dirty="0" err="1">
                <a:solidFill>
                  <a:srgbClr val="0070C0"/>
                </a:solidFill>
                <a:latin typeface="Consolas" pitchFamily="49" charset="0"/>
              </a:rPr>
              <a:t>len</a:t>
            </a:r>
            <a:r>
              <a:rPr lang="en-US" sz="2400" dirty="0">
                <a:latin typeface="Consolas" pitchFamily="49" charset="0"/>
              </a:rPr>
              <a:t>(a) &gt; </a:t>
            </a:r>
            <a:r>
              <a:rPr lang="en-US" sz="2400" dirty="0">
                <a:solidFill>
                  <a:srgbClr val="00B0F0"/>
                </a:solidFill>
                <a:latin typeface="Consolas" pitchFamily="49" charset="0"/>
              </a:rPr>
              <a:t>0</a:t>
            </a:r>
            <a:r>
              <a:rPr lang="en-US" sz="2400" dirty="0">
                <a:latin typeface="Consolas" pitchFamily="49" charset="0"/>
              </a:rPr>
              <a:t>:</a:t>
            </a:r>
          </a:p>
          <a:p>
            <a:pPr eaLnBrk="1" hangingPunct="1">
              <a:spcBef>
                <a:spcPts val="0"/>
              </a:spcBef>
              <a:defRPr/>
            </a:pPr>
            <a:r>
              <a:rPr lang="en-US" sz="2400" dirty="0">
                <a:latin typeface="Consolas" pitchFamily="49" charset="0"/>
              </a:rPr>
              <a:t>     </a:t>
            </a:r>
            <a:r>
              <a:rPr lang="en-US" sz="2400" dirty="0">
                <a:solidFill>
                  <a:srgbClr val="0070C0"/>
                </a:solidFill>
                <a:latin typeface="Consolas" pitchFamily="49" charset="0"/>
              </a:rPr>
              <a:t>print</a:t>
            </a:r>
            <a:r>
              <a:rPr lang="en-US" sz="2400" dirty="0">
                <a:latin typeface="Consolas" pitchFamily="49" charset="0"/>
              </a:rPr>
              <a:t>(</a:t>
            </a:r>
            <a:r>
              <a:rPr lang="en-US" sz="2400" dirty="0">
                <a:solidFill>
                  <a:srgbClr val="0070C0"/>
                </a:solidFill>
                <a:latin typeface="Consolas" pitchFamily="49" charset="0"/>
              </a:rPr>
              <a:t>max</a:t>
            </a:r>
            <a:r>
              <a:rPr lang="en-US" sz="2400" dirty="0">
                <a:latin typeface="Consolas" pitchFamily="49" charset="0"/>
              </a:rPr>
              <a:t>(a)) </a:t>
            </a:r>
          </a:p>
          <a:p>
            <a:pPr eaLnBrk="1" hangingPunct="1">
              <a:spcBef>
                <a:spcPts val="0"/>
              </a:spcBef>
              <a:defRPr/>
            </a:pPr>
            <a:r>
              <a:rPr lang="en-US" sz="2400" dirty="0">
                <a:solidFill>
                  <a:srgbClr val="0000CC"/>
                </a:solidFill>
                <a:latin typeface="Consolas" pitchFamily="49" charset="0"/>
              </a:rPr>
              <a:t>else</a:t>
            </a:r>
            <a:r>
              <a:rPr lang="en-US" sz="2400" dirty="0">
                <a:latin typeface="Consolas" pitchFamily="49" charset="0"/>
              </a:rPr>
              <a:t>:</a:t>
            </a:r>
          </a:p>
          <a:p>
            <a:pPr eaLnBrk="1" hangingPunct="1">
              <a:spcBef>
                <a:spcPts val="0"/>
              </a:spcBef>
              <a:defRPr/>
            </a:pPr>
            <a:r>
              <a:rPr lang="en-US" sz="2400" dirty="0">
                <a:latin typeface="Consolas" pitchFamily="49" charset="0"/>
              </a:rPr>
              <a:t>     </a:t>
            </a:r>
            <a:r>
              <a:rPr lang="en-US" sz="2400" dirty="0">
                <a:solidFill>
                  <a:srgbClr val="0070C0"/>
                </a:solidFill>
                <a:latin typeface="Consolas" pitchFamily="49" charset="0"/>
              </a:rPr>
              <a:t>print</a:t>
            </a:r>
            <a:r>
              <a:rPr lang="en-US" sz="2400" dirty="0">
                <a:latin typeface="Consolas" pitchFamily="49" charset="0"/>
              </a:rPr>
              <a:t>(</a:t>
            </a:r>
            <a:r>
              <a:rPr lang="en-US" sz="2400" dirty="0">
                <a:solidFill>
                  <a:srgbClr val="C00000"/>
                </a:solidFill>
                <a:latin typeface="Consolas" pitchFamily="49" charset="0"/>
              </a:rPr>
              <a:t>"</a:t>
            </a:r>
            <a:r>
              <a:rPr lang="en-US" sz="2400" dirty="0" err="1">
                <a:solidFill>
                  <a:srgbClr val="C00000"/>
                </a:solidFill>
                <a:latin typeface="Consolas" pitchFamily="49" charset="0"/>
              </a:rPr>
              <a:t>Не</a:t>
            </a:r>
            <a:r>
              <a:rPr lang="en-US" sz="2400" dirty="0">
                <a:solidFill>
                  <a:srgbClr val="C00000"/>
                </a:solidFill>
                <a:latin typeface="Consolas" pitchFamily="49" charset="0"/>
              </a:rPr>
              <a:t> </a:t>
            </a:r>
            <a:r>
              <a:rPr lang="en-US" sz="2400" dirty="0" err="1">
                <a:solidFill>
                  <a:srgbClr val="C00000"/>
                </a:solidFill>
                <a:latin typeface="Consolas" pitchFamily="49" charset="0"/>
              </a:rPr>
              <a:t>найдено</a:t>
            </a:r>
            <a:r>
              <a:rPr lang="en-US" sz="2400" dirty="0">
                <a:solidFill>
                  <a:srgbClr val="C00000"/>
                </a:solidFill>
                <a:latin typeface="Consolas" pitchFamily="49" charset="0"/>
              </a:rPr>
              <a:t>"</a:t>
            </a:r>
            <a:r>
              <a:rPr lang="en-US" sz="2400" dirty="0">
                <a:latin typeface="Consolas" pitchFamily="49" charset="0"/>
              </a:rPr>
              <a:t>)</a:t>
            </a:r>
          </a:p>
        </p:txBody>
      </p:sp>
      <p:sp>
        <p:nvSpPr>
          <p:cNvPr id="8" name="Прямоугольник 7"/>
          <p:cNvSpPr/>
          <p:nvPr/>
        </p:nvSpPr>
        <p:spPr>
          <a:xfrm>
            <a:off x="4259263" y="3746500"/>
            <a:ext cx="1882775" cy="460375"/>
          </a:xfrm>
          <a:prstGeom prst="rect">
            <a:avLst/>
          </a:prstGeom>
          <a:solidFill>
            <a:schemeClr val="bg1"/>
          </a:solidFill>
          <a:ln>
            <a:solidFill>
              <a:srgbClr val="FF0000"/>
            </a:solidFill>
          </a:ln>
          <a:effectLst>
            <a:outerShdw blurRad="50800" dist="38100" dir="2700000" algn="tl" rotWithShape="0">
              <a:prstClr val="black">
                <a:alpha val="40000"/>
              </a:prstClr>
            </a:outerShdw>
          </a:effectLst>
        </p:spPr>
        <p:txBody>
          <a:bodyPr wrap="none">
            <a:spAutoFit/>
          </a:bodyPr>
          <a:lstStyle/>
          <a:p>
            <a:pPr>
              <a:defRPr/>
            </a:pPr>
            <a:r>
              <a:rPr lang="en-US" sz="2400" dirty="0">
                <a:solidFill>
                  <a:srgbClr val="0000CC"/>
                </a:solidFill>
                <a:latin typeface="Consolas" pitchFamily="49" charset="0"/>
              </a:rPr>
              <a:t>for</a:t>
            </a:r>
            <a:r>
              <a:rPr lang="en-US" sz="2400" dirty="0">
                <a:solidFill>
                  <a:srgbClr val="000000"/>
                </a:solidFill>
                <a:latin typeface="Consolas" pitchFamily="49" charset="0"/>
              </a:rPr>
              <a:t> x </a:t>
            </a:r>
            <a:r>
              <a:rPr lang="en-US" sz="2400" dirty="0">
                <a:solidFill>
                  <a:srgbClr val="0000CC"/>
                </a:solidFill>
                <a:latin typeface="Consolas" pitchFamily="49" charset="0"/>
              </a:rPr>
              <a:t>in</a:t>
            </a:r>
            <a:r>
              <a:rPr lang="en-US" sz="2400" dirty="0">
                <a:solidFill>
                  <a:srgbClr val="000000"/>
                </a:solidFill>
                <a:latin typeface="Consolas" pitchFamily="49" charset="0"/>
              </a:rPr>
              <a:t> a</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500"/>
                                        <p:tgtEl>
                                          <p:spTgt spid="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dissolve">
                                      <p:cBhvr>
                                        <p:cTn id="18" dur="500"/>
                                        <p:tgtEl>
                                          <p:spTgt spid="6">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dissolve">
                                      <p:cBhvr>
                                        <p:cTn id="21" dur="500"/>
                                        <p:tgtEl>
                                          <p:spTgt spid="6">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dissolve">
                                      <p:cBhvr>
                                        <p:cTn id="24" dur="500"/>
                                        <p:tgtEl>
                                          <p:spTgt spid="6">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dissolve">
                                      <p:cBhvr>
                                        <p:cTn id="29" dur="500"/>
                                        <p:tgtEl>
                                          <p:spTgt spid="6">
                                            <p:txEl>
                                              <p:pRg st="5" end="5"/>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dissolve">
                                      <p:cBhvr>
                                        <p:cTn id="35" dur="500"/>
                                        <p:tgtEl>
                                          <p:spTgt spid="6">
                                            <p:txEl>
                                              <p:pRg st="7" end="7"/>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bg/>
                                          </p:spTgt>
                                        </p:tgtEl>
                                        <p:attrNameLst>
                                          <p:attrName>style.visibility</p:attrName>
                                        </p:attrNameLst>
                                      </p:cBhvr>
                                      <p:to>
                                        <p:strVal val="visible"/>
                                      </p:to>
                                    </p:set>
                                    <p:animEffect transition="in" filter="dissolve">
                                      <p:cBhvr>
                                        <p:cTn id="40" dur="500"/>
                                        <p:tgtEl>
                                          <p:spTgt spid="7">
                                            <p:bg/>
                                          </p:spTgt>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dissolve">
                                      <p:cBhvr>
                                        <p:cTn id="43" dur="500"/>
                                        <p:tgtEl>
                                          <p:spTgt spid="7">
                                            <p:txEl>
                                              <p:pRg st="0" end="0"/>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dissolve">
                                      <p:cBhvr>
                                        <p:cTn id="46" dur="500"/>
                                        <p:tgtEl>
                                          <p:spTgt spid="7">
                                            <p:txEl>
                                              <p:pRg st="1" end="1"/>
                                            </p:txEl>
                                          </p:spTgt>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7">
                                            <p:txEl>
                                              <p:pRg st="2" end="2"/>
                                            </p:txEl>
                                          </p:spTgt>
                                        </p:tgtEl>
                                        <p:attrNameLst>
                                          <p:attrName>style.visibility</p:attrName>
                                        </p:attrNameLst>
                                      </p:cBhvr>
                                      <p:to>
                                        <p:strVal val="visible"/>
                                      </p:to>
                                    </p:set>
                                    <p:animEffect transition="in" filter="dissolve">
                                      <p:cBhvr>
                                        <p:cTn id="49" dur="500"/>
                                        <p:tgtEl>
                                          <p:spTgt spid="7">
                                            <p:txEl>
                                              <p:pRg st="2" end="2"/>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dissolve">
                                      <p:cBhvr>
                                        <p:cTn id="52" dur="500"/>
                                        <p:tgtEl>
                                          <p:spTgt spid="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3" end="3"/>
                                            </p:txEl>
                                          </p:spTgt>
                                        </p:tgtEl>
                                        <p:attrNameLst>
                                          <p:attrName>style.visibility</p:attrName>
                                        </p:attrNameLst>
                                      </p:cBhvr>
                                      <p:to>
                                        <p:strVal val="visible"/>
                                      </p:to>
                                    </p:set>
                                    <p:animEffect transition="in" filter="dissolve">
                                      <p:cBhvr>
                                        <p:cTn id="57" dur="500"/>
                                        <p:tgtEl>
                                          <p:spTgt spid="7">
                                            <p:txEl>
                                              <p:pRg st="3" end="3"/>
                                            </p:txEl>
                                          </p:spTgt>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dissolve">
                                      <p:cBhvr>
                                        <p:cTn id="60" dur="500"/>
                                        <p:tgtEl>
                                          <p:spTgt spid="7">
                                            <p:txEl>
                                              <p:pRg st="4" end="4"/>
                                            </p:txEl>
                                          </p:spTgt>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animEffect transition="in" filter="dissolve">
                                      <p:cBhvr>
                                        <p:cTn id="63" dur="500"/>
                                        <p:tgtEl>
                                          <p:spTgt spid="7">
                                            <p:txEl>
                                              <p:pRg st="5" end="5"/>
                                            </p:txEl>
                                          </p:spTgt>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7">
                                            <p:txEl>
                                              <p:pRg st="6" end="6"/>
                                            </p:txEl>
                                          </p:spTgt>
                                        </p:tgtEl>
                                        <p:attrNameLst>
                                          <p:attrName>style.visibility</p:attrName>
                                        </p:attrNameLst>
                                      </p:cBhvr>
                                      <p:to>
                                        <p:strVal val="visible"/>
                                      </p:to>
                                    </p:set>
                                    <p:animEffect transition="in" filter="dissolve">
                                      <p:cBhvr>
                                        <p:cTn id="66"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311150" y="301625"/>
            <a:ext cx="8375650" cy="471488"/>
          </a:xfrm>
        </p:spPr>
        <p:txBody>
          <a:bodyPr/>
          <a:lstStyle/>
          <a:p>
            <a:r>
              <a:rPr lang="en-US" altLang="ru-RU" smtClean="0"/>
              <a:t>C4</a:t>
            </a:r>
            <a:endParaRPr lang="ru-RU" altLang="ru-RU" smtClean="0"/>
          </a:p>
        </p:txBody>
      </p:sp>
      <p:sp>
        <p:nvSpPr>
          <p:cNvPr id="50179"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7AE06B1-2414-4CA9-AC10-8AF33B915AA4}" type="slidenum">
              <a:rPr lang="ru-RU" altLang="ru-RU" sz="1400"/>
              <a:pPr>
                <a:spcBef>
                  <a:spcPct val="0"/>
                </a:spcBef>
                <a:buFontTx/>
                <a:buNone/>
              </a:pPr>
              <a:t>23</a:t>
            </a:fld>
            <a:endParaRPr lang="ru-RU" altLang="ru-RU" sz="1400"/>
          </a:p>
        </p:txBody>
      </p:sp>
      <p:sp>
        <p:nvSpPr>
          <p:cNvPr id="4" name="Прямоугольник 3"/>
          <p:cNvSpPr/>
          <p:nvPr/>
        </p:nvSpPr>
        <p:spPr>
          <a:xfrm>
            <a:off x="400050" y="795338"/>
            <a:ext cx="8391525" cy="2308225"/>
          </a:xfrm>
          <a:prstGeom prst="rect">
            <a:avLst/>
          </a:prstGeom>
        </p:spPr>
        <p:txBody>
          <a:bodyPr>
            <a:spAutoFit/>
          </a:bodyPr>
          <a:lstStyle/>
          <a:p>
            <a:pPr marL="361950" indent="-361950" eaLnBrk="1" hangingPunct="1">
              <a:defRPr/>
            </a:pPr>
            <a:r>
              <a:rPr lang="ru-RU" sz="2400" i="1" dirty="0"/>
              <a:t>Задача</a:t>
            </a:r>
            <a:r>
              <a:rPr lang="ru-RU" sz="2400" dirty="0"/>
              <a:t>: В первой строке вводится количество учащихся N, далее идут N строк в формате: </a:t>
            </a:r>
          </a:p>
          <a:p>
            <a:pPr marL="361950" indent="-361950" eaLnBrk="1" hangingPunct="1">
              <a:defRPr/>
            </a:pPr>
            <a:r>
              <a:rPr lang="ru-RU" sz="2400" dirty="0"/>
              <a:t>      </a:t>
            </a:r>
            <a:r>
              <a:rPr lang="ru-RU" sz="2400" i="1" dirty="0"/>
              <a:t>&lt;Фамилия&gt; &lt;Инициалы&gt; &lt;номер школы&gt;</a:t>
            </a:r>
          </a:p>
          <a:p>
            <a:pPr marL="361950" eaLnBrk="1" hangingPunct="1">
              <a:defRPr/>
            </a:pPr>
            <a:r>
              <a:rPr lang="ru-RU" sz="2400" dirty="0"/>
              <a:t>Номер школы </a:t>
            </a:r>
            <a:r>
              <a:rPr lang="en-US" sz="2400" dirty="0"/>
              <a:t>&lt;</a:t>
            </a:r>
            <a:r>
              <a:rPr lang="ru-RU" sz="2400" dirty="0"/>
              <a:t> 100</a:t>
            </a:r>
            <a:r>
              <a:rPr lang="en-US" sz="2400" dirty="0"/>
              <a:t>.</a:t>
            </a:r>
            <a:endParaRPr lang="ru-RU" sz="2400" dirty="0"/>
          </a:p>
          <a:p>
            <a:pPr marL="361950" eaLnBrk="1" hangingPunct="1">
              <a:defRPr/>
            </a:pPr>
            <a:r>
              <a:rPr lang="ru-RU" sz="2400" dirty="0">
                <a:solidFill>
                  <a:srgbClr val="0000CC"/>
                </a:solidFill>
              </a:rPr>
              <a:t>Из какой школы было меньше всего участников (таких школ может быть несколько)?</a:t>
            </a:r>
            <a:r>
              <a:rPr lang="ru-RU" sz="2400" dirty="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311150" y="301625"/>
            <a:ext cx="8375650" cy="471488"/>
          </a:xfrm>
        </p:spPr>
        <p:txBody>
          <a:bodyPr/>
          <a:lstStyle/>
          <a:p>
            <a:r>
              <a:rPr lang="en-US" altLang="ru-RU" smtClean="0"/>
              <a:t>C4 (</a:t>
            </a:r>
            <a:r>
              <a:rPr lang="ru-RU" altLang="ru-RU" smtClean="0"/>
              <a:t>решение)</a:t>
            </a:r>
          </a:p>
        </p:txBody>
      </p:sp>
      <p:sp>
        <p:nvSpPr>
          <p:cNvPr id="52227"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EC5727D-9B9F-49B0-B1CB-170DF6E2701C}" type="slidenum">
              <a:rPr lang="ru-RU" altLang="ru-RU" sz="1400"/>
              <a:pPr>
                <a:spcBef>
                  <a:spcPct val="0"/>
                </a:spcBef>
                <a:buFontTx/>
                <a:buNone/>
              </a:pPr>
              <a:t>24</a:t>
            </a:fld>
            <a:endParaRPr lang="ru-RU" altLang="ru-RU" sz="1400"/>
          </a:p>
        </p:txBody>
      </p:sp>
      <p:sp>
        <p:nvSpPr>
          <p:cNvPr id="6" name="Прямоугольник 5"/>
          <p:cNvSpPr/>
          <p:nvPr/>
        </p:nvSpPr>
        <p:spPr>
          <a:xfrm>
            <a:off x="525463" y="901700"/>
            <a:ext cx="5037137" cy="5508625"/>
          </a:xfrm>
          <a:prstGeom prst="rect">
            <a:avLst/>
          </a:prstGeom>
          <a:solidFill>
            <a:srgbClr val="E6E6FF"/>
          </a:solidFill>
          <a:effectLst>
            <a:outerShdw blurRad="50800" dist="38100" dir="2700000" algn="tl" rotWithShape="0">
              <a:prstClr val="black">
                <a:alpha val="40000"/>
              </a:prstClr>
            </a:outerShdw>
          </a:effectLst>
        </p:spPr>
        <p:txBody>
          <a:bodyPr>
            <a:spAutoFit/>
          </a:bodyPr>
          <a:lstStyle/>
          <a:p>
            <a:pPr>
              <a:defRPr/>
            </a:pPr>
            <a:r>
              <a:rPr lang="en-US" sz="1600" b="1" dirty="0">
                <a:latin typeface="Consolas" pitchFamily="49" charset="0"/>
                <a:ea typeface="Calibri" pitchFamily="34" charset="0"/>
                <a:cs typeface="Courier New" pitchFamily="49" charset="0"/>
              </a:rPr>
              <a:t>const</a:t>
            </a:r>
            <a:r>
              <a:rPr lang="en-US" sz="1600" dirty="0">
                <a:latin typeface="Consolas" pitchFamily="49" charset="0"/>
                <a:ea typeface="Calibri" pitchFamily="34" charset="0"/>
                <a:cs typeface="Courier New" pitchFamily="49" charset="0"/>
              </a:rPr>
              <a:t> LIM = 99;</a:t>
            </a:r>
            <a:endParaRPr lang="ru-RU" sz="1100" dirty="0">
              <a:latin typeface="Consolas" pitchFamily="49" charset="0"/>
            </a:endParaRPr>
          </a:p>
          <a:p>
            <a:pPr>
              <a:defRPr/>
            </a:pPr>
            <a:r>
              <a:rPr lang="en-US" sz="1600" b="1" dirty="0" err="1">
                <a:latin typeface="Consolas" pitchFamily="49" charset="0"/>
                <a:ea typeface="Calibri" pitchFamily="34" charset="0"/>
                <a:cs typeface="Courier New" pitchFamily="49" charset="0"/>
              </a:rPr>
              <a:t>var</a:t>
            </a:r>
            <a:r>
              <a:rPr lang="en-US" sz="1600" dirty="0">
                <a:latin typeface="Consolas" pitchFamily="49" charset="0"/>
                <a:ea typeface="Calibri" pitchFamily="34" charset="0"/>
                <a:cs typeface="Courier New" pitchFamily="49" charset="0"/>
              </a:rPr>
              <a:t> C:array[1..LIM] </a:t>
            </a:r>
            <a:r>
              <a:rPr lang="en-US" sz="1600" b="1" dirty="0">
                <a:latin typeface="Consolas" pitchFamily="49" charset="0"/>
                <a:ea typeface="Calibri" pitchFamily="34" charset="0"/>
                <a:cs typeface="Courier New" pitchFamily="49" charset="0"/>
              </a:rPr>
              <a:t>of</a:t>
            </a:r>
            <a:r>
              <a:rPr lang="en-US" sz="1600" dirty="0">
                <a:latin typeface="Consolas" pitchFamily="49" charset="0"/>
                <a:ea typeface="Calibri" pitchFamily="34" charset="0"/>
                <a:cs typeface="Courier New" pitchFamily="49" charset="0"/>
              </a:rPr>
              <a:t> integer;</a:t>
            </a:r>
            <a:endParaRPr lang="ru-RU" sz="1100"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en-US" sz="1600" dirty="0" err="1">
                <a:latin typeface="Consolas" pitchFamily="49" charset="0"/>
                <a:ea typeface="Calibri" pitchFamily="34" charset="0"/>
                <a:cs typeface="Courier New" pitchFamily="49" charset="0"/>
              </a:rPr>
              <a:t>i</a:t>
            </a:r>
            <a:r>
              <a:rPr lang="en-US" sz="1600" dirty="0">
                <a:latin typeface="Consolas" pitchFamily="49" charset="0"/>
                <a:ea typeface="Calibri" pitchFamily="34" charset="0"/>
                <a:cs typeface="Courier New" pitchFamily="49" charset="0"/>
              </a:rPr>
              <a:t>, p, N, k, r, Min: integer;</a:t>
            </a:r>
            <a:endParaRPr lang="ru-RU" sz="1100" dirty="0">
              <a:latin typeface="Consolas" pitchFamily="49" charset="0"/>
            </a:endParaRPr>
          </a:p>
          <a:p>
            <a:pPr>
              <a:defRPr/>
            </a:pPr>
            <a:r>
              <a:rPr lang="en-US" sz="1600" dirty="0">
                <a:latin typeface="Consolas" pitchFamily="49" charset="0"/>
                <a:ea typeface="Calibri" pitchFamily="34" charset="0"/>
                <a:cs typeface="Courier New" pitchFamily="49" charset="0"/>
              </a:rPr>
              <a:t>  s:string;</a:t>
            </a:r>
            <a:endParaRPr lang="ru-RU" sz="1100" dirty="0">
              <a:latin typeface="Consolas" pitchFamily="49" charset="0"/>
            </a:endParaRPr>
          </a:p>
          <a:p>
            <a:pPr>
              <a:defRPr/>
            </a:pPr>
            <a:r>
              <a:rPr lang="en-US" sz="1600" b="1" dirty="0">
                <a:latin typeface="Consolas" pitchFamily="49" charset="0"/>
                <a:ea typeface="Calibri" pitchFamily="34" charset="0"/>
                <a:cs typeface="Courier New" pitchFamily="49" charset="0"/>
              </a:rPr>
              <a:t>begin</a:t>
            </a:r>
            <a:endParaRPr lang="ru-RU" sz="1100" b="1"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en-US" sz="1600" b="1" dirty="0">
                <a:latin typeface="Consolas" pitchFamily="49" charset="0"/>
                <a:ea typeface="Calibri" pitchFamily="34" charset="0"/>
                <a:cs typeface="Courier New" pitchFamily="49" charset="0"/>
              </a:rPr>
              <a:t>for</a:t>
            </a:r>
            <a:r>
              <a:rPr lang="en-US" sz="1600" dirty="0">
                <a:latin typeface="Consolas" pitchFamily="49" charset="0"/>
                <a:ea typeface="Calibri" pitchFamily="34" charset="0"/>
                <a:cs typeface="Courier New" pitchFamily="49" charset="0"/>
              </a:rPr>
              <a:t> k:=1 </a:t>
            </a:r>
            <a:r>
              <a:rPr lang="en-US" sz="1600" b="1" dirty="0">
                <a:latin typeface="Consolas" pitchFamily="49" charset="0"/>
                <a:ea typeface="Calibri" pitchFamily="34" charset="0"/>
                <a:cs typeface="Courier New" pitchFamily="49" charset="0"/>
              </a:rPr>
              <a:t>to</a:t>
            </a:r>
            <a:r>
              <a:rPr lang="en-US" sz="1600" dirty="0">
                <a:latin typeface="Consolas" pitchFamily="49" charset="0"/>
                <a:ea typeface="Calibri" pitchFamily="34" charset="0"/>
                <a:cs typeface="Courier New" pitchFamily="49" charset="0"/>
              </a:rPr>
              <a:t> 99 </a:t>
            </a:r>
            <a:r>
              <a:rPr lang="en-US" sz="1600" b="1" dirty="0">
                <a:latin typeface="Consolas" pitchFamily="49" charset="0"/>
                <a:ea typeface="Calibri" pitchFamily="34" charset="0"/>
                <a:cs typeface="Courier New" pitchFamily="49" charset="0"/>
              </a:rPr>
              <a:t>do</a:t>
            </a:r>
            <a:r>
              <a:rPr lang="en-US" sz="1600" dirty="0">
                <a:latin typeface="Consolas" pitchFamily="49" charset="0"/>
                <a:ea typeface="Calibri" pitchFamily="34" charset="0"/>
                <a:cs typeface="Courier New" pitchFamily="49" charset="0"/>
              </a:rPr>
              <a:t> C[k]:=0;</a:t>
            </a:r>
            <a:endParaRPr lang="ru-RU" sz="1100"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en-US" sz="1600" dirty="0" err="1">
                <a:latin typeface="Consolas" pitchFamily="49" charset="0"/>
                <a:ea typeface="Calibri" pitchFamily="34" charset="0"/>
                <a:cs typeface="Courier New" pitchFamily="49" charset="0"/>
              </a:rPr>
              <a:t>readln</a:t>
            </a:r>
            <a:r>
              <a:rPr lang="en-US" sz="1600" dirty="0">
                <a:latin typeface="Consolas" pitchFamily="49" charset="0"/>
                <a:ea typeface="Calibri" pitchFamily="34" charset="0"/>
                <a:cs typeface="Courier New" pitchFamily="49" charset="0"/>
              </a:rPr>
              <a:t>(N);</a:t>
            </a:r>
            <a:endParaRPr lang="ru-RU" sz="1100"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en-US" sz="1600" b="1" dirty="0">
                <a:latin typeface="Consolas" pitchFamily="49" charset="0"/>
                <a:ea typeface="Calibri" pitchFamily="34" charset="0"/>
                <a:cs typeface="Courier New" pitchFamily="49" charset="0"/>
              </a:rPr>
              <a:t> for </a:t>
            </a:r>
            <a:r>
              <a:rPr lang="en-US" sz="1600" dirty="0" err="1">
                <a:latin typeface="Consolas" pitchFamily="49" charset="0"/>
                <a:ea typeface="Calibri" pitchFamily="34" charset="0"/>
                <a:cs typeface="Courier New" pitchFamily="49" charset="0"/>
              </a:rPr>
              <a:t>i</a:t>
            </a:r>
            <a:r>
              <a:rPr lang="en-US" sz="1600" dirty="0">
                <a:latin typeface="Consolas" pitchFamily="49" charset="0"/>
                <a:ea typeface="Calibri" pitchFamily="34" charset="0"/>
                <a:cs typeface="Courier New" pitchFamily="49" charset="0"/>
              </a:rPr>
              <a:t>:=1 </a:t>
            </a:r>
            <a:r>
              <a:rPr lang="en-US" sz="1600" b="1" dirty="0">
                <a:latin typeface="Consolas" pitchFamily="49" charset="0"/>
                <a:ea typeface="Calibri" pitchFamily="34" charset="0"/>
                <a:cs typeface="Courier New" pitchFamily="49" charset="0"/>
              </a:rPr>
              <a:t>to</a:t>
            </a:r>
            <a:r>
              <a:rPr lang="en-US" sz="1600" dirty="0">
                <a:latin typeface="Consolas" pitchFamily="49" charset="0"/>
                <a:ea typeface="Calibri" pitchFamily="34" charset="0"/>
                <a:cs typeface="Courier New" pitchFamily="49" charset="0"/>
              </a:rPr>
              <a:t> N</a:t>
            </a:r>
            <a:r>
              <a:rPr lang="en-US" sz="1600" b="1" dirty="0">
                <a:latin typeface="Consolas" pitchFamily="49" charset="0"/>
                <a:ea typeface="Calibri" pitchFamily="34" charset="0"/>
                <a:cs typeface="Courier New" pitchFamily="49" charset="0"/>
              </a:rPr>
              <a:t> do begin</a:t>
            </a:r>
            <a:endParaRPr lang="ru-RU" sz="1100" b="1"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ru-RU" sz="1600" dirty="0">
                <a:latin typeface="Consolas" pitchFamily="49" charset="0"/>
                <a:ea typeface="Calibri" pitchFamily="34" charset="0"/>
                <a:cs typeface="Courier New" pitchFamily="49" charset="0"/>
              </a:rPr>
              <a:t> </a:t>
            </a:r>
            <a:r>
              <a:rPr lang="en-US" sz="1600" dirty="0" err="1">
                <a:latin typeface="Consolas" pitchFamily="49" charset="0"/>
                <a:ea typeface="Calibri" pitchFamily="34" charset="0"/>
                <a:cs typeface="Courier New" pitchFamily="49" charset="0"/>
              </a:rPr>
              <a:t>readln</a:t>
            </a:r>
            <a:r>
              <a:rPr lang="ru-RU" sz="1600" dirty="0">
                <a:latin typeface="Consolas" pitchFamily="49" charset="0"/>
                <a:ea typeface="Calibri" pitchFamily="34" charset="0"/>
                <a:cs typeface="Courier New" pitchFamily="49" charset="0"/>
              </a:rPr>
              <a:t>(</a:t>
            </a:r>
            <a:r>
              <a:rPr lang="en-US" sz="1600" dirty="0">
                <a:latin typeface="Consolas" pitchFamily="49" charset="0"/>
                <a:ea typeface="Calibri" pitchFamily="34" charset="0"/>
                <a:cs typeface="Courier New" pitchFamily="49" charset="0"/>
              </a:rPr>
              <a:t>s</a:t>
            </a:r>
            <a:r>
              <a:rPr lang="ru-RU" sz="1600" dirty="0">
                <a:latin typeface="Consolas" pitchFamily="49" charset="0"/>
                <a:ea typeface="Calibri" pitchFamily="34" charset="0"/>
                <a:cs typeface="Courier New" pitchFamily="49" charset="0"/>
              </a:rPr>
              <a:t>); </a:t>
            </a:r>
          </a:p>
          <a:p>
            <a:pPr>
              <a:defRPr/>
            </a:pPr>
            <a:r>
              <a:rPr lang="ru-RU" sz="1600" dirty="0">
                <a:latin typeface="Consolas" pitchFamily="49" charset="0"/>
                <a:ea typeface="Calibri" pitchFamily="34" charset="0"/>
                <a:cs typeface="Courier New" pitchFamily="49" charset="0"/>
              </a:rPr>
              <a:t>  </a:t>
            </a:r>
            <a:r>
              <a:rPr lang="en-US" sz="1600" dirty="0">
                <a:latin typeface="Consolas" pitchFamily="49" charset="0"/>
                <a:ea typeface="Calibri" pitchFamily="34" charset="0"/>
                <a:cs typeface="Courier New" pitchFamily="49" charset="0"/>
              </a:rPr>
              <a:t>  p := Pos(' ', s);</a:t>
            </a:r>
            <a:endParaRPr lang="ru-RU" sz="1100"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ru-RU" sz="1600" dirty="0">
                <a:latin typeface="Consolas" pitchFamily="49" charset="0"/>
                <a:ea typeface="Calibri" pitchFamily="34" charset="0"/>
                <a:cs typeface="Courier New" pitchFamily="49" charset="0"/>
              </a:rPr>
              <a:t> </a:t>
            </a:r>
            <a:r>
              <a:rPr lang="en-US" sz="1600" dirty="0">
                <a:latin typeface="Consolas" pitchFamily="49" charset="0"/>
                <a:ea typeface="Calibri" pitchFamily="34" charset="0"/>
                <a:cs typeface="Courier New" pitchFamily="49" charset="0"/>
              </a:rPr>
              <a:t>Delete(s, 1, p+5);</a:t>
            </a:r>
            <a:endParaRPr lang="ru-RU" sz="1100" dirty="0">
              <a:latin typeface="Consolas" pitchFamily="49" charset="0"/>
            </a:endParaRPr>
          </a:p>
          <a:p>
            <a:pPr>
              <a:defRPr/>
            </a:pPr>
            <a:r>
              <a:rPr lang="ru-RU" sz="1600" dirty="0">
                <a:latin typeface="Consolas" pitchFamily="49" charset="0"/>
                <a:ea typeface="Calibri" pitchFamily="34" charset="0"/>
                <a:cs typeface="Courier New" pitchFamily="49" charset="0"/>
              </a:rPr>
              <a:t>  </a:t>
            </a:r>
            <a:r>
              <a:rPr lang="en-US" sz="1600" dirty="0">
                <a:latin typeface="Consolas" pitchFamily="49" charset="0"/>
                <a:ea typeface="Calibri" pitchFamily="34" charset="0"/>
                <a:cs typeface="Courier New" pitchFamily="49" charset="0"/>
              </a:rPr>
              <a:t>  Val</a:t>
            </a:r>
            <a:r>
              <a:rPr lang="ru-RU" sz="1600" dirty="0">
                <a:latin typeface="Consolas" pitchFamily="49" charset="0"/>
                <a:ea typeface="Calibri" pitchFamily="34" charset="0"/>
                <a:cs typeface="Courier New" pitchFamily="49" charset="0"/>
              </a:rPr>
              <a:t>(</a:t>
            </a:r>
            <a:r>
              <a:rPr lang="en-US" sz="1600" dirty="0">
                <a:latin typeface="Consolas" pitchFamily="49" charset="0"/>
                <a:ea typeface="Calibri" pitchFamily="34" charset="0"/>
                <a:cs typeface="Courier New" pitchFamily="49" charset="0"/>
              </a:rPr>
              <a:t>s</a:t>
            </a:r>
            <a:r>
              <a:rPr lang="ru-RU" sz="1600" dirty="0">
                <a:latin typeface="Consolas" pitchFamily="49" charset="0"/>
                <a:ea typeface="Calibri" pitchFamily="34" charset="0"/>
                <a:cs typeface="Courier New" pitchFamily="49" charset="0"/>
              </a:rPr>
              <a:t>, </a:t>
            </a:r>
            <a:r>
              <a:rPr lang="en-US" sz="1600" dirty="0">
                <a:latin typeface="Consolas" pitchFamily="49" charset="0"/>
                <a:ea typeface="Calibri" pitchFamily="34" charset="0"/>
                <a:cs typeface="Courier New" pitchFamily="49" charset="0"/>
              </a:rPr>
              <a:t>k</a:t>
            </a:r>
            <a:r>
              <a:rPr lang="ru-RU" sz="1600" dirty="0">
                <a:latin typeface="Consolas" pitchFamily="49" charset="0"/>
                <a:ea typeface="Calibri" pitchFamily="34" charset="0"/>
                <a:cs typeface="Courier New" pitchFamily="49" charset="0"/>
              </a:rPr>
              <a:t>, </a:t>
            </a:r>
            <a:r>
              <a:rPr lang="en-US" sz="1600" dirty="0">
                <a:latin typeface="Consolas" pitchFamily="49" charset="0"/>
                <a:ea typeface="Calibri" pitchFamily="34" charset="0"/>
                <a:cs typeface="Courier New" pitchFamily="49" charset="0"/>
              </a:rPr>
              <a:t>r</a:t>
            </a:r>
            <a:r>
              <a:rPr lang="ru-RU" sz="1600" dirty="0">
                <a:latin typeface="Consolas" pitchFamily="49" charset="0"/>
                <a:ea typeface="Calibri" pitchFamily="34" charset="0"/>
                <a:cs typeface="Courier New" pitchFamily="49" charset="0"/>
              </a:rPr>
              <a:t>);</a:t>
            </a:r>
            <a:endParaRPr lang="ru-RU" sz="1100"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ru-RU" sz="1600" dirty="0">
                <a:latin typeface="Consolas" pitchFamily="49" charset="0"/>
                <a:ea typeface="Calibri" pitchFamily="34" charset="0"/>
                <a:cs typeface="Courier New" pitchFamily="49" charset="0"/>
              </a:rPr>
              <a:t>  </a:t>
            </a:r>
            <a:r>
              <a:rPr lang="en-US" sz="1600" dirty="0">
                <a:latin typeface="Consolas" pitchFamily="49" charset="0"/>
                <a:ea typeface="Calibri" pitchFamily="34" charset="0"/>
                <a:cs typeface="Courier New" pitchFamily="49" charset="0"/>
              </a:rPr>
              <a:t>C</a:t>
            </a:r>
            <a:r>
              <a:rPr lang="ru-RU" sz="1600" dirty="0">
                <a:latin typeface="Consolas" pitchFamily="49" charset="0"/>
                <a:ea typeface="Calibri" pitchFamily="34" charset="0"/>
                <a:cs typeface="Courier New" pitchFamily="49" charset="0"/>
              </a:rPr>
              <a:t>[</a:t>
            </a:r>
            <a:r>
              <a:rPr lang="en-US" sz="1600" dirty="0">
                <a:latin typeface="Consolas" pitchFamily="49" charset="0"/>
                <a:ea typeface="Calibri" pitchFamily="34" charset="0"/>
                <a:cs typeface="Courier New" pitchFamily="49" charset="0"/>
              </a:rPr>
              <a:t>k</a:t>
            </a:r>
            <a:r>
              <a:rPr lang="ru-RU" sz="1600" dirty="0">
                <a:latin typeface="Consolas" pitchFamily="49" charset="0"/>
                <a:ea typeface="Calibri" pitchFamily="34" charset="0"/>
                <a:cs typeface="Courier New" pitchFamily="49" charset="0"/>
              </a:rPr>
              <a:t>] := </a:t>
            </a:r>
            <a:r>
              <a:rPr lang="en-US" sz="1600" dirty="0">
                <a:latin typeface="Consolas" pitchFamily="49" charset="0"/>
                <a:ea typeface="Calibri" pitchFamily="34" charset="0"/>
                <a:cs typeface="Courier New" pitchFamily="49" charset="0"/>
              </a:rPr>
              <a:t>C</a:t>
            </a:r>
            <a:r>
              <a:rPr lang="ru-RU" sz="1600" dirty="0">
                <a:latin typeface="Consolas" pitchFamily="49" charset="0"/>
                <a:ea typeface="Calibri" pitchFamily="34" charset="0"/>
                <a:cs typeface="Courier New" pitchFamily="49" charset="0"/>
              </a:rPr>
              <a:t>[</a:t>
            </a:r>
            <a:r>
              <a:rPr lang="en-US" sz="1600" dirty="0">
                <a:latin typeface="Consolas" pitchFamily="49" charset="0"/>
                <a:ea typeface="Calibri" pitchFamily="34" charset="0"/>
                <a:cs typeface="Courier New" pitchFamily="49" charset="0"/>
              </a:rPr>
              <a:t>k</a:t>
            </a:r>
            <a:r>
              <a:rPr lang="ru-RU" sz="1600" dirty="0">
                <a:latin typeface="Consolas" pitchFamily="49" charset="0"/>
                <a:ea typeface="Calibri" pitchFamily="34" charset="0"/>
                <a:cs typeface="Courier New" pitchFamily="49" charset="0"/>
              </a:rPr>
              <a:t>] + 1</a:t>
            </a:r>
            <a:endParaRPr lang="ru-RU" sz="1100"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en-US" sz="1600" b="1" dirty="0">
                <a:latin typeface="Consolas" pitchFamily="49" charset="0"/>
                <a:ea typeface="Calibri" pitchFamily="34" charset="0"/>
                <a:cs typeface="Courier New" pitchFamily="49" charset="0"/>
              </a:rPr>
              <a:t>end</a:t>
            </a:r>
            <a:r>
              <a:rPr lang="en-US" sz="1600" dirty="0">
                <a:latin typeface="Consolas" pitchFamily="49" charset="0"/>
                <a:ea typeface="Calibri" pitchFamily="34" charset="0"/>
                <a:cs typeface="Courier New" pitchFamily="49" charset="0"/>
              </a:rPr>
              <a:t>;</a:t>
            </a:r>
            <a:endParaRPr lang="ru-RU" sz="1100" dirty="0">
              <a:latin typeface="Consolas" pitchFamily="49" charset="0"/>
            </a:endParaRPr>
          </a:p>
          <a:p>
            <a:pPr>
              <a:defRPr/>
            </a:pPr>
            <a:r>
              <a:rPr lang="en-US" sz="1600" dirty="0">
                <a:latin typeface="Consolas" pitchFamily="49" charset="0"/>
                <a:ea typeface="Calibri" pitchFamily="34" charset="0"/>
                <a:cs typeface="Courier New" pitchFamily="49" charset="0"/>
              </a:rPr>
              <a:t>  Min := N;</a:t>
            </a:r>
            <a:endParaRPr lang="ru-RU" sz="1100"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en-US" sz="1600" b="1" dirty="0">
                <a:latin typeface="Consolas" pitchFamily="49" charset="0"/>
                <a:ea typeface="Calibri" pitchFamily="34" charset="0"/>
                <a:cs typeface="Courier New" pitchFamily="49" charset="0"/>
              </a:rPr>
              <a:t>for</a:t>
            </a:r>
            <a:r>
              <a:rPr lang="en-US" sz="1600" dirty="0">
                <a:latin typeface="Consolas" pitchFamily="49" charset="0"/>
                <a:ea typeface="Calibri" pitchFamily="34" charset="0"/>
                <a:cs typeface="Courier New" pitchFamily="49" charset="0"/>
              </a:rPr>
              <a:t> k:=1 </a:t>
            </a:r>
            <a:r>
              <a:rPr lang="en-US" sz="1600" b="1" dirty="0">
                <a:latin typeface="Consolas" pitchFamily="49" charset="0"/>
                <a:ea typeface="Calibri" pitchFamily="34" charset="0"/>
                <a:cs typeface="Courier New" pitchFamily="49" charset="0"/>
              </a:rPr>
              <a:t>to </a:t>
            </a:r>
            <a:r>
              <a:rPr lang="en-US" sz="1600" dirty="0">
                <a:latin typeface="Consolas" pitchFamily="49" charset="0"/>
                <a:ea typeface="Calibri" pitchFamily="34" charset="0"/>
                <a:cs typeface="Courier New" pitchFamily="49" charset="0"/>
              </a:rPr>
              <a:t>LIM </a:t>
            </a:r>
            <a:r>
              <a:rPr lang="en-US" sz="1600" b="1" dirty="0">
                <a:latin typeface="Consolas" pitchFamily="49" charset="0"/>
                <a:ea typeface="Calibri" pitchFamily="34" charset="0"/>
                <a:cs typeface="Courier New" pitchFamily="49" charset="0"/>
              </a:rPr>
              <a:t>do</a:t>
            </a:r>
            <a:endParaRPr lang="ru-RU" sz="1100" b="1"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ru-RU" sz="1600" dirty="0">
                <a:latin typeface="Consolas" pitchFamily="49" charset="0"/>
                <a:ea typeface="Calibri" pitchFamily="34" charset="0"/>
                <a:cs typeface="Courier New" pitchFamily="49" charset="0"/>
              </a:rPr>
              <a:t> </a:t>
            </a:r>
            <a:r>
              <a:rPr lang="en-US" sz="1600" dirty="0">
                <a:latin typeface="Consolas" pitchFamily="49" charset="0"/>
                <a:ea typeface="Calibri" pitchFamily="34" charset="0"/>
                <a:cs typeface="Courier New" pitchFamily="49" charset="0"/>
              </a:rPr>
              <a:t>  </a:t>
            </a:r>
            <a:r>
              <a:rPr lang="en-US" sz="1600" b="1" dirty="0">
                <a:latin typeface="Consolas" pitchFamily="49" charset="0"/>
                <a:ea typeface="Calibri" pitchFamily="34" charset="0"/>
                <a:cs typeface="Courier New" pitchFamily="49" charset="0"/>
              </a:rPr>
              <a:t>if </a:t>
            </a:r>
            <a:r>
              <a:rPr lang="en-US" sz="1600" dirty="0">
                <a:latin typeface="Consolas" pitchFamily="49" charset="0"/>
                <a:ea typeface="Calibri" pitchFamily="34" charset="0"/>
                <a:cs typeface="Courier New" pitchFamily="49" charset="0"/>
              </a:rPr>
              <a:t>(C[k] &lt;&gt; 0) </a:t>
            </a:r>
            <a:r>
              <a:rPr lang="en-US" sz="1600" b="1" dirty="0">
                <a:latin typeface="Consolas" pitchFamily="49" charset="0"/>
                <a:ea typeface="Calibri" pitchFamily="34" charset="0"/>
                <a:cs typeface="Courier New" pitchFamily="49" charset="0"/>
              </a:rPr>
              <a:t>and</a:t>
            </a:r>
            <a:r>
              <a:rPr lang="en-US" sz="1600" dirty="0">
                <a:latin typeface="Consolas" pitchFamily="49" charset="0"/>
                <a:ea typeface="Calibri" pitchFamily="34" charset="0"/>
                <a:cs typeface="Courier New" pitchFamily="49" charset="0"/>
              </a:rPr>
              <a:t> (C[k]&lt;Min) </a:t>
            </a:r>
            <a:r>
              <a:rPr lang="en-US" sz="1600" b="1" dirty="0">
                <a:latin typeface="Consolas" pitchFamily="49" charset="0"/>
                <a:ea typeface="Calibri" pitchFamily="34" charset="0"/>
                <a:cs typeface="Courier New" pitchFamily="49" charset="0"/>
              </a:rPr>
              <a:t>then </a:t>
            </a:r>
            <a:endParaRPr lang="ru-RU" sz="1600" b="1" dirty="0">
              <a:latin typeface="Consolas" pitchFamily="49" charset="0"/>
              <a:ea typeface="Calibri" pitchFamily="34" charset="0"/>
              <a:cs typeface="Courier New" pitchFamily="49" charset="0"/>
            </a:endParaRPr>
          </a:p>
          <a:p>
            <a:pPr>
              <a:defRPr/>
            </a:pPr>
            <a:r>
              <a:rPr lang="ru-RU" sz="1600" dirty="0">
                <a:latin typeface="Consolas" pitchFamily="49" charset="0"/>
                <a:ea typeface="Calibri" pitchFamily="34" charset="0"/>
                <a:cs typeface="Courier New" pitchFamily="49" charset="0"/>
              </a:rPr>
              <a:t>    </a:t>
            </a:r>
            <a:r>
              <a:rPr lang="en-US" sz="1600" dirty="0">
                <a:latin typeface="Consolas" pitchFamily="49" charset="0"/>
                <a:ea typeface="Calibri" pitchFamily="34" charset="0"/>
                <a:cs typeface="Courier New" pitchFamily="49" charset="0"/>
              </a:rPr>
              <a:t>  Min := C[k];</a:t>
            </a:r>
            <a:endParaRPr lang="ru-RU" sz="1100"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en-US" sz="1600" b="1" dirty="0">
                <a:latin typeface="Consolas" pitchFamily="49" charset="0"/>
                <a:ea typeface="Calibri" pitchFamily="34" charset="0"/>
                <a:cs typeface="Courier New" pitchFamily="49" charset="0"/>
              </a:rPr>
              <a:t>for</a:t>
            </a:r>
            <a:r>
              <a:rPr lang="en-US" sz="1600" dirty="0">
                <a:latin typeface="Consolas" pitchFamily="49" charset="0"/>
                <a:ea typeface="Calibri" pitchFamily="34" charset="0"/>
                <a:cs typeface="Courier New" pitchFamily="49" charset="0"/>
              </a:rPr>
              <a:t> k:=1 </a:t>
            </a:r>
            <a:r>
              <a:rPr lang="en-US" sz="1600" b="1" dirty="0">
                <a:latin typeface="Consolas" pitchFamily="49" charset="0"/>
                <a:ea typeface="Calibri" pitchFamily="34" charset="0"/>
                <a:cs typeface="Courier New" pitchFamily="49" charset="0"/>
              </a:rPr>
              <a:t>to</a:t>
            </a:r>
            <a:r>
              <a:rPr lang="en-US" sz="1600" dirty="0">
                <a:latin typeface="Consolas" pitchFamily="49" charset="0"/>
                <a:ea typeface="Calibri" pitchFamily="34" charset="0"/>
                <a:cs typeface="Courier New" pitchFamily="49" charset="0"/>
              </a:rPr>
              <a:t> LIM </a:t>
            </a:r>
            <a:r>
              <a:rPr lang="en-US" sz="1600" b="1" dirty="0">
                <a:latin typeface="Consolas" pitchFamily="49" charset="0"/>
                <a:ea typeface="Calibri" pitchFamily="34" charset="0"/>
                <a:cs typeface="Courier New" pitchFamily="49" charset="0"/>
              </a:rPr>
              <a:t>do</a:t>
            </a:r>
            <a:endParaRPr lang="ru-RU" sz="1100" b="1" dirty="0">
              <a:latin typeface="Consolas" pitchFamily="49" charset="0"/>
            </a:endParaRPr>
          </a:p>
          <a:p>
            <a:pPr>
              <a:defRPr/>
            </a:pPr>
            <a:r>
              <a:rPr lang="en-US" sz="1600" dirty="0">
                <a:latin typeface="Consolas" pitchFamily="49" charset="0"/>
                <a:ea typeface="Calibri" pitchFamily="34" charset="0"/>
                <a:cs typeface="Courier New" pitchFamily="49" charset="0"/>
              </a:rPr>
              <a:t> </a:t>
            </a:r>
            <a:r>
              <a:rPr lang="ru-RU" sz="1600" dirty="0">
                <a:latin typeface="Consolas" pitchFamily="49" charset="0"/>
                <a:ea typeface="Calibri" pitchFamily="34" charset="0"/>
                <a:cs typeface="Courier New" pitchFamily="49" charset="0"/>
              </a:rPr>
              <a:t> </a:t>
            </a:r>
            <a:r>
              <a:rPr lang="en-US" sz="1600" dirty="0">
                <a:latin typeface="Consolas" pitchFamily="49" charset="0"/>
                <a:ea typeface="Calibri" pitchFamily="34" charset="0"/>
                <a:cs typeface="Courier New" pitchFamily="49" charset="0"/>
              </a:rPr>
              <a:t>  </a:t>
            </a:r>
            <a:r>
              <a:rPr lang="en-US" sz="1600" b="1" dirty="0">
                <a:latin typeface="Consolas" pitchFamily="49" charset="0"/>
                <a:ea typeface="Calibri" pitchFamily="34" charset="0"/>
                <a:cs typeface="Courier New" pitchFamily="49" charset="0"/>
              </a:rPr>
              <a:t>if</a:t>
            </a:r>
            <a:r>
              <a:rPr lang="en-US" sz="1600" dirty="0">
                <a:latin typeface="Consolas" pitchFamily="49" charset="0"/>
                <a:ea typeface="Calibri" pitchFamily="34" charset="0"/>
                <a:cs typeface="Courier New" pitchFamily="49" charset="0"/>
              </a:rPr>
              <a:t> C[k] = Min </a:t>
            </a:r>
            <a:r>
              <a:rPr lang="en-US" sz="1600" b="1" dirty="0">
                <a:latin typeface="Consolas" pitchFamily="49" charset="0"/>
                <a:ea typeface="Calibri" pitchFamily="34" charset="0"/>
                <a:cs typeface="Courier New" pitchFamily="49" charset="0"/>
              </a:rPr>
              <a:t>then</a:t>
            </a:r>
            <a:r>
              <a:rPr lang="en-US" sz="1600" dirty="0">
                <a:latin typeface="Consolas" pitchFamily="49" charset="0"/>
                <a:ea typeface="Calibri" pitchFamily="34" charset="0"/>
                <a:cs typeface="Courier New" pitchFamily="49" charset="0"/>
              </a:rPr>
              <a:t> </a:t>
            </a:r>
            <a:endParaRPr lang="ru-RU" sz="1600" dirty="0">
              <a:latin typeface="Consolas" pitchFamily="49" charset="0"/>
              <a:ea typeface="Calibri" pitchFamily="34" charset="0"/>
              <a:cs typeface="Courier New" pitchFamily="49" charset="0"/>
            </a:endParaRPr>
          </a:p>
          <a:p>
            <a:pPr>
              <a:defRPr/>
            </a:pPr>
            <a:r>
              <a:rPr lang="ru-RU" sz="1600" dirty="0">
                <a:latin typeface="Consolas" pitchFamily="49" charset="0"/>
                <a:ea typeface="Calibri" pitchFamily="34" charset="0"/>
                <a:cs typeface="Courier New" pitchFamily="49" charset="0"/>
              </a:rPr>
              <a:t>    </a:t>
            </a:r>
            <a:r>
              <a:rPr lang="en-US" sz="1600" dirty="0">
                <a:latin typeface="Consolas" pitchFamily="49" charset="0"/>
                <a:ea typeface="Calibri" pitchFamily="34" charset="0"/>
                <a:cs typeface="Courier New" pitchFamily="49" charset="0"/>
              </a:rPr>
              <a:t>  </a:t>
            </a:r>
            <a:r>
              <a:rPr lang="en-US" sz="1600" dirty="0" err="1">
                <a:latin typeface="Consolas" pitchFamily="49" charset="0"/>
                <a:ea typeface="Calibri" pitchFamily="34" charset="0"/>
                <a:cs typeface="Courier New" pitchFamily="49" charset="0"/>
              </a:rPr>
              <a:t>writeln</a:t>
            </a:r>
            <a:r>
              <a:rPr lang="en-US" sz="1600" dirty="0">
                <a:latin typeface="Consolas" pitchFamily="49" charset="0"/>
                <a:ea typeface="Calibri" pitchFamily="34" charset="0"/>
                <a:cs typeface="Courier New" pitchFamily="49" charset="0"/>
              </a:rPr>
              <a:t>(k);</a:t>
            </a:r>
            <a:endParaRPr lang="ru-RU" sz="1100" dirty="0">
              <a:latin typeface="Consolas" pitchFamily="49" charset="0"/>
            </a:endParaRPr>
          </a:p>
          <a:p>
            <a:pPr>
              <a:defRPr/>
            </a:pPr>
            <a:r>
              <a:rPr lang="en-US" sz="1600" b="1" dirty="0">
                <a:latin typeface="Consolas" pitchFamily="49" charset="0"/>
                <a:ea typeface="Calibri" pitchFamily="34" charset="0"/>
                <a:cs typeface="Courier New" pitchFamily="49" charset="0"/>
              </a:rPr>
              <a:t>end</a:t>
            </a:r>
            <a:r>
              <a:rPr lang="en-US" sz="1600" dirty="0">
                <a:latin typeface="Consolas" pitchFamily="49" charset="0"/>
                <a:ea typeface="Calibri" pitchFamily="34" charset="0"/>
                <a:cs typeface="Courier New" pitchFamily="49" charset="0"/>
              </a:rPr>
              <a:t>. </a:t>
            </a:r>
            <a:endParaRPr lang="en-US" sz="2800" dirty="0">
              <a:latin typeface="Consolas" pitchFamily="49" charset="0"/>
            </a:endParaRPr>
          </a:p>
        </p:txBody>
      </p:sp>
      <p:sp>
        <p:nvSpPr>
          <p:cNvPr id="8" name="Прямоугольник 7"/>
          <p:cNvSpPr/>
          <p:nvPr/>
        </p:nvSpPr>
        <p:spPr>
          <a:xfrm>
            <a:off x="1476375" y="1416050"/>
            <a:ext cx="7353300" cy="4616450"/>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a:defRPr/>
            </a:pPr>
            <a:r>
              <a:rPr lang="en-US" sz="2400" dirty="0">
                <a:latin typeface="Consolas" pitchFamily="49" charset="0"/>
                <a:ea typeface="Calibri" pitchFamily="34" charset="0"/>
                <a:cs typeface="Courier New" pitchFamily="49" charset="0"/>
              </a:rPr>
              <a:t>N = </a:t>
            </a:r>
            <a:r>
              <a:rPr lang="en-US" sz="2400" dirty="0" err="1">
                <a:solidFill>
                  <a:srgbClr val="0070C0"/>
                </a:solidFill>
                <a:latin typeface="Consolas" pitchFamily="49" charset="0"/>
                <a:ea typeface="Calibri" pitchFamily="34" charset="0"/>
                <a:cs typeface="Courier New" pitchFamily="49" charset="0"/>
              </a:rPr>
              <a:t>int</a:t>
            </a:r>
            <a:r>
              <a:rPr lang="en-US" sz="2400" dirty="0">
                <a:latin typeface="Consolas" pitchFamily="49" charset="0"/>
                <a:ea typeface="Calibri" pitchFamily="34" charset="0"/>
                <a:cs typeface="Courier New" pitchFamily="49" charset="0"/>
              </a:rPr>
              <a:t>(</a:t>
            </a:r>
            <a:r>
              <a:rPr lang="en-US" sz="2400" dirty="0">
                <a:solidFill>
                  <a:srgbClr val="0070C0"/>
                </a:solidFill>
                <a:latin typeface="Consolas" pitchFamily="49" charset="0"/>
                <a:ea typeface="Calibri" pitchFamily="34" charset="0"/>
                <a:cs typeface="Courier New" pitchFamily="49" charset="0"/>
              </a:rPr>
              <a:t>input</a:t>
            </a:r>
            <a:r>
              <a:rPr lang="en-US" sz="2400" dirty="0">
                <a:latin typeface="Consolas" pitchFamily="49" charset="0"/>
                <a:ea typeface="Calibri" pitchFamily="34" charset="0"/>
                <a:cs typeface="Courier New" pitchFamily="49" charset="0"/>
              </a:rPr>
              <a:t>())</a:t>
            </a:r>
          </a:p>
          <a:p>
            <a:pPr>
              <a:defRPr/>
            </a:pPr>
            <a:r>
              <a:rPr lang="en-US" sz="2400" dirty="0" err="1">
                <a:latin typeface="Consolas" pitchFamily="49" charset="0"/>
                <a:ea typeface="Calibri" pitchFamily="34" charset="0"/>
                <a:cs typeface="Courier New" pitchFamily="49" charset="0"/>
              </a:rPr>
              <a:t>schCount</a:t>
            </a:r>
            <a:r>
              <a:rPr lang="en-US" sz="2400" dirty="0">
                <a:latin typeface="Consolas" pitchFamily="49" charset="0"/>
                <a:ea typeface="Calibri" pitchFamily="34" charset="0"/>
                <a:cs typeface="Courier New" pitchFamily="49" charset="0"/>
              </a:rPr>
              <a:t> = {}</a:t>
            </a:r>
          </a:p>
          <a:p>
            <a:pPr>
              <a:defRPr/>
            </a:pPr>
            <a:r>
              <a:rPr lang="en-US" sz="2400" dirty="0">
                <a:solidFill>
                  <a:srgbClr val="0000CC"/>
                </a:solidFill>
                <a:latin typeface="Consolas" pitchFamily="49" charset="0"/>
                <a:ea typeface="Calibri" pitchFamily="34" charset="0"/>
                <a:cs typeface="Courier New" pitchFamily="49" charset="0"/>
              </a:rPr>
              <a:t>for</a:t>
            </a:r>
            <a:r>
              <a:rPr lang="en-US" sz="2400" dirty="0">
                <a:latin typeface="Consolas" pitchFamily="49" charset="0"/>
                <a:ea typeface="Calibri" pitchFamily="34" charset="0"/>
                <a:cs typeface="Courier New" pitchFamily="49" charset="0"/>
              </a:rPr>
              <a:t> </a:t>
            </a:r>
            <a:r>
              <a:rPr lang="en-US" sz="2400" dirty="0" err="1">
                <a:latin typeface="Consolas" pitchFamily="49" charset="0"/>
                <a:ea typeface="Calibri" pitchFamily="34" charset="0"/>
                <a:cs typeface="Courier New" pitchFamily="49" charset="0"/>
              </a:rPr>
              <a:t>i</a:t>
            </a:r>
            <a:r>
              <a:rPr lang="en-US" sz="2400" dirty="0">
                <a:latin typeface="Consolas" pitchFamily="49" charset="0"/>
                <a:ea typeface="Calibri" pitchFamily="34" charset="0"/>
                <a:cs typeface="Courier New" pitchFamily="49" charset="0"/>
              </a:rPr>
              <a:t> </a:t>
            </a:r>
            <a:r>
              <a:rPr lang="en-US" sz="2400" dirty="0">
                <a:solidFill>
                  <a:srgbClr val="0000CC"/>
                </a:solidFill>
                <a:latin typeface="Consolas" pitchFamily="49" charset="0"/>
                <a:ea typeface="Calibri" pitchFamily="34" charset="0"/>
                <a:cs typeface="Courier New" pitchFamily="49" charset="0"/>
              </a:rPr>
              <a:t>in</a:t>
            </a:r>
            <a:r>
              <a:rPr lang="en-US" sz="2400" dirty="0">
                <a:latin typeface="Consolas" pitchFamily="49" charset="0"/>
                <a:ea typeface="Calibri" pitchFamily="34" charset="0"/>
                <a:cs typeface="Courier New" pitchFamily="49" charset="0"/>
              </a:rPr>
              <a:t> </a:t>
            </a:r>
            <a:r>
              <a:rPr lang="en-US" sz="2400" dirty="0">
                <a:solidFill>
                  <a:srgbClr val="0070C0"/>
                </a:solidFill>
                <a:latin typeface="Consolas" pitchFamily="49" charset="0"/>
                <a:ea typeface="Calibri" pitchFamily="34" charset="0"/>
                <a:cs typeface="Courier New" pitchFamily="49" charset="0"/>
              </a:rPr>
              <a:t>range</a:t>
            </a:r>
            <a:r>
              <a:rPr lang="en-US" sz="2400" dirty="0">
                <a:latin typeface="Consolas" pitchFamily="49" charset="0"/>
                <a:ea typeface="Calibri" pitchFamily="34" charset="0"/>
                <a:cs typeface="Courier New" pitchFamily="49" charset="0"/>
              </a:rPr>
              <a:t>(N):</a:t>
            </a:r>
          </a:p>
          <a:p>
            <a:pPr>
              <a:defRPr/>
            </a:pPr>
            <a:r>
              <a:rPr lang="en-US" sz="2400" dirty="0">
                <a:latin typeface="Consolas" pitchFamily="49" charset="0"/>
                <a:ea typeface="Calibri" pitchFamily="34" charset="0"/>
                <a:cs typeface="Courier New" pitchFamily="49" charset="0"/>
              </a:rPr>
              <a:t>    x, x, school = </a:t>
            </a:r>
            <a:r>
              <a:rPr lang="en-US" sz="2400" dirty="0">
                <a:solidFill>
                  <a:srgbClr val="0070C0"/>
                </a:solidFill>
                <a:latin typeface="Consolas" pitchFamily="49" charset="0"/>
                <a:ea typeface="Calibri" pitchFamily="34" charset="0"/>
                <a:cs typeface="Courier New" pitchFamily="49" charset="0"/>
              </a:rPr>
              <a:t>input</a:t>
            </a:r>
            <a:r>
              <a:rPr lang="en-US" sz="2400" dirty="0">
                <a:latin typeface="Consolas" pitchFamily="49" charset="0"/>
                <a:ea typeface="Calibri" pitchFamily="34" charset="0"/>
                <a:cs typeface="Courier New" pitchFamily="49" charset="0"/>
              </a:rPr>
              <a:t>().</a:t>
            </a:r>
            <a:r>
              <a:rPr lang="en-US" sz="2400" dirty="0">
                <a:solidFill>
                  <a:srgbClr val="0070C0"/>
                </a:solidFill>
                <a:latin typeface="Consolas" pitchFamily="49" charset="0"/>
                <a:ea typeface="Calibri" pitchFamily="34" charset="0"/>
                <a:cs typeface="Courier New" pitchFamily="49" charset="0"/>
              </a:rPr>
              <a:t>split</a:t>
            </a:r>
            <a:r>
              <a:rPr lang="en-US" sz="2400" dirty="0">
                <a:latin typeface="Consolas" pitchFamily="49" charset="0"/>
                <a:ea typeface="Calibri" pitchFamily="34" charset="0"/>
                <a:cs typeface="Courier New" pitchFamily="49" charset="0"/>
              </a:rPr>
              <a:t>()</a:t>
            </a:r>
          </a:p>
          <a:p>
            <a:pPr>
              <a:defRPr/>
            </a:pPr>
            <a:r>
              <a:rPr lang="en-US" sz="2400" dirty="0">
                <a:latin typeface="Consolas" pitchFamily="49" charset="0"/>
                <a:ea typeface="Calibri" pitchFamily="34" charset="0"/>
                <a:cs typeface="Courier New" pitchFamily="49" charset="0"/>
              </a:rPr>
              <a:t>    </a:t>
            </a:r>
            <a:r>
              <a:rPr lang="en-US" sz="2400" dirty="0" err="1">
                <a:latin typeface="Consolas" pitchFamily="49" charset="0"/>
                <a:ea typeface="Calibri" pitchFamily="34" charset="0"/>
                <a:cs typeface="Courier New" pitchFamily="49" charset="0"/>
              </a:rPr>
              <a:t>schCount</a:t>
            </a:r>
            <a:r>
              <a:rPr lang="en-US" sz="2400" dirty="0">
                <a:latin typeface="Consolas" pitchFamily="49" charset="0"/>
                <a:ea typeface="Calibri" pitchFamily="34" charset="0"/>
                <a:cs typeface="Courier New" pitchFamily="49" charset="0"/>
              </a:rPr>
              <a:t>[school] = \ </a:t>
            </a:r>
          </a:p>
          <a:p>
            <a:pPr>
              <a:defRPr/>
            </a:pPr>
            <a:r>
              <a:rPr lang="en-US" sz="2400" dirty="0">
                <a:latin typeface="Consolas" pitchFamily="49" charset="0"/>
                <a:ea typeface="Calibri" pitchFamily="34" charset="0"/>
                <a:cs typeface="Courier New" pitchFamily="49" charset="0"/>
              </a:rPr>
              <a:t>          </a:t>
            </a:r>
            <a:r>
              <a:rPr lang="en-US" sz="2400" dirty="0" err="1">
                <a:latin typeface="Consolas" pitchFamily="49" charset="0"/>
                <a:ea typeface="Calibri" pitchFamily="34" charset="0"/>
                <a:cs typeface="Courier New" pitchFamily="49" charset="0"/>
              </a:rPr>
              <a:t>schCount.</a:t>
            </a:r>
            <a:r>
              <a:rPr lang="en-US" sz="2400" dirty="0" err="1">
                <a:solidFill>
                  <a:srgbClr val="0070C0"/>
                </a:solidFill>
                <a:latin typeface="Consolas" pitchFamily="49" charset="0"/>
                <a:ea typeface="Calibri" pitchFamily="34" charset="0"/>
                <a:cs typeface="Courier New" pitchFamily="49" charset="0"/>
              </a:rPr>
              <a:t>get</a:t>
            </a:r>
            <a:r>
              <a:rPr lang="en-US" sz="2400" dirty="0">
                <a:latin typeface="Consolas" pitchFamily="49" charset="0"/>
                <a:ea typeface="Calibri" pitchFamily="34" charset="0"/>
                <a:cs typeface="Courier New" pitchFamily="49" charset="0"/>
              </a:rPr>
              <a:t>(school, </a:t>
            </a:r>
            <a:r>
              <a:rPr lang="en-US" sz="2400" dirty="0">
                <a:solidFill>
                  <a:srgbClr val="00B0F0"/>
                </a:solidFill>
                <a:latin typeface="Consolas" pitchFamily="49" charset="0"/>
                <a:ea typeface="Calibri" pitchFamily="34" charset="0"/>
                <a:cs typeface="Courier New" pitchFamily="49" charset="0"/>
              </a:rPr>
              <a:t>0</a:t>
            </a:r>
            <a:r>
              <a:rPr lang="en-US" sz="2400" dirty="0">
                <a:latin typeface="Consolas" pitchFamily="49" charset="0"/>
                <a:ea typeface="Calibri" pitchFamily="34" charset="0"/>
                <a:cs typeface="Courier New" pitchFamily="49" charset="0"/>
              </a:rPr>
              <a:t>) + </a:t>
            </a:r>
            <a:r>
              <a:rPr lang="en-US" sz="2400" dirty="0">
                <a:solidFill>
                  <a:srgbClr val="00B0F0"/>
                </a:solidFill>
                <a:latin typeface="Consolas" pitchFamily="49" charset="0"/>
                <a:ea typeface="Calibri" pitchFamily="34" charset="0"/>
                <a:cs typeface="Courier New" pitchFamily="49" charset="0"/>
              </a:rPr>
              <a:t>1</a:t>
            </a:r>
          </a:p>
          <a:p>
            <a:pPr>
              <a:spcBef>
                <a:spcPts val="1200"/>
              </a:spcBef>
              <a:defRPr/>
            </a:pPr>
            <a:r>
              <a:rPr lang="en-US" sz="2400" dirty="0" err="1">
                <a:latin typeface="Consolas" pitchFamily="49" charset="0"/>
                <a:ea typeface="Calibri" pitchFamily="34" charset="0"/>
                <a:cs typeface="Courier New" pitchFamily="49" charset="0"/>
              </a:rPr>
              <a:t>minCount</a:t>
            </a:r>
            <a:r>
              <a:rPr lang="en-US" sz="2400" dirty="0">
                <a:latin typeface="Consolas" pitchFamily="49" charset="0"/>
                <a:ea typeface="Calibri" pitchFamily="34" charset="0"/>
                <a:cs typeface="Courier New" pitchFamily="49" charset="0"/>
              </a:rPr>
              <a:t> = </a:t>
            </a:r>
            <a:r>
              <a:rPr lang="en-US" sz="2400" dirty="0">
                <a:solidFill>
                  <a:srgbClr val="0070C0"/>
                </a:solidFill>
                <a:latin typeface="Consolas" pitchFamily="49" charset="0"/>
                <a:ea typeface="Calibri" pitchFamily="34" charset="0"/>
                <a:cs typeface="Courier New" pitchFamily="49" charset="0"/>
              </a:rPr>
              <a:t>min</a:t>
            </a:r>
            <a:r>
              <a:rPr lang="en-US" sz="2400" dirty="0">
                <a:latin typeface="Consolas" pitchFamily="49" charset="0"/>
                <a:ea typeface="Calibri" pitchFamily="34" charset="0"/>
                <a:cs typeface="Courier New" pitchFamily="49" charset="0"/>
              </a:rPr>
              <a:t>(</a:t>
            </a:r>
            <a:r>
              <a:rPr lang="en-US" sz="2400" dirty="0" err="1">
                <a:latin typeface="Consolas" pitchFamily="49" charset="0"/>
                <a:ea typeface="Calibri" pitchFamily="34" charset="0"/>
                <a:cs typeface="Courier New" pitchFamily="49" charset="0"/>
              </a:rPr>
              <a:t>schCount.</a:t>
            </a:r>
            <a:r>
              <a:rPr lang="en-US" sz="2400" dirty="0" err="1">
                <a:solidFill>
                  <a:srgbClr val="0070C0"/>
                </a:solidFill>
                <a:latin typeface="Consolas" pitchFamily="49" charset="0"/>
                <a:ea typeface="Calibri" pitchFamily="34" charset="0"/>
                <a:cs typeface="Courier New" pitchFamily="49" charset="0"/>
              </a:rPr>
              <a:t>values</a:t>
            </a:r>
            <a:r>
              <a:rPr lang="en-US" sz="2400" dirty="0">
                <a:latin typeface="Consolas" pitchFamily="49" charset="0"/>
                <a:ea typeface="Calibri" pitchFamily="34" charset="0"/>
                <a:cs typeface="Courier New" pitchFamily="49" charset="0"/>
              </a:rPr>
              <a:t>())</a:t>
            </a:r>
          </a:p>
          <a:p>
            <a:pPr>
              <a:spcBef>
                <a:spcPts val="1200"/>
              </a:spcBef>
              <a:defRPr/>
            </a:pPr>
            <a:r>
              <a:rPr lang="en-US" sz="2400" dirty="0" err="1">
                <a:latin typeface="Consolas" pitchFamily="49" charset="0"/>
                <a:ea typeface="Calibri" pitchFamily="34" charset="0"/>
                <a:cs typeface="Courier New" pitchFamily="49" charset="0"/>
              </a:rPr>
              <a:t>schMin</a:t>
            </a:r>
            <a:r>
              <a:rPr lang="en-US" sz="2400" dirty="0">
                <a:latin typeface="Consolas" pitchFamily="49" charset="0"/>
                <a:ea typeface="Calibri" pitchFamily="34" charset="0"/>
                <a:cs typeface="Courier New" pitchFamily="49" charset="0"/>
              </a:rPr>
              <a:t> = [x[</a:t>
            </a:r>
            <a:r>
              <a:rPr lang="en-US" sz="2400" dirty="0">
                <a:solidFill>
                  <a:srgbClr val="00B0F0"/>
                </a:solidFill>
                <a:latin typeface="Consolas" pitchFamily="49" charset="0"/>
                <a:ea typeface="Calibri" pitchFamily="34" charset="0"/>
                <a:cs typeface="Courier New" pitchFamily="49" charset="0"/>
              </a:rPr>
              <a:t>0</a:t>
            </a:r>
            <a:r>
              <a:rPr lang="en-US" sz="2400" dirty="0">
                <a:latin typeface="Consolas" pitchFamily="49" charset="0"/>
                <a:ea typeface="Calibri" pitchFamily="34" charset="0"/>
                <a:cs typeface="Courier New" pitchFamily="49" charset="0"/>
              </a:rPr>
              <a:t>] </a:t>
            </a:r>
            <a:r>
              <a:rPr lang="en-US" sz="2400" dirty="0">
                <a:solidFill>
                  <a:srgbClr val="0000CC"/>
                </a:solidFill>
                <a:latin typeface="Consolas" pitchFamily="49" charset="0"/>
                <a:ea typeface="Calibri" pitchFamily="34" charset="0"/>
                <a:cs typeface="Courier New" pitchFamily="49" charset="0"/>
              </a:rPr>
              <a:t>for</a:t>
            </a:r>
            <a:r>
              <a:rPr lang="en-US" sz="2400" dirty="0">
                <a:latin typeface="Consolas" pitchFamily="49" charset="0"/>
                <a:ea typeface="Calibri" pitchFamily="34" charset="0"/>
                <a:cs typeface="Courier New" pitchFamily="49" charset="0"/>
              </a:rPr>
              <a:t> x </a:t>
            </a:r>
            <a:r>
              <a:rPr lang="en-US" sz="2400" dirty="0">
                <a:solidFill>
                  <a:srgbClr val="0000CC"/>
                </a:solidFill>
                <a:latin typeface="Consolas" pitchFamily="49" charset="0"/>
                <a:ea typeface="Calibri" pitchFamily="34" charset="0"/>
                <a:cs typeface="Courier New" pitchFamily="49" charset="0"/>
              </a:rPr>
              <a:t>in</a:t>
            </a:r>
            <a:r>
              <a:rPr lang="en-US" sz="2400" dirty="0">
                <a:latin typeface="Consolas" pitchFamily="49" charset="0"/>
                <a:ea typeface="Calibri" pitchFamily="34" charset="0"/>
                <a:cs typeface="Courier New" pitchFamily="49" charset="0"/>
              </a:rPr>
              <a:t> </a:t>
            </a:r>
            <a:r>
              <a:rPr lang="en-US" sz="2400" dirty="0" err="1">
                <a:latin typeface="Consolas" pitchFamily="49" charset="0"/>
                <a:ea typeface="Calibri" pitchFamily="34" charset="0"/>
                <a:cs typeface="Courier New" pitchFamily="49" charset="0"/>
              </a:rPr>
              <a:t>schCount.</a:t>
            </a:r>
            <a:r>
              <a:rPr lang="en-US" sz="2400" dirty="0" err="1">
                <a:solidFill>
                  <a:srgbClr val="0070C0"/>
                </a:solidFill>
                <a:latin typeface="Consolas" pitchFamily="49" charset="0"/>
                <a:ea typeface="Calibri" pitchFamily="34" charset="0"/>
                <a:cs typeface="Courier New" pitchFamily="49" charset="0"/>
              </a:rPr>
              <a:t>items</a:t>
            </a:r>
            <a:r>
              <a:rPr lang="en-US" sz="2400" dirty="0">
                <a:latin typeface="Consolas" pitchFamily="49" charset="0"/>
                <a:ea typeface="Calibri" pitchFamily="34" charset="0"/>
                <a:cs typeface="Courier New" pitchFamily="49" charset="0"/>
              </a:rPr>
              <a:t>()</a:t>
            </a:r>
          </a:p>
          <a:p>
            <a:pPr>
              <a:defRPr/>
            </a:pPr>
            <a:r>
              <a:rPr lang="en-US" sz="2400" dirty="0">
                <a:latin typeface="Consolas" pitchFamily="49" charset="0"/>
                <a:ea typeface="Calibri" pitchFamily="34" charset="0"/>
                <a:cs typeface="Courier New" pitchFamily="49" charset="0"/>
              </a:rPr>
              <a:t>               </a:t>
            </a:r>
            <a:r>
              <a:rPr lang="en-US" sz="2400" dirty="0">
                <a:solidFill>
                  <a:srgbClr val="0000CC"/>
                </a:solidFill>
                <a:latin typeface="Consolas" pitchFamily="49" charset="0"/>
                <a:ea typeface="Calibri" pitchFamily="34" charset="0"/>
                <a:cs typeface="Courier New" pitchFamily="49" charset="0"/>
              </a:rPr>
              <a:t>if</a:t>
            </a:r>
            <a:r>
              <a:rPr lang="en-US" sz="2400" dirty="0">
                <a:latin typeface="Consolas" pitchFamily="49" charset="0"/>
                <a:ea typeface="Calibri" pitchFamily="34" charset="0"/>
                <a:cs typeface="Courier New" pitchFamily="49" charset="0"/>
              </a:rPr>
              <a:t> x[</a:t>
            </a:r>
            <a:r>
              <a:rPr lang="en-US" sz="2400" dirty="0">
                <a:solidFill>
                  <a:srgbClr val="00B0F0"/>
                </a:solidFill>
                <a:latin typeface="Consolas" pitchFamily="49" charset="0"/>
                <a:ea typeface="Calibri" pitchFamily="34" charset="0"/>
                <a:cs typeface="Courier New" pitchFamily="49" charset="0"/>
              </a:rPr>
              <a:t>1</a:t>
            </a:r>
            <a:r>
              <a:rPr lang="en-US" sz="2400" dirty="0">
                <a:latin typeface="Consolas" pitchFamily="49" charset="0"/>
                <a:ea typeface="Calibri" pitchFamily="34" charset="0"/>
                <a:cs typeface="Courier New" pitchFamily="49" charset="0"/>
              </a:rPr>
              <a:t>] == </a:t>
            </a:r>
            <a:r>
              <a:rPr lang="en-US" sz="2400" dirty="0" err="1">
                <a:latin typeface="Consolas" pitchFamily="49" charset="0"/>
                <a:ea typeface="Calibri" pitchFamily="34" charset="0"/>
                <a:cs typeface="Courier New" pitchFamily="49" charset="0"/>
              </a:rPr>
              <a:t>minCount</a:t>
            </a:r>
            <a:r>
              <a:rPr lang="en-US" sz="2400" dirty="0">
                <a:latin typeface="Consolas" pitchFamily="49" charset="0"/>
                <a:ea typeface="Calibri" pitchFamily="34" charset="0"/>
                <a:cs typeface="Courier New" pitchFamily="49" charset="0"/>
              </a:rPr>
              <a:t>]</a:t>
            </a:r>
          </a:p>
          <a:p>
            <a:pPr>
              <a:spcBef>
                <a:spcPts val="1200"/>
              </a:spcBef>
              <a:defRPr/>
            </a:pPr>
            <a:r>
              <a:rPr lang="en-US" sz="2400" dirty="0">
                <a:solidFill>
                  <a:srgbClr val="0000CC"/>
                </a:solidFill>
                <a:latin typeface="Consolas" pitchFamily="49" charset="0"/>
                <a:ea typeface="Calibri" pitchFamily="34" charset="0"/>
                <a:cs typeface="Courier New" pitchFamily="49" charset="0"/>
              </a:rPr>
              <a:t>for</a:t>
            </a:r>
            <a:r>
              <a:rPr lang="en-US" sz="2400" dirty="0">
                <a:latin typeface="Consolas" pitchFamily="49" charset="0"/>
                <a:ea typeface="Calibri" pitchFamily="34" charset="0"/>
                <a:cs typeface="Courier New" pitchFamily="49" charset="0"/>
              </a:rPr>
              <a:t> x </a:t>
            </a:r>
            <a:r>
              <a:rPr lang="en-US" sz="2400" dirty="0">
                <a:solidFill>
                  <a:srgbClr val="0000CC"/>
                </a:solidFill>
                <a:latin typeface="Consolas" pitchFamily="49" charset="0"/>
                <a:ea typeface="Calibri" pitchFamily="34" charset="0"/>
                <a:cs typeface="Courier New" pitchFamily="49" charset="0"/>
              </a:rPr>
              <a:t>in</a:t>
            </a:r>
            <a:r>
              <a:rPr lang="en-US" sz="2400" dirty="0">
                <a:latin typeface="Consolas" pitchFamily="49" charset="0"/>
                <a:ea typeface="Calibri" pitchFamily="34" charset="0"/>
                <a:cs typeface="Courier New" pitchFamily="49" charset="0"/>
              </a:rPr>
              <a:t> </a:t>
            </a:r>
            <a:r>
              <a:rPr lang="en-US" sz="2400" dirty="0">
                <a:solidFill>
                  <a:srgbClr val="0070C0"/>
                </a:solidFill>
                <a:latin typeface="Consolas" pitchFamily="49" charset="0"/>
                <a:ea typeface="Calibri" pitchFamily="34" charset="0"/>
                <a:cs typeface="Courier New" pitchFamily="49" charset="0"/>
              </a:rPr>
              <a:t>sorted</a:t>
            </a:r>
            <a:r>
              <a:rPr lang="en-US" sz="2400" dirty="0">
                <a:latin typeface="Consolas" pitchFamily="49" charset="0"/>
                <a:ea typeface="Calibri" pitchFamily="34" charset="0"/>
                <a:cs typeface="Courier New" pitchFamily="49" charset="0"/>
              </a:rPr>
              <a:t>(</a:t>
            </a:r>
            <a:r>
              <a:rPr lang="en-US" sz="2400" dirty="0" err="1">
                <a:latin typeface="Consolas" pitchFamily="49" charset="0"/>
                <a:ea typeface="Calibri" pitchFamily="34" charset="0"/>
                <a:cs typeface="Courier New" pitchFamily="49" charset="0"/>
              </a:rPr>
              <a:t>schMin</a:t>
            </a:r>
            <a:r>
              <a:rPr lang="en-US" sz="2400" dirty="0">
                <a:latin typeface="Consolas" pitchFamily="49" charset="0"/>
                <a:ea typeface="Calibri" pitchFamily="34" charset="0"/>
                <a:cs typeface="Courier New" pitchFamily="49" charset="0"/>
              </a:rPr>
              <a:t>):</a:t>
            </a:r>
          </a:p>
          <a:p>
            <a:pPr>
              <a:defRPr/>
            </a:pPr>
            <a:r>
              <a:rPr lang="en-US" sz="2400" dirty="0">
                <a:latin typeface="Consolas" pitchFamily="49" charset="0"/>
                <a:ea typeface="Calibri" pitchFamily="34" charset="0"/>
                <a:cs typeface="Courier New" pitchFamily="49" charset="0"/>
              </a:rPr>
              <a:t>    </a:t>
            </a:r>
            <a:r>
              <a:rPr lang="en-US" sz="2400" dirty="0">
                <a:solidFill>
                  <a:srgbClr val="0070C0"/>
                </a:solidFill>
                <a:latin typeface="Consolas" pitchFamily="49" charset="0"/>
                <a:ea typeface="Calibri" pitchFamily="34" charset="0"/>
                <a:cs typeface="Courier New" pitchFamily="49" charset="0"/>
              </a:rPr>
              <a:t>print</a:t>
            </a:r>
            <a:r>
              <a:rPr lang="en-US" sz="2400" dirty="0">
                <a:latin typeface="Consolas" pitchFamily="49" charset="0"/>
                <a:ea typeface="Calibri" pitchFamily="34" charset="0"/>
                <a:cs typeface="Courier New" pitchFamily="49" charset="0"/>
              </a:rPr>
              <a:t>(x)</a:t>
            </a:r>
          </a:p>
        </p:txBody>
      </p:sp>
      <p:sp>
        <p:nvSpPr>
          <p:cNvPr id="9" name="Скругленная прямоугольная выноска 8"/>
          <p:cNvSpPr/>
          <p:nvPr/>
        </p:nvSpPr>
        <p:spPr bwMode="auto">
          <a:xfrm>
            <a:off x="5029200" y="1549400"/>
            <a:ext cx="3146425" cy="825500"/>
          </a:xfrm>
          <a:prstGeom prst="wedgeRoundRectCallout">
            <a:avLst>
              <a:gd name="adj1" fmla="val -90800"/>
              <a:gd name="adj2" fmla="val 9051"/>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lnSpc>
                <a:spcPct val="80000"/>
              </a:lnSpc>
              <a:defRPr/>
            </a:pPr>
            <a:r>
              <a:rPr lang="ru-RU" sz="2800" dirty="0"/>
              <a:t>словарь</a:t>
            </a:r>
          </a:p>
          <a:p>
            <a:pPr algn="ctr" eaLnBrk="1" hangingPunct="1">
              <a:lnSpc>
                <a:spcPct val="80000"/>
              </a:lnSpc>
              <a:defRPr/>
            </a:pPr>
            <a:r>
              <a:rPr lang="ru-RU" sz="2800" dirty="0"/>
              <a:t>«номер-счётчик»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ssolve">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dissolve">
                                      <p:cBhvr>
                                        <p:cTn id="15" dur="500"/>
                                        <p:tgtEl>
                                          <p:spTgt spid="8">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dissolve">
                                      <p:cBhvr>
                                        <p:cTn id="23" dur="500"/>
                                        <p:tgtEl>
                                          <p:spTgt spid="8">
                                            <p:txEl>
                                              <p:pRg st="2" end="2"/>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dissolve">
                                      <p:cBhvr>
                                        <p:cTn id="26" dur="500"/>
                                        <p:tgtEl>
                                          <p:spTgt spid="8">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Effect transition="in" filter="dissolve">
                                      <p:cBhvr>
                                        <p:cTn id="31" dur="500"/>
                                        <p:tgtEl>
                                          <p:spTgt spid="8">
                                            <p:txEl>
                                              <p:pRg st="4" end="4"/>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dissolve">
                                      <p:cBhvr>
                                        <p:cTn id="34" dur="500"/>
                                        <p:tgtEl>
                                          <p:spTgt spid="8">
                                            <p:txEl>
                                              <p:pRg st="5" end="5"/>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dissolve">
                                      <p:cBhvr>
                                        <p:cTn id="39" dur="500"/>
                                        <p:tgtEl>
                                          <p:spTgt spid="8">
                                            <p:txEl>
                                              <p:pRg st="6" end="6"/>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dissolve">
                                      <p:cBhvr>
                                        <p:cTn id="44" dur="500"/>
                                        <p:tgtEl>
                                          <p:spTgt spid="8">
                                            <p:txEl>
                                              <p:pRg st="7" end="7"/>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8">
                                            <p:txEl>
                                              <p:pRg st="10" end="10"/>
                                            </p:txEl>
                                          </p:spTgt>
                                        </p:tgtEl>
                                        <p:attrNameLst>
                                          <p:attrName>style.visibility</p:attrName>
                                        </p:attrNameLst>
                                      </p:cBhvr>
                                      <p:to>
                                        <p:strVal val="visible"/>
                                      </p:to>
                                    </p:set>
                                    <p:animEffect transition="in" filter="dissolve">
                                      <p:cBhvr>
                                        <p:cTn id="55"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a:xfrm>
            <a:off x="311150" y="301625"/>
            <a:ext cx="8375650" cy="471488"/>
          </a:xfrm>
        </p:spPr>
        <p:txBody>
          <a:bodyPr/>
          <a:lstStyle/>
          <a:p>
            <a:r>
              <a:rPr lang="en-US" altLang="ru-RU" smtClean="0"/>
              <a:t>C4</a:t>
            </a:r>
            <a:r>
              <a:rPr lang="ru-RU" altLang="ru-RU" smtClean="0"/>
              <a:t>-2014</a:t>
            </a:r>
          </a:p>
        </p:txBody>
      </p:sp>
      <p:sp>
        <p:nvSpPr>
          <p:cNvPr id="54275"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6852F0B-8A67-427F-929B-339CBEA80FC1}" type="slidenum">
              <a:rPr lang="ru-RU" altLang="ru-RU" sz="1400"/>
              <a:pPr>
                <a:spcBef>
                  <a:spcPct val="0"/>
                </a:spcBef>
                <a:buFontTx/>
                <a:buNone/>
              </a:pPr>
              <a:t>25</a:t>
            </a:fld>
            <a:endParaRPr lang="ru-RU" altLang="ru-RU" sz="1400"/>
          </a:p>
        </p:txBody>
      </p:sp>
      <p:sp>
        <p:nvSpPr>
          <p:cNvPr id="54276" name="Прямоугольник 3"/>
          <p:cNvSpPr>
            <a:spLocks noChangeArrowheads="1"/>
          </p:cNvSpPr>
          <p:nvPr/>
        </p:nvSpPr>
        <p:spPr bwMode="auto">
          <a:xfrm>
            <a:off x="400050" y="795338"/>
            <a:ext cx="83915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i="1"/>
              <a:t>Задача</a:t>
            </a:r>
            <a:r>
              <a:rPr lang="ru-RU" altLang="ru-RU" sz="2400"/>
              <a:t>: В первой строке вводится длина N последовательности, далее идут N  положительных чисел, по одному в строке, а затем – </a:t>
            </a:r>
            <a:r>
              <a:rPr lang="ru-RU" altLang="ru-RU" sz="2400" b="1"/>
              <a:t>контрольная сумма </a:t>
            </a:r>
            <a:r>
              <a:rPr lang="en-US" altLang="ru-RU" sz="2400" b="1"/>
              <a:t>R</a:t>
            </a:r>
            <a:r>
              <a:rPr lang="en-US" altLang="ru-RU" sz="2400"/>
              <a:t> – </a:t>
            </a:r>
            <a:r>
              <a:rPr lang="ru-RU" altLang="ru-RU" sz="2400"/>
              <a:t>наибольшее произведение двух различных элементов последовательности, которое </a:t>
            </a:r>
            <a:br>
              <a:rPr lang="ru-RU" altLang="ru-RU" sz="2400"/>
            </a:br>
            <a:r>
              <a:rPr lang="ru-RU" altLang="ru-RU" sz="2400" b="1"/>
              <a:t>делится на 21</a:t>
            </a:r>
            <a:r>
              <a:rPr lang="ru-RU" altLang="ru-RU" sz="2400"/>
              <a:t>. </a:t>
            </a:r>
            <a:br>
              <a:rPr lang="ru-RU" altLang="ru-RU" sz="2400"/>
            </a:br>
            <a:r>
              <a:rPr lang="ru-RU" altLang="ru-RU" sz="2400">
                <a:solidFill>
                  <a:srgbClr val="0000CC"/>
                </a:solidFill>
              </a:rPr>
              <a:t>Проверить правильность контрольной суммы.</a:t>
            </a:r>
            <a:r>
              <a:rPr lang="ru-RU" altLang="ru-RU" sz="240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title"/>
          </p:nvPr>
        </p:nvSpPr>
        <p:spPr>
          <a:xfrm>
            <a:off x="311150" y="301625"/>
            <a:ext cx="8375650" cy="471488"/>
          </a:xfrm>
        </p:spPr>
        <p:txBody>
          <a:bodyPr/>
          <a:lstStyle/>
          <a:p>
            <a:r>
              <a:rPr lang="en-US" altLang="ru-RU" smtClean="0"/>
              <a:t>C4</a:t>
            </a:r>
            <a:r>
              <a:rPr lang="ru-RU" altLang="ru-RU" smtClean="0"/>
              <a:t>-2014</a:t>
            </a:r>
            <a:r>
              <a:rPr lang="en-US" altLang="ru-RU" smtClean="0"/>
              <a:t> (</a:t>
            </a:r>
            <a:r>
              <a:rPr lang="ru-RU" altLang="ru-RU" smtClean="0"/>
              <a:t>решение)</a:t>
            </a:r>
          </a:p>
        </p:txBody>
      </p:sp>
      <p:sp>
        <p:nvSpPr>
          <p:cNvPr id="56323"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D8C07BB-5A62-4FC8-B4B5-B911C6644A9F}" type="slidenum">
              <a:rPr lang="ru-RU" altLang="ru-RU" sz="1400"/>
              <a:pPr>
                <a:spcBef>
                  <a:spcPct val="0"/>
                </a:spcBef>
                <a:buFontTx/>
                <a:buNone/>
              </a:pPr>
              <a:t>26</a:t>
            </a:fld>
            <a:endParaRPr lang="ru-RU" altLang="ru-RU" sz="1400"/>
          </a:p>
        </p:txBody>
      </p:sp>
      <p:sp>
        <p:nvSpPr>
          <p:cNvPr id="8" name="Прямоугольник 7"/>
          <p:cNvSpPr/>
          <p:nvPr/>
        </p:nvSpPr>
        <p:spPr>
          <a:xfrm>
            <a:off x="476250" y="844550"/>
            <a:ext cx="7210425" cy="5632450"/>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a:defRPr/>
            </a:pPr>
            <a:r>
              <a:rPr lang="en-US" sz="2200" dirty="0">
                <a:latin typeface="Consolas" pitchFamily="49" charset="0"/>
                <a:ea typeface="Calibri" pitchFamily="34" charset="0"/>
                <a:cs typeface="Courier New" pitchFamily="49" charset="0"/>
              </a:rPr>
              <a:t>N = </a:t>
            </a:r>
            <a:r>
              <a:rPr lang="en-US" sz="2200" dirty="0" err="1">
                <a:solidFill>
                  <a:srgbClr val="0070C0"/>
                </a:solidFill>
                <a:latin typeface="Consolas" pitchFamily="49" charset="0"/>
                <a:ea typeface="Calibri" pitchFamily="34" charset="0"/>
                <a:cs typeface="Courier New" pitchFamily="49" charset="0"/>
              </a:rPr>
              <a:t>int</a:t>
            </a:r>
            <a:r>
              <a:rPr lang="en-US" sz="2200" dirty="0">
                <a:latin typeface="Consolas" pitchFamily="49" charset="0"/>
                <a:ea typeface="Calibri" pitchFamily="34" charset="0"/>
                <a:cs typeface="Courier New" pitchFamily="49" charset="0"/>
              </a:rPr>
              <a:t>(</a:t>
            </a:r>
            <a:r>
              <a:rPr lang="en-US" sz="2200" dirty="0">
                <a:solidFill>
                  <a:srgbClr val="0070C0"/>
                </a:solidFill>
                <a:latin typeface="Consolas" pitchFamily="49" charset="0"/>
                <a:ea typeface="Calibri" pitchFamily="34" charset="0"/>
                <a:cs typeface="Courier New" pitchFamily="49" charset="0"/>
              </a:rPr>
              <a:t>input</a:t>
            </a:r>
            <a:r>
              <a:rPr lang="en-US" sz="2200" dirty="0">
                <a:latin typeface="Consolas" pitchFamily="49" charset="0"/>
                <a:ea typeface="Calibri" pitchFamily="34" charset="0"/>
                <a:cs typeface="Courier New" pitchFamily="49" charset="0"/>
              </a:rPr>
              <a:t>())</a:t>
            </a:r>
          </a:p>
          <a:p>
            <a:pPr>
              <a:defRPr/>
            </a:pPr>
            <a:r>
              <a:rPr lang="en-US" sz="2200" dirty="0">
                <a:latin typeface="Consolas" pitchFamily="49" charset="0"/>
                <a:ea typeface="Calibri" pitchFamily="34" charset="0"/>
                <a:cs typeface="Courier New" pitchFamily="49" charset="0"/>
              </a:rPr>
              <a:t>M3 = M7 = M21 = M = </a:t>
            </a:r>
            <a:r>
              <a:rPr lang="en-US" sz="2200" dirty="0">
                <a:solidFill>
                  <a:srgbClr val="00B0F0"/>
                </a:solidFill>
                <a:latin typeface="Consolas" pitchFamily="49" charset="0"/>
                <a:ea typeface="Calibri" pitchFamily="34" charset="0"/>
                <a:cs typeface="Courier New" pitchFamily="49" charset="0"/>
              </a:rPr>
              <a:t>0</a:t>
            </a:r>
          </a:p>
          <a:p>
            <a:pPr>
              <a:spcBef>
                <a:spcPts val="1200"/>
              </a:spcBef>
              <a:defRPr/>
            </a:pPr>
            <a:r>
              <a:rPr lang="en-US" sz="2200" dirty="0">
                <a:solidFill>
                  <a:srgbClr val="0000CC"/>
                </a:solidFill>
                <a:latin typeface="Consolas" pitchFamily="49" charset="0"/>
                <a:ea typeface="Calibri" pitchFamily="34" charset="0"/>
                <a:cs typeface="Courier New" pitchFamily="49" charset="0"/>
              </a:rPr>
              <a:t>for</a:t>
            </a:r>
            <a:r>
              <a:rPr lang="en-US" sz="2200" dirty="0">
                <a:latin typeface="Consolas" pitchFamily="49" charset="0"/>
                <a:ea typeface="Calibri" pitchFamily="34" charset="0"/>
                <a:cs typeface="Courier New" pitchFamily="49" charset="0"/>
              </a:rPr>
              <a:t> </a:t>
            </a:r>
            <a:r>
              <a:rPr lang="en-US" sz="2200" dirty="0" err="1">
                <a:latin typeface="Consolas" pitchFamily="49" charset="0"/>
                <a:ea typeface="Calibri" pitchFamily="34" charset="0"/>
                <a:cs typeface="Courier New" pitchFamily="49" charset="0"/>
              </a:rPr>
              <a:t>i</a:t>
            </a:r>
            <a:r>
              <a:rPr lang="en-US" sz="2200" dirty="0">
                <a:latin typeface="Consolas" pitchFamily="49" charset="0"/>
                <a:ea typeface="Calibri" pitchFamily="34" charset="0"/>
                <a:cs typeface="Courier New" pitchFamily="49" charset="0"/>
              </a:rPr>
              <a:t> </a:t>
            </a:r>
            <a:r>
              <a:rPr lang="en-US" sz="2200" dirty="0">
                <a:solidFill>
                  <a:srgbClr val="0000CC"/>
                </a:solidFill>
                <a:latin typeface="Consolas" pitchFamily="49" charset="0"/>
                <a:ea typeface="Calibri" pitchFamily="34" charset="0"/>
                <a:cs typeface="Courier New" pitchFamily="49" charset="0"/>
              </a:rPr>
              <a:t>in</a:t>
            </a:r>
            <a:r>
              <a:rPr lang="en-US" sz="2200" dirty="0">
                <a:latin typeface="Consolas" pitchFamily="49" charset="0"/>
                <a:ea typeface="Calibri" pitchFamily="34" charset="0"/>
                <a:cs typeface="Courier New" pitchFamily="49" charset="0"/>
              </a:rPr>
              <a:t> </a:t>
            </a:r>
            <a:r>
              <a:rPr lang="en-US" sz="2200" dirty="0">
                <a:solidFill>
                  <a:srgbClr val="0070C0"/>
                </a:solidFill>
                <a:latin typeface="Consolas" pitchFamily="49" charset="0"/>
                <a:ea typeface="Calibri" pitchFamily="34" charset="0"/>
                <a:cs typeface="Courier New" pitchFamily="49" charset="0"/>
              </a:rPr>
              <a:t>range</a:t>
            </a:r>
            <a:r>
              <a:rPr lang="en-US" sz="2200" dirty="0">
                <a:latin typeface="Consolas" pitchFamily="49" charset="0"/>
                <a:ea typeface="Calibri" pitchFamily="34" charset="0"/>
                <a:cs typeface="Courier New" pitchFamily="49" charset="0"/>
              </a:rPr>
              <a:t>(N):</a:t>
            </a:r>
          </a:p>
          <a:p>
            <a:pPr>
              <a:defRPr/>
            </a:pPr>
            <a:r>
              <a:rPr lang="en-US" sz="2200" dirty="0">
                <a:latin typeface="Consolas" pitchFamily="49" charset="0"/>
                <a:ea typeface="Calibri" pitchFamily="34" charset="0"/>
                <a:cs typeface="Courier New" pitchFamily="49" charset="0"/>
              </a:rPr>
              <a:t>    x = </a:t>
            </a:r>
            <a:r>
              <a:rPr lang="en-US" sz="2200" dirty="0" err="1">
                <a:solidFill>
                  <a:srgbClr val="0070C0"/>
                </a:solidFill>
                <a:latin typeface="Consolas" pitchFamily="49" charset="0"/>
                <a:ea typeface="Calibri" pitchFamily="34" charset="0"/>
                <a:cs typeface="Courier New" pitchFamily="49" charset="0"/>
              </a:rPr>
              <a:t>int</a:t>
            </a:r>
            <a:r>
              <a:rPr lang="en-US" sz="2200" dirty="0">
                <a:latin typeface="Consolas" pitchFamily="49" charset="0"/>
                <a:ea typeface="Calibri" pitchFamily="34" charset="0"/>
                <a:cs typeface="Courier New" pitchFamily="49" charset="0"/>
              </a:rPr>
              <a:t>(</a:t>
            </a:r>
            <a:r>
              <a:rPr lang="en-US" sz="2200" dirty="0">
                <a:solidFill>
                  <a:srgbClr val="0070C0"/>
                </a:solidFill>
                <a:latin typeface="Consolas" pitchFamily="49" charset="0"/>
                <a:ea typeface="Calibri" pitchFamily="34" charset="0"/>
                <a:cs typeface="Courier New" pitchFamily="49" charset="0"/>
              </a:rPr>
              <a:t>input</a:t>
            </a:r>
            <a:r>
              <a:rPr lang="en-US" sz="2200" dirty="0">
                <a:latin typeface="Consolas" pitchFamily="49" charset="0"/>
                <a:ea typeface="Calibri" pitchFamily="34" charset="0"/>
                <a:cs typeface="Courier New" pitchFamily="49" charset="0"/>
              </a:rPr>
              <a:t>())</a:t>
            </a:r>
          </a:p>
          <a:p>
            <a:pPr>
              <a:defRPr/>
            </a:pPr>
            <a:r>
              <a:rPr lang="en-US" sz="2200" dirty="0">
                <a:latin typeface="Consolas" pitchFamily="49" charset="0"/>
                <a:ea typeface="Calibri" pitchFamily="34" charset="0"/>
                <a:cs typeface="Courier New" pitchFamily="49" charset="0"/>
              </a:rPr>
              <a:t>    </a:t>
            </a:r>
            <a:r>
              <a:rPr lang="en-US" sz="2200" dirty="0">
                <a:solidFill>
                  <a:srgbClr val="0000CC"/>
                </a:solidFill>
                <a:latin typeface="Consolas" pitchFamily="49" charset="0"/>
                <a:ea typeface="Calibri" pitchFamily="34" charset="0"/>
                <a:cs typeface="Courier New" pitchFamily="49" charset="0"/>
              </a:rPr>
              <a:t>if</a:t>
            </a:r>
            <a:r>
              <a:rPr lang="en-US" sz="2200" dirty="0">
                <a:latin typeface="Consolas" pitchFamily="49" charset="0"/>
                <a:ea typeface="Calibri" pitchFamily="34" charset="0"/>
                <a:cs typeface="Courier New" pitchFamily="49" charset="0"/>
              </a:rPr>
              <a:t> x % </a:t>
            </a:r>
            <a:r>
              <a:rPr lang="en-US" sz="2200" dirty="0">
                <a:solidFill>
                  <a:srgbClr val="00B0F0"/>
                </a:solidFill>
                <a:latin typeface="Consolas" pitchFamily="49" charset="0"/>
                <a:ea typeface="Calibri" pitchFamily="34" charset="0"/>
                <a:cs typeface="Courier New" pitchFamily="49" charset="0"/>
              </a:rPr>
              <a:t>21</a:t>
            </a:r>
            <a:r>
              <a:rPr lang="en-US" sz="2200" dirty="0">
                <a:latin typeface="Consolas" pitchFamily="49" charset="0"/>
                <a:ea typeface="Calibri" pitchFamily="34" charset="0"/>
                <a:cs typeface="Courier New" pitchFamily="49" charset="0"/>
              </a:rPr>
              <a:t> != </a:t>
            </a:r>
            <a:r>
              <a:rPr lang="en-US" sz="2200" dirty="0">
                <a:solidFill>
                  <a:srgbClr val="00B0F0"/>
                </a:solidFill>
                <a:latin typeface="Consolas" pitchFamily="49" charset="0"/>
                <a:ea typeface="Calibri" pitchFamily="34" charset="0"/>
                <a:cs typeface="Courier New" pitchFamily="49" charset="0"/>
              </a:rPr>
              <a:t>0</a:t>
            </a:r>
            <a:r>
              <a:rPr lang="en-US" sz="2200" dirty="0">
                <a:latin typeface="Consolas" pitchFamily="49" charset="0"/>
                <a:ea typeface="Calibri" pitchFamily="34" charset="0"/>
                <a:cs typeface="Courier New" pitchFamily="49" charset="0"/>
              </a:rPr>
              <a:t>:</a:t>
            </a:r>
          </a:p>
          <a:p>
            <a:pPr>
              <a:defRPr/>
            </a:pPr>
            <a:r>
              <a:rPr lang="en-US" sz="2200" dirty="0">
                <a:latin typeface="Consolas" pitchFamily="49" charset="0"/>
                <a:ea typeface="Calibri" pitchFamily="34" charset="0"/>
                <a:cs typeface="Courier New" pitchFamily="49" charset="0"/>
              </a:rPr>
              <a:t>        </a:t>
            </a:r>
            <a:r>
              <a:rPr lang="en-US" sz="2200" dirty="0">
                <a:solidFill>
                  <a:srgbClr val="0000CC"/>
                </a:solidFill>
                <a:latin typeface="Consolas" pitchFamily="49" charset="0"/>
                <a:ea typeface="Calibri" pitchFamily="34" charset="0"/>
                <a:cs typeface="Courier New" pitchFamily="49" charset="0"/>
              </a:rPr>
              <a:t>if</a:t>
            </a:r>
            <a:r>
              <a:rPr lang="en-US" sz="2200" dirty="0">
                <a:latin typeface="Consolas" pitchFamily="49" charset="0"/>
                <a:ea typeface="Calibri" pitchFamily="34" charset="0"/>
                <a:cs typeface="Courier New" pitchFamily="49" charset="0"/>
              </a:rPr>
              <a:t> x % </a:t>
            </a:r>
            <a:r>
              <a:rPr lang="en-US" sz="2200" dirty="0">
                <a:solidFill>
                  <a:srgbClr val="00B0F0"/>
                </a:solidFill>
                <a:latin typeface="Consolas" pitchFamily="49" charset="0"/>
                <a:ea typeface="Calibri" pitchFamily="34" charset="0"/>
                <a:cs typeface="Courier New" pitchFamily="49" charset="0"/>
              </a:rPr>
              <a:t>3</a:t>
            </a:r>
            <a:r>
              <a:rPr lang="en-US" sz="2200" dirty="0">
                <a:latin typeface="Consolas" pitchFamily="49" charset="0"/>
                <a:ea typeface="Calibri" pitchFamily="34" charset="0"/>
                <a:cs typeface="Courier New" pitchFamily="49" charset="0"/>
              </a:rPr>
              <a:t> == </a:t>
            </a:r>
            <a:r>
              <a:rPr lang="en-US" sz="2200" dirty="0">
                <a:solidFill>
                  <a:srgbClr val="00B0F0"/>
                </a:solidFill>
                <a:latin typeface="Consolas" pitchFamily="49" charset="0"/>
                <a:ea typeface="Calibri" pitchFamily="34" charset="0"/>
                <a:cs typeface="Courier New" pitchFamily="49" charset="0"/>
              </a:rPr>
              <a:t>0</a:t>
            </a:r>
            <a:r>
              <a:rPr lang="en-US" sz="2200" dirty="0">
                <a:latin typeface="Consolas" pitchFamily="49" charset="0"/>
                <a:ea typeface="Calibri" pitchFamily="34" charset="0"/>
                <a:cs typeface="Courier New" pitchFamily="49" charset="0"/>
              </a:rPr>
              <a:t>: M3 = </a:t>
            </a:r>
            <a:r>
              <a:rPr lang="en-US" sz="2200" dirty="0">
                <a:solidFill>
                  <a:srgbClr val="0070C0"/>
                </a:solidFill>
                <a:latin typeface="Consolas" pitchFamily="49" charset="0"/>
                <a:ea typeface="Calibri" pitchFamily="34" charset="0"/>
                <a:cs typeface="Courier New" pitchFamily="49" charset="0"/>
              </a:rPr>
              <a:t>max</a:t>
            </a:r>
            <a:r>
              <a:rPr lang="en-US" sz="2200" dirty="0">
                <a:latin typeface="Consolas" pitchFamily="49" charset="0"/>
                <a:ea typeface="Calibri" pitchFamily="34" charset="0"/>
                <a:cs typeface="Courier New" pitchFamily="49" charset="0"/>
              </a:rPr>
              <a:t>(M3, x)</a:t>
            </a:r>
          </a:p>
          <a:p>
            <a:pPr>
              <a:defRPr/>
            </a:pPr>
            <a:r>
              <a:rPr lang="en-US" sz="2200" dirty="0">
                <a:latin typeface="Consolas" pitchFamily="49" charset="0"/>
                <a:ea typeface="Calibri" pitchFamily="34" charset="0"/>
                <a:cs typeface="Courier New" pitchFamily="49" charset="0"/>
              </a:rPr>
              <a:t>        </a:t>
            </a:r>
            <a:r>
              <a:rPr lang="en-US" sz="2200" dirty="0">
                <a:solidFill>
                  <a:srgbClr val="0000CC"/>
                </a:solidFill>
                <a:latin typeface="Consolas" pitchFamily="49" charset="0"/>
                <a:ea typeface="Calibri" pitchFamily="34" charset="0"/>
                <a:cs typeface="Courier New" pitchFamily="49" charset="0"/>
              </a:rPr>
              <a:t>if</a:t>
            </a:r>
            <a:r>
              <a:rPr lang="en-US" sz="2200" dirty="0">
                <a:latin typeface="Consolas" pitchFamily="49" charset="0"/>
                <a:ea typeface="Calibri" pitchFamily="34" charset="0"/>
                <a:cs typeface="Courier New" pitchFamily="49" charset="0"/>
              </a:rPr>
              <a:t> x % </a:t>
            </a:r>
            <a:r>
              <a:rPr lang="en-US" sz="2200" dirty="0">
                <a:solidFill>
                  <a:srgbClr val="00B0F0"/>
                </a:solidFill>
                <a:latin typeface="Consolas" pitchFamily="49" charset="0"/>
                <a:ea typeface="Calibri" pitchFamily="34" charset="0"/>
                <a:cs typeface="Courier New" pitchFamily="49" charset="0"/>
              </a:rPr>
              <a:t>7</a:t>
            </a:r>
            <a:r>
              <a:rPr lang="en-US" sz="2200" dirty="0">
                <a:latin typeface="Consolas" pitchFamily="49" charset="0"/>
                <a:ea typeface="Calibri" pitchFamily="34" charset="0"/>
                <a:cs typeface="Courier New" pitchFamily="49" charset="0"/>
              </a:rPr>
              <a:t> == </a:t>
            </a:r>
            <a:r>
              <a:rPr lang="en-US" sz="2200" dirty="0">
                <a:solidFill>
                  <a:srgbClr val="00B0F0"/>
                </a:solidFill>
                <a:latin typeface="Consolas" pitchFamily="49" charset="0"/>
                <a:ea typeface="Calibri" pitchFamily="34" charset="0"/>
                <a:cs typeface="Courier New" pitchFamily="49" charset="0"/>
              </a:rPr>
              <a:t>0</a:t>
            </a:r>
            <a:r>
              <a:rPr lang="en-US" sz="2200" dirty="0">
                <a:latin typeface="Consolas" pitchFamily="49" charset="0"/>
                <a:ea typeface="Calibri" pitchFamily="34" charset="0"/>
                <a:cs typeface="Courier New" pitchFamily="49" charset="0"/>
              </a:rPr>
              <a:t>: M7 = </a:t>
            </a:r>
            <a:r>
              <a:rPr lang="en-US" sz="2200" dirty="0">
                <a:solidFill>
                  <a:srgbClr val="0070C0"/>
                </a:solidFill>
                <a:latin typeface="Consolas" pitchFamily="49" charset="0"/>
                <a:ea typeface="Calibri" pitchFamily="34" charset="0"/>
                <a:cs typeface="Courier New" pitchFamily="49" charset="0"/>
              </a:rPr>
              <a:t>max</a:t>
            </a:r>
            <a:r>
              <a:rPr lang="en-US" sz="2200" dirty="0">
                <a:latin typeface="Consolas" pitchFamily="49" charset="0"/>
                <a:ea typeface="Calibri" pitchFamily="34" charset="0"/>
                <a:cs typeface="Courier New" pitchFamily="49" charset="0"/>
              </a:rPr>
              <a:t>(M7, x)</a:t>
            </a:r>
          </a:p>
          <a:p>
            <a:pPr>
              <a:defRPr/>
            </a:pPr>
            <a:r>
              <a:rPr lang="en-US" sz="2200" dirty="0">
                <a:latin typeface="Consolas" pitchFamily="49" charset="0"/>
                <a:ea typeface="Calibri" pitchFamily="34" charset="0"/>
                <a:cs typeface="Courier New" pitchFamily="49" charset="0"/>
              </a:rPr>
              <a:t>    </a:t>
            </a:r>
            <a:r>
              <a:rPr lang="en-US" sz="2200" dirty="0">
                <a:solidFill>
                  <a:srgbClr val="0000CC"/>
                </a:solidFill>
                <a:latin typeface="Consolas" pitchFamily="49" charset="0"/>
                <a:ea typeface="Calibri" pitchFamily="34" charset="0"/>
                <a:cs typeface="Courier New" pitchFamily="49" charset="0"/>
              </a:rPr>
              <a:t>if</a:t>
            </a:r>
            <a:r>
              <a:rPr lang="en-US" sz="2200" dirty="0">
                <a:latin typeface="Consolas" pitchFamily="49" charset="0"/>
                <a:ea typeface="Calibri" pitchFamily="34" charset="0"/>
                <a:cs typeface="Courier New" pitchFamily="49" charset="0"/>
              </a:rPr>
              <a:t> x % </a:t>
            </a:r>
            <a:r>
              <a:rPr lang="en-US" sz="2200" dirty="0">
                <a:solidFill>
                  <a:srgbClr val="00B0F0"/>
                </a:solidFill>
                <a:latin typeface="Consolas" pitchFamily="49" charset="0"/>
                <a:ea typeface="Calibri" pitchFamily="34" charset="0"/>
                <a:cs typeface="Courier New" pitchFamily="49" charset="0"/>
              </a:rPr>
              <a:t>21</a:t>
            </a:r>
            <a:r>
              <a:rPr lang="en-US" sz="2200" dirty="0">
                <a:latin typeface="Consolas" pitchFamily="49" charset="0"/>
                <a:ea typeface="Calibri" pitchFamily="34" charset="0"/>
                <a:cs typeface="Courier New" pitchFamily="49" charset="0"/>
              </a:rPr>
              <a:t> == </a:t>
            </a:r>
            <a:r>
              <a:rPr lang="en-US" sz="2200" dirty="0">
                <a:solidFill>
                  <a:srgbClr val="00B0F0"/>
                </a:solidFill>
                <a:latin typeface="Consolas" pitchFamily="49" charset="0"/>
                <a:ea typeface="Calibri" pitchFamily="34" charset="0"/>
                <a:cs typeface="Courier New" pitchFamily="49" charset="0"/>
              </a:rPr>
              <a:t>0</a:t>
            </a:r>
            <a:r>
              <a:rPr lang="en-US" sz="2200" dirty="0">
                <a:latin typeface="Consolas" pitchFamily="49" charset="0"/>
                <a:ea typeface="Calibri" pitchFamily="34" charset="0"/>
                <a:cs typeface="Courier New" pitchFamily="49" charset="0"/>
              </a:rPr>
              <a:t>  </a:t>
            </a:r>
            <a:r>
              <a:rPr lang="en-US" sz="2200" dirty="0">
                <a:solidFill>
                  <a:srgbClr val="0000CC"/>
                </a:solidFill>
                <a:latin typeface="Consolas" pitchFamily="49" charset="0"/>
                <a:ea typeface="Calibri" pitchFamily="34" charset="0"/>
                <a:cs typeface="Courier New" pitchFamily="49" charset="0"/>
              </a:rPr>
              <a:t>and</a:t>
            </a:r>
            <a:r>
              <a:rPr lang="en-US" sz="2200" dirty="0">
                <a:latin typeface="Consolas" pitchFamily="49" charset="0"/>
                <a:ea typeface="Calibri" pitchFamily="34" charset="0"/>
                <a:cs typeface="Courier New" pitchFamily="49" charset="0"/>
              </a:rPr>
              <a:t>  x &gt; M21: </a:t>
            </a:r>
          </a:p>
          <a:p>
            <a:pPr>
              <a:defRPr/>
            </a:pPr>
            <a:r>
              <a:rPr lang="en-US" sz="2200" dirty="0">
                <a:latin typeface="Consolas" pitchFamily="49" charset="0"/>
                <a:ea typeface="Calibri" pitchFamily="34" charset="0"/>
                <a:cs typeface="Courier New" pitchFamily="49" charset="0"/>
              </a:rPr>
              <a:t>        M = </a:t>
            </a:r>
            <a:r>
              <a:rPr lang="en-US" sz="2200" dirty="0">
                <a:solidFill>
                  <a:srgbClr val="0070C0"/>
                </a:solidFill>
                <a:latin typeface="Consolas" pitchFamily="49" charset="0"/>
                <a:ea typeface="Calibri" pitchFamily="34" charset="0"/>
                <a:cs typeface="Courier New" pitchFamily="49" charset="0"/>
              </a:rPr>
              <a:t>max</a:t>
            </a:r>
            <a:r>
              <a:rPr lang="en-US" sz="2200" dirty="0">
                <a:latin typeface="Consolas" pitchFamily="49" charset="0"/>
                <a:ea typeface="Calibri" pitchFamily="34" charset="0"/>
                <a:cs typeface="Courier New" pitchFamily="49" charset="0"/>
              </a:rPr>
              <a:t>(M21, M)</a:t>
            </a:r>
          </a:p>
          <a:p>
            <a:pPr>
              <a:defRPr/>
            </a:pPr>
            <a:r>
              <a:rPr lang="en-US" sz="2200" dirty="0">
                <a:latin typeface="Consolas" pitchFamily="49" charset="0"/>
                <a:ea typeface="Calibri" pitchFamily="34" charset="0"/>
                <a:cs typeface="Courier New" pitchFamily="49" charset="0"/>
              </a:rPr>
              <a:t>        M21 = x</a:t>
            </a:r>
          </a:p>
          <a:p>
            <a:pPr>
              <a:defRPr/>
            </a:pPr>
            <a:r>
              <a:rPr lang="en-US" sz="2200" dirty="0">
                <a:latin typeface="Consolas" pitchFamily="49" charset="0"/>
                <a:ea typeface="Calibri" pitchFamily="34" charset="0"/>
                <a:cs typeface="Courier New" pitchFamily="49" charset="0"/>
              </a:rPr>
              <a:t>    </a:t>
            </a:r>
            <a:r>
              <a:rPr lang="en-US" sz="2200" dirty="0">
                <a:solidFill>
                  <a:srgbClr val="0000CC"/>
                </a:solidFill>
                <a:latin typeface="Consolas" pitchFamily="49" charset="0"/>
                <a:ea typeface="Calibri" pitchFamily="34" charset="0"/>
                <a:cs typeface="Courier New" pitchFamily="49" charset="0"/>
              </a:rPr>
              <a:t>else</a:t>
            </a:r>
            <a:r>
              <a:rPr lang="en-US" sz="2200" dirty="0">
                <a:latin typeface="Consolas" pitchFamily="49" charset="0"/>
                <a:ea typeface="Calibri" pitchFamily="34" charset="0"/>
                <a:cs typeface="Courier New" pitchFamily="49" charset="0"/>
              </a:rPr>
              <a:t>:</a:t>
            </a:r>
            <a:r>
              <a:rPr lang="ru-RU" sz="2200" dirty="0">
                <a:latin typeface="Consolas" pitchFamily="49" charset="0"/>
                <a:ea typeface="Calibri" pitchFamily="34" charset="0"/>
                <a:cs typeface="Courier New" pitchFamily="49" charset="0"/>
              </a:rPr>
              <a:t> </a:t>
            </a:r>
            <a:r>
              <a:rPr lang="en-US" sz="2200" dirty="0">
                <a:latin typeface="Consolas" pitchFamily="49" charset="0"/>
                <a:ea typeface="Calibri" pitchFamily="34" charset="0"/>
                <a:cs typeface="Courier New" pitchFamily="49" charset="0"/>
              </a:rPr>
              <a:t>M = </a:t>
            </a:r>
            <a:r>
              <a:rPr lang="en-US" sz="2200" dirty="0">
                <a:solidFill>
                  <a:srgbClr val="0070C0"/>
                </a:solidFill>
                <a:latin typeface="Consolas" pitchFamily="49" charset="0"/>
                <a:ea typeface="Calibri" pitchFamily="34" charset="0"/>
                <a:cs typeface="Courier New" pitchFamily="49" charset="0"/>
              </a:rPr>
              <a:t>max</a:t>
            </a:r>
            <a:r>
              <a:rPr lang="en-US" sz="2200" dirty="0">
                <a:latin typeface="Consolas" pitchFamily="49" charset="0"/>
                <a:ea typeface="Calibri" pitchFamily="34" charset="0"/>
                <a:cs typeface="Courier New" pitchFamily="49" charset="0"/>
              </a:rPr>
              <a:t>(M, x)        </a:t>
            </a:r>
          </a:p>
          <a:p>
            <a:pPr>
              <a:spcBef>
                <a:spcPts val="1200"/>
              </a:spcBef>
              <a:defRPr/>
            </a:pPr>
            <a:r>
              <a:rPr lang="en-US" sz="2200" dirty="0">
                <a:latin typeface="Consolas" pitchFamily="49" charset="0"/>
                <a:ea typeface="Calibri" pitchFamily="34" charset="0"/>
                <a:cs typeface="Courier New" pitchFamily="49" charset="0"/>
              </a:rPr>
              <a:t>R0 = </a:t>
            </a:r>
            <a:r>
              <a:rPr lang="en-US" sz="2200" dirty="0" err="1">
                <a:solidFill>
                  <a:srgbClr val="0070C0"/>
                </a:solidFill>
                <a:latin typeface="Consolas" pitchFamily="49" charset="0"/>
                <a:ea typeface="Calibri" pitchFamily="34" charset="0"/>
                <a:cs typeface="Courier New" pitchFamily="49" charset="0"/>
              </a:rPr>
              <a:t>int</a:t>
            </a:r>
            <a:r>
              <a:rPr lang="en-US" sz="2200" dirty="0">
                <a:latin typeface="Consolas" pitchFamily="49" charset="0"/>
                <a:ea typeface="Calibri" pitchFamily="34" charset="0"/>
                <a:cs typeface="Courier New" pitchFamily="49" charset="0"/>
              </a:rPr>
              <a:t>(</a:t>
            </a:r>
            <a:r>
              <a:rPr lang="en-US" sz="2200" dirty="0">
                <a:solidFill>
                  <a:srgbClr val="0070C0"/>
                </a:solidFill>
                <a:latin typeface="Consolas" pitchFamily="49" charset="0"/>
                <a:ea typeface="Calibri" pitchFamily="34" charset="0"/>
                <a:cs typeface="Courier New" pitchFamily="49" charset="0"/>
              </a:rPr>
              <a:t>input</a:t>
            </a:r>
            <a:r>
              <a:rPr lang="en-US" sz="2200" dirty="0">
                <a:latin typeface="Consolas" pitchFamily="49" charset="0"/>
                <a:ea typeface="Calibri" pitchFamily="34" charset="0"/>
                <a:cs typeface="Courier New" pitchFamily="49" charset="0"/>
              </a:rPr>
              <a:t>())</a:t>
            </a:r>
          </a:p>
          <a:p>
            <a:pPr>
              <a:defRPr/>
            </a:pPr>
            <a:r>
              <a:rPr lang="en-US" sz="2200" dirty="0">
                <a:latin typeface="Consolas" pitchFamily="49" charset="0"/>
                <a:ea typeface="Calibri" pitchFamily="34" charset="0"/>
                <a:cs typeface="Courier New" pitchFamily="49" charset="0"/>
              </a:rPr>
              <a:t>R = </a:t>
            </a:r>
            <a:r>
              <a:rPr lang="en-US" sz="2200" dirty="0">
                <a:solidFill>
                  <a:srgbClr val="0070C0"/>
                </a:solidFill>
                <a:latin typeface="Consolas" pitchFamily="49" charset="0"/>
                <a:ea typeface="Calibri" pitchFamily="34" charset="0"/>
                <a:cs typeface="Courier New" pitchFamily="49" charset="0"/>
              </a:rPr>
              <a:t>max</a:t>
            </a:r>
            <a:r>
              <a:rPr lang="en-US" sz="2200" dirty="0">
                <a:latin typeface="Consolas" pitchFamily="49" charset="0"/>
                <a:ea typeface="Calibri" pitchFamily="34" charset="0"/>
                <a:cs typeface="Courier New" pitchFamily="49" charset="0"/>
              </a:rPr>
              <a:t>(M3*M7, M21*M)</a:t>
            </a:r>
          </a:p>
          <a:p>
            <a:pPr>
              <a:spcBef>
                <a:spcPts val="1200"/>
              </a:spcBef>
              <a:spcAft>
                <a:spcPts val="0"/>
              </a:spcAft>
              <a:defRPr/>
            </a:pPr>
            <a:r>
              <a:rPr lang="en-US" sz="2200" dirty="0">
                <a:solidFill>
                  <a:srgbClr val="0000CC"/>
                </a:solidFill>
                <a:latin typeface="Consolas" pitchFamily="49" charset="0"/>
                <a:ea typeface="Calibri" pitchFamily="34" charset="0"/>
                <a:cs typeface="Courier New" pitchFamily="49" charset="0"/>
              </a:rPr>
              <a:t>if</a:t>
            </a:r>
            <a:r>
              <a:rPr lang="en-US" sz="2200" dirty="0">
                <a:latin typeface="Consolas" pitchFamily="49" charset="0"/>
                <a:ea typeface="Calibri" pitchFamily="34" charset="0"/>
                <a:cs typeface="Courier New" pitchFamily="49" charset="0"/>
              </a:rPr>
              <a:t> R == R0:</a:t>
            </a:r>
            <a:r>
              <a:rPr lang="ru-RU" sz="2200" dirty="0">
                <a:latin typeface="Consolas" pitchFamily="49" charset="0"/>
                <a:ea typeface="Calibri" pitchFamily="34" charset="0"/>
                <a:cs typeface="Courier New" pitchFamily="49" charset="0"/>
              </a:rPr>
              <a:t> </a:t>
            </a:r>
            <a:r>
              <a:rPr lang="en-US" sz="2200" dirty="0">
                <a:solidFill>
                  <a:srgbClr val="0070C0"/>
                </a:solidFill>
                <a:latin typeface="Consolas" pitchFamily="49" charset="0"/>
                <a:ea typeface="Calibri" pitchFamily="34" charset="0"/>
                <a:cs typeface="Courier New" pitchFamily="49" charset="0"/>
              </a:rPr>
              <a:t>print</a:t>
            </a:r>
            <a:r>
              <a:rPr lang="en-US" sz="2200" dirty="0">
                <a:latin typeface="Consolas" pitchFamily="49" charset="0"/>
                <a:ea typeface="Calibri" pitchFamily="34" charset="0"/>
                <a:cs typeface="Courier New" pitchFamily="49" charset="0"/>
              </a:rPr>
              <a:t>(</a:t>
            </a:r>
            <a:r>
              <a:rPr lang="en-US" sz="2200" dirty="0">
                <a:solidFill>
                  <a:srgbClr val="C00000"/>
                </a:solidFill>
                <a:latin typeface="Consolas" pitchFamily="49" charset="0"/>
                <a:ea typeface="Calibri" pitchFamily="34" charset="0"/>
                <a:cs typeface="Courier New" pitchFamily="49" charset="0"/>
              </a:rPr>
              <a:t>"</a:t>
            </a:r>
            <a:r>
              <a:rPr lang="ru-RU" sz="2200" dirty="0">
                <a:solidFill>
                  <a:srgbClr val="C00000"/>
                </a:solidFill>
                <a:latin typeface="Consolas" pitchFamily="49" charset="0"/>
                <a:ea typeface="Calibri" pitchFamily="34" charset="0"/>
                <a:cs typeface="Courier New" pitchFamily="49" charset="0"/>
              </a:rPr>
              <a:t>Контроль пройден"</a:t>
            </a:r>
            <a:r>
              <a:rPr lang="ru-RU" sz="2200" dirty="0">
                <a:latin typeface="Consolas" pitchFamily="49" charset="0"/>
                <a:ea typeface="Calibri" pitchFamily="34" charset="0"/>
                <a:cs typeface="Courier New" pitchFamily="49" charset="0"/>
              </a:rPr>
              <a:t>)</a:t>
            </a:r>
          </a:p>
          <a:p>
            <a:pPr>
              <a:defRPr/>
            </a:pPr>
            <a:r>
              <a:rPr lang="en-US" sz="2200" dirty="0">
                <a:solidFill>
                  <a:srgbClr val="0000CC"/>
                </a:solidFill>
                <a:latin typeface="Consolas" pitchFamily="49" charset="0"/>
                <a:ea typeface="Calibri" pitchFamily="34" charset="0"/>
                <a:cs typeface="Courier New" pitchFamily="49" charset="0"/>
              </a:rPr>
              <a:t>else</a:t>
            </a:r>
            <a:r>
              <a:rPr lang="en-US" sz="2200" dirty="0">
                <a:latin typeface="Consolas" pitchFamily="49" charset="0"/>
                <a:ea typeface="Calibri" pitchFamily="34" charset="0"/>
                <a:cs typeface="Courier New" pitchFamily="49" charset="0"/>
              </a:rPr>
              <a:t>:</a:t>
            </a:r>
            <a:r>
              <a:rPr lang="ru-RU" sz="2200" dirty="0">
                <a:latin typeface="Consolas" pitchFamily="49" charset="0"/>
                <a:ea typeface="Calibri" pitchFamily="34" charset="0"/>
                <a:cs typeface="Courier New" pitchFamily="49" charset="0"/>
              </a:rPr>
              <a:t>   </a:t>
            </a:r>
            <a:r>
              <a:rPr lang="en-US" sz="2200" dirty="0">
                <a:latin typeface="Consolas" pitchFamily="49" charset="0"/>
                <a:ea typeface="Calibri" pitchFamily="34" charset="0"/>
                <a:cs typeface="Courier New" pitchFamily="49" charset="0"/>
              </a:rPr>
              <a:t>    </a:t>
            </a:r>
            <a:r>
              <a:rPr lang="en-US" sz="2200" dirty="0">
                <a:solidFill>
                  <a:srgbClr val="0070C0"/>
                </a:solidFill>
                <a:latin typeface="Consolas" pitchFamily="49" charset="0"/>
                <a:ea typeface="Calibri" pitchFamily="34" charset="0"/>
                <a:cs typeface="Courier New" pitchFamily="49" charset="0"/>
              </a:rPr>
              <a:t>print</a:t>
            </a:r>
            <a:r>
              <a:rPr lang="en-US" sz="2200" dirty="0">
                <a:latin typeface="Consolas" pitchFamily="49" charset="0"/>
                <a:ea typeface="Calibri" pitchFamily="34" charset="0"/>
                <a:cs typeface="Courier New" pitchFamily="49" charset="0"/>
              </a:rPr>
              <a:t>(</a:t>
            </a:r>
            <a:r>
              <a:rPr lang="en-US" sz="2200" dirty="0">
                <a:solidFill>
                  <a:srgbClr val="C00000"/>
                </a:solidFill>
                <a:latin typeface="Consolas" pitchFamily="49" charset="0"/>
                <a:ea typeface="Calibri" pitchFamily="34" charset="0"/>
                <a:cs typeface="Courier New" pitchFamily="49" charset="0"/>
              </a:rPr>
              <a:t>"</a:t>
            </a:r>
            <a:r>
              <a:rPr lang="ru-RU" sz="2200" dirty="0">
                <a:solidFill>
                  <a:srgbClr val="C00000"/>
                </a:solidFill>
                <a:latin typeface="Consolas" pitchFamily="49" charset="0"/>
                <a:ea typeface="Calibri" pitchFamily="34" charset="0"/>
                <a:cs typeface="Courier New" pitchFamily="49" charset="0"/>
              </a:rPr>
              <a:t>Контроль не пройден"</a:t>
            </a:r>
            <a:r>
              <a:rPr lang="ru-RU" sz="2200" dirty="0">
                <a:latin typeface="Consolas" pitchFamily="49" charset="0"/>
                <a:ea typeface="Calibri" pitchFamily="34" charset="0"/>
                <a:cs typeface="Courier New" pitchFamily="49" charset="0"/>
              </a:rPr>
              <a:t>)</a:t>
            </a:r>
            <a:endParaRPr lang="en-US" sz="2200" dirty="0">
              <a:latin typeface="Consolas" pitchFamily="49" charset="0"/>
              <a:ea typeface="Calibri" pitchFamily="34" charset="0"/>
              <a:cs typeface="Courier New"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Заголовок 1"/>
          <p:cNvSpPr>
            <a:spLocks noGrp="1"/>
          </p:cNvSpPr>
          <p:nvPr>
            <p:ph type="title"/>
          </p:nvPr>
        </p:nvSpPr>
        <p:spPr>
          <a:xfrm>
            <a:off x="311150" y="301625"/>
            <a:ext cx="8375650" cy="471488"/>
          </a:xfrm>
        </p:spPr>
        <p:txBody>
          <a:bodyPr/>
          <a:lstStyle/>
          <a:p>
            <a:r>
              <a:rPr lang="ru-RU" altLang="ru-RU" smtClean="0"/>
              <a:t>Функциональное программирование</a:t>
            </a:r>
          </a:p>
        </p:txBody>
      </p:sp>
      <p:sp>
        <p:nvSpPr>
          <p:cNvPr id="5837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A7F08CF-FC69-433D-AEDB-814FD1230820}" type="slidenum">
              <a:rPr lang="ru-RU" altLang="ru-RU" sz="1400"/>
              <a:pPr>
                <a:spcBef>
                  <a:spcPct val="0"/>
                </a:spcBef>
                <a:buFontTx/>
                <a:buNone/>
              </a:pPr>
              <a:t>27</a:t>
            </a:fld>
            <a:endParaRPr lang="ru-RU" altLang="ru-RU" sz="1400"/>
          </a:p>
        </p:txBody>
      </p:sp>
      <p:sp>
        <p:nvSpPr>
          <p:cNvPr id="4" name="Прямоугольник 3"/>
          <p:cNvSpPr/>
          <p:nvPr/>
        </p:nvSpPr>
        <p:spPr>
          <a:xfrm>
            <a:off x="400050" y="871538"/>
            <a:ext cx="8391525" cy="1200150"/>
          </a:xfrm>
          <a:prstGeom prst="rect">
            <a:avLst/>
          </a:prstGeom>
          <a:solidFill>
            <a:srgbClr val="E6E6FF"/>
          </a:solidFill>
          <a:effectLst>
            <a:outerShdw blurRad="50800" dist="38100" dir="2700000" algn="tl" rotWithShape="0">
              <a:prstClr val="black">
                <a:alpha val="40000"/>
              </a:prstClr>
            </a:outerShdw>
          </a:effectLst>
        </p:spPr>
        <p:txBody>
          <a:bodyPr>
            <a:spAutoFit/>
          </a:bodyPr>
          <a:lstStyle/>
          <a:p>
            <a:pPr eaLnBrk="1" hangingPunct="1">
              <a:defRPr/>
            </a:pPr>
            <a:r>
              <a:rPr lang="ru-RU" sz="2400" dirty="0"/>
              <a:t>Функция – объект, который можно передавать в другие функции как аргумент и возвращать как результат других функций.</a:t>
            </a:r>
          </a:p>
        </p:txBody>
      </p:sp>
      <p:sp>
        <p:nvSpPr>
          <p:cNvPr id="5" name="Прямоугольник 4"/>
          <p:cNvSpPr>
            <a:spLocks noChangeArrowheads="1"/>
          </p:cNvSpPr>
          <p:nvPr/>
        </p:nvSpPr>
        <p:spPr bwMode="auto">
          <a:xfrm>
            <a:off x="417513" y="2085975"/>
            <a:ext cx="7362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solidFill>
                  <a:srgbClr val="000000"/>
                </a:solidFill>
              </a:rPr>
              <a:t> Языки </a:t>
            </a:r>
            <a:r>
              <a:rPr lang="en-US" altLang="ru-RU" sz="2400">
                <a:solidFill>
                  <a:srgbClr val="333399"/>
                </a:solidFill>
              </a:rPr>
              <a:t>LISP</a:t>
            </a:r>
            <a:r>
              <a:rPr lang="en-US" altLang="ru-RU" sz="2400">
                <a:solidFill>
                  <a:srgbClr val="000000"/>
                </a:solidFill>
              </a:rPr>
              <a:t>, </a:t>
            </a:r>
            <a:r>
              <a:rPr lang="en-US" altLang="ru-RU" sz="2400">
                <a:solidFill>
                  <a:srgbClr val="333399"/>
                </a:solidFill>
              </a:rPr>
              <a:t>Scheme</a:t>
            </a:r>
            <a:r>
              <a:rPr lang="en-US" altLang="ru-RU" sz="2400">
                <a:solidFill>
                  <a:srgbClr val="000000"/>
                </a:solidFill>
              </a:rPr>
              <a:t>, </a:t>
            </a:r>
            <a:r>
              <a:rPr lang="en-US" altLang="ru-RU" sz="2400">
                <a:solidFill>
                  <a:srgbClr val="333399"/>
                </a:solidFill>
              </a:rPr>
              <a:t>Haskell</a:t>
            </a:r>
            <a:r>
              <a:rPr lang="en-US" altLang="ru-RU" sz="2400">
                <a:solidFill>
                  <a:srgbClr val="000000"/>
                </a:solidFill>
              </a:rPr>
              <a:t>, </a:t>
            </a:r>
            <a:r>
              <a:rPr lang="en-US" altLang="ru-RU" sz="2400">
                <a:solidFill>
                  <a:srgbClr val="333399"/>
                </a:solidFill>
              </a:rPr>
              <a:t>Scala</a:t>
            </a:r>
            <a:r>
              <a:rPr lang="en-US" altLang="ru-RU" sz="2400">
                <a:solidFill>
                  <a:srgbClr val="000000"/>
                </a:solidFill>
              </a:rPr>
              <a:t>, </a:t>
            </a:r>
            <a:r>
              <a:rPr lang="en-US" altLang="ru-RU" sz="2400">
                <a:solidFill>
                  <a:srgbClr val="333399"/>
                </a:solidFill>
              </a:rPr>
              <a:t>Erlang</a:t>
            </a:r>
            <a:r>
              <a:rPr lang="en-US" altLang="ru-RU" sz="2400">
                <a:solidFill>
                  <a:srgbClr val="000000"/>
                </a:solidFill>
              </a:rPr>
              <a:t>, </a:t>
            </a:r>
            <a:r>
              <a:rPr lang="en-US" altLang="ru-RU" sz="2400">
                <a:solidFill>
                  <a:srgbClr val="333399"/>
                </a:solidFill>
              </a:rPr>
              <a:t>F#</a:t>
            </a:r>
            <a:r>
              <a:rPr lang="en-US" altLang="ru-RU" sz="2400">
                <a:solidFill>
                  <a:srgbClr val="000000"/>
                </a:solidFill>
              </a:rPr>
              <a:t>, …</a:t>
            </a: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a:xfrm>
            <a:off x="311150" y="301625"/>
            <a:ext cx="8375650" cy="471488"/>
          </a:xfrm>
        </p:spPr>
        <p:txBody>
          <a:bodyPr/>
          <a:lstStyle/>
          <a:p>
            <a:r>
              <a:rPr lang="ru-RU" altLang="ru-RU" smtClean="0"/>
              <a:t>Функциональное программирование</a:t>
            </a:r>
          </a:p>
        </p:txBody>
      </p:sp>
      <p:sp>
        <p:nvSpPr>
          <p:cNvPr id="60419"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EBF8176-3931-43F2-8C80-B8C0F3F97B51}" type="slidenum">
              <a:rPr lang="ru-RU" altLang="ru-RU" sz="1400"/>
              <a:pPr>
                <a:spcBef>
                  <a:spcPct val="0"/>
                </a:spcBef>
                <a:buFontTx/>
                <a:buNone/>
              </a:pPr>
              <a:t>28</a:t>
            </a:fld>
            <a:endParaRPr lang="ru-RU" altLang="ru-RU" sz="1400"/>
          </a:p>
        </p:txBody>
      </p:sp>
      <p:sp>
        <p:nvSpPr>
          <p:cNvPr id="10" name="Прямоугольник 9"/>
          <p:cNvSpPr/>
          <p:nvPr/>
        </p:nvSpPr>
        <p:spPr>
          <a:xfrm>
            <a:off x="374650" y="804863"/>
            <a:ext cx="3106738" cy="461962"/>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Генератор списков</a:t>
            </a:r>
            <a:endParaRPr lang="en-US" sz="2400" b="1" kern="0" dirty="0">
              <a:solidFill>
                <a:srgbClr val="333399"/>
              </a:solidFill>
              <a:latin typeface="Arial"/>
            </a:endParaRPr>
          </a:p>
        </p:txBody>
      </p:sp>
      <p:sp>
        <p:nvSpPr>
          <p:cNvPr id="11" name="Прямоугольник 10"/>
          <p:cNvSpPr/>
          <p:nvPr/>
        </p:nvSpPr>
        <p:spPr>
          <a:xfrm>
            <a:off x="587375" y="1301750"/>
            <a:ext cx="2903538" cy="830263"/>
          </a:xfrm>
          <a:prstGeom prst="rect">
            <a:avLst/>
          </a:prstGeom>
          <a:solidFill>
            <a:srgbClr val="E6E6FF"/>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0</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endParaRPr lang="ru-RU" dirty="0">
              <a:latin typeface="Consolas" pitchFamily="49" charset="0"/>
            </a:endParaRPr>
          </a:p>
        </p:txBody>
      </p:sp>
      <p:sp>
        <p:nvSpPr>
          <p:cNvPr id="12" name="Прямоугольник 11"/>
          <p:cNvSpPr/>
          <p:nvPr/>
        </p:nvSpPr>
        <p:spPr>
          <a:xfrm>
            <a:off x="3646488" y="1296988"/>
            <a:ext cx="4211637" cy="831850"/>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A = [</a:t>
            </a:r>
            <a:r>
              <a:rPr lang="nn-NO" sz="2400" kern="0" dirty="0">
                <a:solidFill>
                  <a:srgbClr val="000000"/>
                </a:solidFill>
                <a:latin typeface="Consolas" pitchFamily="49" charset="0"/>
              </a:rPr>
              <a:t>i*i </a:t>
            </a:r>
          </a:p>
          <a:p>
            <a:pPr eaLnBrk="1" hangingPunct="1">
              <a:defRPr/>
            </a:pPr>
            <a:r>
              <a:rPr lang="nn-NO" sz="2400" kern="0" dirty="0">
                <a:solidFill>
                  <a:srgbClr val="000000"/>
                </a:solidFill>
                <a:latin typeface="Consolas" pitchFamily="49" charset="0"/>
              </a:rPr>
              <a:t>     </a:t>
            </a:r>
            <a:r>
              <a:rPr lang="nn-NO" sz="2400" kern="0" dirty="0">
                <a:solidFill>
                  <a:srgbClr val="0000CC"/>
                </a:solidFill>
                <a:latin typeface="Consolas" pitchFamily="49" charset="0"/>
              </a:rPr>
              <a:t>for</a:t>
            </a:r>
            <a:r>
              <a:rPr lang="nn-NO" sz="2400" kern="0" dirty="0">
                <a:solidFill>
                  <a:srgbClr val="000000"/>
                </a:solidFill>
                <a:latin typeface="Consolas" pitchFamily="49" charset="0"/>
              </a:rPr>
              <a:t> i </a:t>
            </a:r>
            <a:r>
              <a:rPr lang="nn-NO" sz="2400" kern="0" dirty="0">
                <a:solidFill>
                  <a:srgbClr val="0000CC"/>
                </a:solidFill>
                <a:latin typeface="Consolas" pitchFamily="49" charset="0"/>
              </a:rPr>
              <a:t>in</a:t>
            </a:r>
            <a:r>
              <a:rPr lang="nn-NO" sz="2400" kern="0" dirty="0">
                <a:solidFill>
                  <a:srgbClr val="000000"/>
                </a:solidFill>
                <a:latin typeface="Consolas" pitchFamily="49" charset="0"/>
              </a:rPr>
              <a:t> </a:t>
            </a:r>
            <a:r>
              <a:rPr lang="nn-NO" sz="2400" kern="0" dirty="0">
                <a:solidFill>
                  <a:srgbClr val="0070C0"/>
                </a:solidFill>
                <a:latin typeface="Consolas" pitchFamily="49" charset="0"/>
              </a:rPr>
              <a:t>range</a:t>
            </a:r>
            <a:r>
              <a:rPr lang="nn-NO" sz="2400" kern="0" dirty="0">
                <a:solidFill>
                  <a:srgbClr val="000000"/>
                </a:solidFill>
                <a:latin typeface="Consolas" pitchFamily="49" charset="0"/>
              </a:rPr>
              <a:t>(N)]</a:t>
            </a:r>
            <a:endParaRPr lang="en-US" sz="2400" kern="0" dirty="0">
              <a:solidFill>
                <a:srgbClr val="000000"/>
              </a:solidFill>
              <a:latin typeface="Consolas" pitchFamily="49" charset="0"/>
            </a:endParaRPr>
          </a:p>
        </p:txBody>
      </p:sp>
      <p:sp>
        <p:nvSpPr>
          <p:cNvPr id="13" name="Прямоугольник 12"/>
          <p:cNvSpPr/>
          <p:nvPr/>
        </p:nvSpPr>
        <p:spPr>
          <a:xfrm>
            <a:off x="374650" y="4621213"/>
            <a:ext cx="5010150" cy="461962"/>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Самая длинная строка в файле</a:t>
            </a:r>
            <a:endParaRPr lang="en-US" sz="2400" b="1" kern="0" dirty="0">
              <a:solidFill>
                <a:srgbClr val="333399"/>
              </a:solidFill>
              <a:latin typeface="Arial"/>
            </a:endParaRPr>
          </a:p>
        </p:txBody>
      </p:sp>
      <p:sp>
        <p:nvSpPr>
          <p:cNvPr id="14" name="Прямоугольник 13"/>
          <p:cNvSpPr/>
          <p:nvPr/>
        </p:nvSpPr>
        <p:spPr>
          <a:xfrm>
            <a:off x="598488" y="5094288"/>
            <a:ext cx="7097712" cy="461962"/>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s = </a:t>
            </a:r>
            <a:r>
              <a:rPr lang="en-US" sz="2400" kern="0" dirty="0">
                <a:solidFill>
                  <a:srgbClr val="0070C0"/>
                </a:solidFill>
                <a:latin typeface="Consolas" pitchFamily="49" charset="0"/>
              </a:rPr>
              <a:t>max</a:t>
            </a:r>
            <a:r>
              <a:rPr lang="ru-RU" sz="2400" kern="0" dirty="0">
                <a:solidFill>
                  <a:srgbClr val="000000"/>
                </a:solidFill>
                <a:latin typeface="Consolas" pitchFamily="49" charset="0"/>
              </a:rPr>
              <a:t> </a:t>
            </a:r>
            <a:r>
              <a:rPr lang="en-US" sz="2400" kern="0" dirty="0">
                <a:solidFill>
                  <a:srgbClr val="000000"/>
                </a:solidFill>
                <a:latin typeface="Consolas" pitchFamily="49" charset="0"/>
              </a:rPr>
              <a:t>(</a:t>
            </a:r>
            <a:r>
              <a:rPr lang="ru-RU" sz="2400" kern="0" dirty="0">
                <a:solidFill>
                  <a:srgbClr val="000000"/>
                </a:solidFill>
                <a:latin typeface="Consolas" pitchFamily="49" charset="0"/>
              </a:rPr>
              <a:t> </a:t>
            </a:r>
            <a:r>
              <a:rPr lang="en-US" sz="2400" kern="0" dirty="0">
                <a:solidFill>
                  <a:srgbClr val="0070C0"/>
                </a:solidFill>
                <a:latin typeface="Consolas" pitchFamily="49" charset="0"/>
              </a:rPr>
              <a:t>open</a:t>
            </a:r>
            <a:r>
              <a:rPr lang="en-US" sz="2400" kern="0" dirty="0">
                <a:solidFill>
                  <a:srgbClr val="000000"/>
                </a:solidFill>
                <a:latin typeface="Consolas" pitchFamily="49" charset="0"/>
              </a:rPr>
              <a:t>(</a:t>
            </a:r>
            <a:r>
              <a:rPr lang="ru-RU" sz="2400" kern="0" dirty="0">
                <a:solidFill>
                  <a:srgbClr val="C00000"/>
                </a:solidFill>
                <a:latin typeface="Consolas" pitchFamily="49" charset="0"/>
              </a:rPr>
              <a:t>"</a:t>
            </a:r>
            <a:r>
              <a:rPr lang="en-US" sz="2400" kern="0" dirty="0">
                <a:solidFill>
                  <a:srgbClr val="C00000"/>
                </a:solidFill>
                <a:latin typeface="Consolas" pitchFamily="49" charset="0"/>
              </a:rPr>
              <a:t>test.txt</a:t>
            </a:r>
            <a:r>
              <a:rPr lang="ru-RU" sz="2400" kern="0" dirty="0">
                <a:solidFill>
                  <a:srgbClr val="C00000"/>
                </a:solidFill>
                <a:latin typeface="Consolas" pitchFamily="49" charset="0"/>
              </a:rPr>
              <a:t>"</a:t>
            </a:r>
            <a:r>
              <a:rPr lang="en-US" sz="2400" kern="0" dirty="0">
                <a:solidFill>
                  <a:srgbClr val="000000"/>
                </a:solidFill>
                <a:latin typeface="Consolas" pitchFamily="49" charset="0"/>
              </a:rPr>
              <a:t>), key=</a:t>
            </a:r>
            <a:r>
              <a:rPr lang="en-US" sz="2400" kern="0" dirty="0" err="1">
                <a:solidFill>
                  <a:srgbClr val="0070C0"/>
                </a:solidFill>
                <a:latin typeface="Consolas" pitchFamily="49" charset="0"/>
              </a:rPr>
              <a:t>len</a:t>
            </a:r>
            <a:r>
              <a:rPr lang="ru-RU" sz="2400" kern="0" dirty="0">
                <a:solidFill>
                  <a:srgbClr val="000000"/>
                </a:solidFill>
                <a:latin typeface="Consolas" pitchFamily="49" charset="0"/>
              </a:rPr>
              <a:t> </a:t>
            </a:r>
            <a:r>
              <a:rPr lang="en-US" sz="2400" kern="0" dirty="0">
                <a:solidFill>
                  <a:srgbClr val="000000"/>
                </a:solidFill>
                <a:latin typeface="Consolas" pitchFamily="49" charset="0"/>
              </a:rPr>
              <a:t>)</a:t>
            </a:r>
          </a:p>
        </p:txBody>
      </p:sp>
      <p:sp>
        <p:nvSpPr>
          <p:cNvPr id="15" name="Прямоугольник 14"/>
          <p:cNvSpPr/>
          <p:nvPr/>
        </p:nvSpPr>
        <p:spPr>
          <a:xfrm>
            <a:off x="587375" y="2298700"/>
            <a:ext cx="5083175" cy="2308225"/>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count := 0;</a:t>
            </a:r>
          </a:p>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0</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if f(</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 0 </a:t>
            </a:r>
            <a:r>
              <a:rPr lang="en-US" sz="2400" b="1" kern="0" dirty="0">
                <a:solidFill>
                  <a:srgbClr val="000000"/>
                </a:solidFill>
                <a:latin typeface="Consolas" pitchFamily="49" charset="0"/>
              </a:rPr>
              <a:t>then begin</a:t>
            </a:r>
            <a:endParaRPr lang="en-US" sz="2400" kern="0" dirty="0">
              <a:solidFill>
                <a:srgbClr val="000000"/>
              </a:solidFill>
              <a:latin typeface="Consolas" pitchFamily="49" charset="0"/>
            </a:endParaRPr>
          </a:p>
          <a:p>
            <a:pPr eaLnBrk="1" hangingPunct="1">
              <a:defRPr/>
            </a:pPr>
            <a:r>
              <a:rPr lang="en-US" sz="2400" kern="0" dirty="0">
                <a:solidFill>
                  <a:srgbClr val="000000"/>
                </a:solidFill>
                <a:latin typeface="Consolas" pitchFamily="49" charset="0"/>
              </a:rPr>
              <a:t>    A[count] :=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p>
          <a:p>
            <a:pPr eaLnBrk="1" hangingPunct="1">
              <a:defRPr/>
            </a:pPr>
            <a:r>
              <a:rPr lang="en-US" sz="2400" kern="0" dirty="0">
                <a:solidFill>
                  <a:srgbClr val="000000"/>
                </a:solidFill>
                <a:latin typeface="Consolas" pitchFamily="49" charset="0"/>
              </a:rPr>
              <a:t>    count := count + 1;</a:t>
            </a:r>
          </a:p>
          <a:p>
            <a:pPr eaLnBrk="1" hangingPunct="1">
              <a:defRPr/>
            </a:pPr>
            <a:r>
              <a:rPr lang="en-US" sz="2400" b="1" kern="0" dirty="0">
                <a:solidFill>
                  <a:srgbClr val="000000"/>
                </a:solidFill>
                <a:latin typeface="Consolas" pitchFamily="49" charset="0"/>
              </a:rPr>
              <a:t>  end;</a:t>
            </a:r>
            <a:endParaRPr lang="ru-RU" b="1" dirty="0">
              <a:latin typeface="Consolas" pitchFamily="49" charset="0"/>
            </a:endParaRPr>
          </a:p>
        </p:txBody>
      </p:sp>
      <p:sp>
        <p:nvSpPr>
          <p:cNvPr id="16" name="Прямоугольник 15"/>
          <p:cNvSpPr/>
          <p:nvPr/>
        </p:nvSpPr>
        <p:spPr>
          <a:xfrm>
            <a:off x="4922838" y="2765425"/>
            <a:ext cx="3902075" cy="1201738"/>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A = [</a:t>
            </a:r>
            <a:r>
              <a:rPr lang="nn-NO" sz="2400" kern="0" dirty="0">
                <a:solidFill>
                  <a:srgbClr val="000000"/>
                </a:solidFill>
                <a:latin typeface="Consolas" pitchFamily="49" charset="0"/>
              </a:rPr>
              <a:t>i*i </a:t>
            </a:r>
          </a:p>
          <a:p>
            <a:pPr eaLnBrk="1" hangingPunct="1">
              <a:defRPr/>
            </a:pPr>
            <a:r>
              <a:rPr lang="nn-NO" sz="2400" kern="0" dirty="0">
                <a:solidFill>
                  <a:srgbClr val="000000"/>
                </a:solidFill>
                <a:latin typeface="Consolas" pitchFamily="49" charset="0"/>
              </a:rPr>
              <a:t>     </a:t>
            </a:r>
            <a:r>
              <a:rPr lang="nn-NO" sz="2400" kern="0" dirty="0">
                <a:solidFill>
                  <a:srgbClr val="0000CC"/>
                </a:solidFill>
                <a:latin typeface="Consolas" pitchFamily="49" charset="0"/>
              </a:rPr>
              <a:t>for</a:t>
            </a:r>
            <a:r>
              <a:rPr lang="nn-NO" sz="2400" kern="0" dirty="0">
                <a:solidFill>
                  <a:srgbClr val="000000"/>
                </a:solidFill>
                <a:latin typeface="Consolas" pitchFamily="49" charset="0"/>
              </a:rPr>
              <a:t> i </a:t>
            </a:r>
            <a:r>
              <a:rPr lang="nn-NO" sz="2400" kern="0" dirty="0">
                <a:solidFill>
                  <a:srgbClr val="0000CC"/>
                </a:solidFill>
                <a:latin typeface="Consolas" pitchFamily="49" charset="0"/>
              </a:rPr>
              <a:t>in</a:t>
            </a:r>
            <a:r>
              <a:rPr lang="nn-NO" sz="2400" kern="0" dirty="0">
                <a:solidFill>
                  <a:srgbClr val="000000"/>
                </a:solidFill>
                <a:latin typeface="Consolas" pitchFamily="49" charset="0"/>
              </a:rPr>
              <a:t> </a:t>
            </a:r>
            <a:r>
              <a:rPr lang="nn-NO" sz="2400" kern="0" dirty="0">
                <a:solidFill>
                  <a:srgbClr val="0070C0"/>
                </a:solidFill>
                <a:latin typeface="Consolas" pitchFamily="49" charset="0"/>
              </a:rPr>
              <a:t>range</a:t>
            </a:r>
            <a:r>
              <a:rPr lang="nn-NO" sz="2400" kern="0" dirty="0">
                <a:solidFill>
                  <a:srgbClr val="000000"/>
                </a:solidFill>
                <a:latin typeface="Consolas" pitchFamily="49" charset="0"/>
              </a:rPr>
              <a:t>(N)</a:t>
            </a:r>
          </a:p>
          <a:p>
            <a:pPr eaLnBrk="1" hangingPunct="1">
              <a:defRPr/>
            </a:pPr>
            <a:r>
              <a:rPr lang="nn-NO" sz="2400" kern="0" dirty="0">
                <a:solidFill>
                  <a:srgbClr val="000000"/>
                </a:solidFill>
                <a:latin typeface="Consolas" pitchFamily="49" charset="0"/>
              </a:rPr>
              <a:t>     </a:t>
            </a:r>
            <a:r>
              <a:rPr lang="nn-NO" sz="2400" kern="0" dirty="0">
                <a:solidFill>
                  <a:srgbClr val="0000CC"/>
                </a:solidFill>
                <a:latin typeface="Consolas" pitchFamily="49" charset="0"/>
              </a:rPr>
              <a:t>if</a:t>
            </a:r>
            <a:r>
              <a:rPr lang="nn-NO" sz="2400" kern="0" dirty="0">
                <a:solidFill>
                  <a:srgbClr val="000000"/>
                </a:solidFill>
                <a:latin typeface="Consolas" pitchFamily="49" charset="0"/>
              </a:rPr>
              <a:t> f(i) == </a:t>
            </a:r>
            <a:r>
              <a:rPr lang="nn-NO" sz="2400" kern="0" dirty="0">
                <a:solidFill>
                  <a:srgbClr val="00B0F0"/>
                </a:solidFill>
                <a:latin typeface="Consolas" pitchFamily="49" charset="0"/>
              </a:rPr>
              <a:t>0</a:t>
            </a:r>
            <a:r>
              <a:rPr lang="nn-NO" sz="2400" kern="0" dirty="0">
                <a:solidFill>
                  <a:srgbClr val="000000"/>
                </a:solidFill>
                <a:latin typeface="Consolas" pitchFamily="49" charset="0"/>
              </a:rPr>
              <a:t> ]</a:t>
            </a:r>
            <a:endParaRPr lang="en-US" sz="2400" kern="0" dirty="0">
              <a:solidFill>
                <a:srgbClr val="000000"/>
              </a:solidFill>
              <a:latin typeface="Consolas" pitchFamily="49" charset="0"/>
            </a:endParaRPr>
          </a:p>
        </p:txBody>
      </p:sp>
      <p:sp>
        <p:nvSpPr>
          <p:cNvPr id="17" name="Скругленная прямоугольная выноска 16"/>
          <p:cNvSpPr/>
          <p:nvPr/>
        </p:nvSpPr>
        <p:spPr bwMode="auto">
          <a:xfrm>
            <a:off x="5632450" y="5681663"/>
            <a:ext cx="2298700" cy="790575"/>
          </a:xfrm>
          <a:prstGeom prst="wedgeRoundRectCallout">
            <a:avLst>
              <a:gd name="adj1" fmla="val -24841"/>
              <a:gd name="adj2" fmla="val -75581"/>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lnSpc>
                <a:spcPct val="70000"/>
              </a:lnSpc>
              <a:defRPr/>
            </a:pPr>
            <a:r>
              <a:rPr lang="ru-RU" sz="2800" dirty="0"/>
              <a:t>ключ сортировки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dissolve">
                                      <p:cBhvr>
                                        <p:cTn id="33" dur="500"/>
                                        <p:tgtEl>
                                          <p:spTgt spid="14"/>
                                        </p:tgtEl>
                                      </p:cBhvr>
                                    </p:animEffect>
                                  </p:childTnLst>
                                </p:cTn>
                              </p:par>
                            </p:childTnLst>
                          </p:cTn>
                        </p:par>
                        <p:par>
                          <p:cTn id="34" fill="hold" nodeType="afterGroup">
                            <p:stCondLst>
                              <p:cond delay="500"/>
                            </p:stCondLst>
                            <p:childTnLst>
                              <p:par>
                                <p:cTn id="35" presetID="9"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a:xfrm>
            <a:off x="311150" y="301625"/>
            <a:ext cx="8375650" cy="471488"/>
          </a:xfrm>
        </p:spPr>
        <p:txBody>
          <a:bodyPr/>
          <a:lstStyle/>
          <a:p>
            <a:r>
              <a:rPr lang="ru-RU" altLang="ru-RU" smtClean="0"/>
              <a:t>Отбор элементов по условию</a:t>
            </a:r>
          </a:p>
        </p:txBody>
      </p:sp>
      <p:sp>
        <p:nvSpPr>
          <p:cNvPr id="62467"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573BF6F-F6D6-46F4-95B3-E801404E282F}" type="slidenum">
              <a:rPr lang="ru-RU" altLang="ru-RU" sz="1400"/>
              <a:pPr>
                <a:spcBef>
                  <a:spcPct val="0"/>
                </a:spcBef>
                <a:buFontTx/>
                <a:buNone/>
              </a:pPr>
              <a:t>29</a:t>
            </a:fld>
            <a:endParaRPr lang="ru-RU" altLang="ru-RU" sz="1400"/>
          </a:p>
        </p:txBody>
      </p:sp>
      <p:sp>
        <p:nvSpPr>
          <p:cNvPr id="13" name="Прямоугольник 12"/>
          <p:cNvSpPr/>
          <p:nvPr/>
        </p:nvSpPr>
        <p:spPr>
          <a:xfrm>
            <a:off x="434975" y="2178050"/>
            <a:ext cx="6302375" cy="2308225"/>
          </a:xfrm>
          <a:prstGeom prst="rect">
            <a:avLst/>
          </a:prstGeom>
          <a:solidFill>
            <a:srgbClr val="E6E6FF"/>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b="1" kern="0" dirty="0">
                <a:solidFill>
                  <a:srgbClr val="000000"/>
                </a:solidFill>
                <a:latin typeface="Consolas" pitchFamily="49" charset="0"/>
              </a:rPr>
              <a:t>count </a:t>
            </a:r>
            <a:r>
              <a:rPr lang="en-US" sz="2400" kern="0" dirty="0">
                <a:solidFill>
                  <a:srgbClr val="000000"/>
                </a:solidFill>
                <a:latin typeface="Consolas" pitchFamily="49" charset="0"/>
              </a:rPr>
              <a:t>:= 0;</a:t>
            </a:r>
            <a:endParaRPr lang="en-US" sz="2400" b="1" kern="0" dirty="0">
              <a:solidFill>
                <a:srgbClr val="000000"/>
              </a:solidFill>
              <a:latin typeface="Consolas" pitchFamily="49" charset="0"/>
            </a:endParaRPr>
          </a:p>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:=0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N-1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a:t>
            </a:r>
            <a:r>
              <a:rPr lang="en-US" sz="2400" b="1" kern="0" dirty="0">
                <a:solidFill>
                  <a:srgbClr val="000000"/>
                </a:solidFill>
                <a:latin typeface="Consolas" pitchFamily="49" charset="0"/>
              </a:rPr>
              <a:t>if</a:t>
            </a:r>
            <a:r>
              <a:rPr lang="en-US" sz="2400" kern="0" dirty="0">
                <a:solidFill>
                  <a:srgbClr val="000000"/>
                </a:solidFill>
                <a:latin typeface="Consolas" pitchFamily="49" charset="0"/>
              </a:rPr>
              <a:t>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&gt; 100 </a:t>
            </a:r>
            <a:r>
              <a:rPr lang="en-US" sz="2400" b="1" kern="0" dirty="0">
                <a:solidFill>
                  <a:srgbClr val="000000"/>
                </a:solidFill>
                <a:latin typeface="Consolas" pitchFamily="49" charset="0"/>
              </a:rPr>
              <a:t>then begin</a:t>
            </a:r>
          </a:p>
          <a:p>
            <a:pPr eaLnBrk="1" hangingPunct="1">
              <a:defRPr/>
            </a:pPr>
            <a:r>
              <a:rPr lang="en-US" sz="2400" kern="0" dirty="0">
                <a:solidFill>
                  <a:srgbClr val="000000"/>
                </a:solidFill>
                <a:latin typeface="Consolas" pitchFamily="49" charset="0"/>
              </a:rPr>
              <a:t>    count := count + 1;</a:t>
            </a:r>
          </a:p>
          <a:p>
            <a:pPr eaLnBrk="1" hangingPunct="1">
              <a:defRPr/>
            </a:pPr>
            <a:r>
              <a:rPr lang="en-US" sz="2400" kern="0" dirty="0">
                <a:solidFill>
                  <a:srgbClr val="000000"/>
                </a:solidFill>
                <a:latin typeface="Consolas" pitchFamily="49" charset="0"/>
              </a:rPr>
              <a:t>    B[count] := 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p>
          <a:p>
            <a:pPr eaLnBrk="1" hangingPunct="1">
              <a:defRPr/>
            </a:pPr>
            <a:r>
              <a:rPr lang="en-US" sz="2400" kern="0" dirty="0">
                <a:solidFill>
                  <a:srgbClr val="000000"/>
                </a:solidFill>
                <a:latin typeface="Consolas" pitchFamily="49" charset="0"/>
              </a:rPr>
              <a:t>  </a:t>
            </a:r>
            <a:r>
              <a:rPr lang="en-US" sz="2400" b="1" kern="0" dirty="0">
                <a:solidFill>
                  <a:srgbClr val="000000"/>
                </a:solidFill>
                <a:latin typeface="Consolas" pitchFamily="49" charset="0"/>
              </a:rPr>
              <a:t>end</a:t>
            </a:r>
            <a:r>
              <a:rPr lang="en-US" sz="2400" kern="0" dirty="0">
                <a:solidFill>
                  <a:srgbClr val="000000"/>
                </a:solidFill>
                <a:latin typeface="Consolas" pitchFamily="49" charset="0"/>
              </a:rPr>
              <a:t>; </a:t>
            </a:r>
            <a:endParaRPr lang="ru-RU" dirty="0">
              <a:latin typeface="Consolas" pitchFamily="49" charset="0"/>
            </a:endParaRPr>
          </a:p>
        </p:txBody>
      </p:sp>
      <p:sp>
        <p:nvSpPr>
          <p:cNvPr id="14" name="Прямоугольник 13"/>
          <p:cNvSpPr/>
          <p:nvPr/>
        </p:nvSpPr>
        <p:spPr>
          <a:xfrm>
            <a:off x="4591050" y="4017963"/>
            <a:ext cx="3943350" cy="1200150"/>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B = [x </a:t>
            </a:r>
          </a:p>
          <a:p>
            <a:pPr eaLnBrk="1" hangingPunct="1">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for</a:t>
            </a:r>
            <a:r>
              <a:rPr lang="en-US" sz="2400" kern="0" dirty="0">
                <a:solidFill>
                  <a:srgbClr val="000000"/>
                </a:solidFill>
                <a:latin typeface="Consolas" pitchFamily="49" charset="0"/>
              </a:rPr>
              <a:t> x </a:t>
            </a:r>
            <a:r>
              <a:rPr lang="en-US" sz="2400" kern="0" dirty="0">
                <a:solidFill>
                  <a:srgbClr val="0000CC"/>
                </a:solidFill>
                <a:latin typeface="Consolas" pitchFamily="49" charset="0"/>
              </a:rPr>
              <a:t>in</a:t>
            </a:r>
            <a:r>
              <a:rPr lang="en-US" sz="2400" kern="0" dirty="0">
                <a:solidFill>
                  <a:srgbClr val="000000"/>
                </a:solidFill>
                <a:latin typeface="Consolas" pitchFamily="49" charset="0"/>
              </a:rPr>
              <a:t> A </a:t>
            </a:r>
          </a:p>
          <a:p>
            <a:pPr eaLnBrk="1" hangingPunct="1">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if</a:t>
            </a:r>
            <a:r>
              <a:rPr lang="en-US" sz="2400" kern="0" dirty="0">
                <a:solidFill>
                  <a:srgbClr val="000000"/>
                </a:solidFill>
                <a:latin typeface="Consolas" pitchFamily="49" charset="0"/>
              </a:rPr>
              <a:t> x**</a:t>
            </a:r>
            <a:r>
              <a:rPr lang="en-US" sz="2400" kern="0" dirty="0">
                <a:solidFill>
                  <a:srgbClr val="00B0F0"/>
                </a:solidFill>
                <a:latin typeface="Consolas" pitchFamily="49" charset="0"/>
              </a:rPr>
              <a:t>3</a:t>
            </a:r>
            <a:r>
              <a:rPr lang="en-US" sz="2400" kern="0" dirty="0">
                <a:solidFill>
                  <a:srgbClr val="000000"/>
                </a:solidFill>
                <a:latin typeface="Consolas" pitchFamily="49" charset="0"/>
              </a:rPr>
              <a:t> &gt;</a:t>
            </a:r>
            <a:r>
              <a:rPr lang="en-US" sz="2400" kern="0" dirty="0">
                <a:solidFill>
                  <a:srgbClr val="00B0F0"/>
                </a:solidFill>
                <a:latin typeface="Consolas" pitchFamily="49" charset="0"/>
              </a:rPr>
              <a:t> 100</a:t>
            </a:r>
            <a:r>
              <a:rPr lang="en-US" sz="2400" kern="0" dirty="0">
                <a:solidFill>
                  <a:srgbClr val="000000"/>
                </a:solidFill>
                <a:latin typeface="Consolas" pitchFamily="49" charset="0"/>
              </a:rPr>
              <a:t>] </a:t>
            </a:r>
          </a:p>
        </p:txBody>
      </p:sp>
      <p:grpSp>
        <p:nvGrpSpPr>
          <p:cNvPr id="2" name="Group 55"/>
          <p:cNvGrpSpPr>
            <a:grpSpLocks/>
          </p:cNvGrpSpPr>
          <p:nvPr/>
        </p:nvGrpSpPr>
        <p:grpSpPr bwMode="auto">
          <a:xfrm>
            <a:off x="658813" y="5308600"/>
            <a:ext cx="6503987" cy="663575"/>
            <a:chOff x="433" y="3902"/>
            <a:chExt cx="4097" cy="418"/>
          </a:xfrm>
        </p:grpSpPr>
        <p:sp>
          <p:nvSpPr>
            <p:cNvPr id="16" name="Text Box 56"/>
            <p:cNvSpPr txBox="1">
              <a:spLocks noChangeArrowheads="1"/>
            </p:cNvSpPr>
            <p:nvPr/>
          </p:nvSpPr>
          <p:spPr bwMode="auto">
            <a:xfrm>
              <a:off x="727" y="3969"/>
              <a:ext cx="3803"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Меньше шансов на случайную ошибку!</a:t>
              </a:r>
            </a:p>
          </p:txBody>
        </p:sp>
        <p:sp>
          <p:nvSpPr>
            <p:cNvPr id="62477"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18" name="AutoShape 59"/>
          <p:cNvSpPr>
            <a:spLocks noChangeArrowheads="1"/>
          </p:cNvSpPr>
          <p:nvPr/>
        </p:nvSpPr>
        <p:spPr bwMode="auto">
          <a:xfrm>
            <a:off x="1644650" y="1649413"/>
            <a:ext cx="431800" cy="407987"/>
          </a:xfrm>
          <a:prstGeom prst="wedgeRoundRectCallout">
            <a:avLst>
              <a:gd name="adj1" fmla="val 30051"/>
              <a:gd name="adj2" fmla="val 103296"/>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en-US" sz="2400" b="1" dirty="0">
                <a:solidFill>
                  <a:schemeClr val="bg1"/>
                </a:solidFill>
              </a:rPr>
              <a:t>!</a:t>
            </a:r>
            <a:endParaRPr lang="ru-RU" sz="2000" b="1" dirty="0">
              <a:solidFill>
                <a:schemeClr val="bg1"/>
              </a:solidFill>
            </a:endParaRPr>
          </a:p>
        </p:txBody>
      </p:sp>
      <p:sp>
        <p:nvSpPr>
          <p:cNvPr id="19" name="AutoShape 59"/>
          <p:cNvSpPr>
            <a:spLocks noChangeArrowheads="1"/>
          </p:cNvSpPr>
          <p:nvPr/>
        </p:nvSpPr>
        <p:spPr bwMode="auto">
          <a:xfrm>
            <a:off x="2797175" y="2106613"/>
            <a:ext cx="431800" cy="407987"/>
          </a:xfrm>
          <a:prstGeom prst="wedgeRoundRectCallout">
            <a:avLst>
              <a:gd name="adj1" fmla="val -91273"/>
              <a:gd name="adj2" fmla="val 82284"/>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en-US" sz="2400" b="1" dirty="0">
                <a:solidFill>
                  <a:schemeClr val="bg1"/>
                </a:solidFill>
              </a:rPr>
              <a:t>!</a:t>
            </a:r>
            <a:endParaRPr lang="ru-RU" sz="2000" b="1" dirty="0">
              <a:solidFill>
                <a:schemeClr val="bg1"/>
              </a:solidFill>
            </a:endParaRPr>
          </a:p>
        </p:txBody>
      </p:sp>
      <p:sp>
        <p:nvSpPr>
          <p:cNvPr id="20" name="AutoShape 59"/>
          <p:cNvSpPr>
            <a:spLocks noChangeArrowheads="1"/>
          </p:cNvSpPr>
          <p:nvPr/>
        </p:nvSpPr>
        <p:spPr bwMode="auto">
          <a:xfrm>
            <a:off x="4692650" y="3325813"/>
            <a:ext cx="431800" cy="407987"/>
          </a:xfrm>
          <a:prstGeom prst="wedgeRoundRectCallout">
            <a:avLst>
              <a:gd name="adj1" fmla="val -117744"/>
              <a:gd name="adj2" fmla="val -1763"/>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en-US" sz="2400" b="1" dirty="0">
                <a:solidFill>
                  <a:schemeClr val="bg1"/>
                </a:solidFill>
              </a:rPr>
              <a:t>!</a:t>
            </a:r>
            <a:endParaRPr lang="ru-RU" sz="2000" b="1" dirty="0">
              <a:solidFill>
                <a:schemeClr val="bg1"/>
              </a:solidFill>
            </a:endParaRPr>
          </a:p>
        </p:txBody>
      </p:sp>
      <p:sp>
        <p:nvSpPr>
          <p:cNvPr id="21" name="AutoShape 59"/>
          <p:cNvSpPr>
            <a:spLocks noChangeArrowheads="1"/>
          </p:cNvSpPr>
          <p:nvPr/>
        </p:nvSpPr>
        <p:spPr bwMode="auto">
          <a:xfrm>
            <a:off x="1930400" y="4211638"/>
            <a:ext cx="431800" cy="407987"/>
          </a:xfrm>
          <a:prstGeom prst="wedgeRoundRectCallout">
            <a:avLst>
              <a:gd name="adj1" fmla="val -42744"/>
              <a:gd name="adj2" fmla="val -97483"/>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en-US" sz="2400" b="1" dirty="0">
                <a:solidFill>
                  <a:schemeClr val="bg1"/>
                </a:solidFill>
              </a:rPr>
              <a:t>!</a:t>
            </a:r>
            <a:endParaRPr lang="ru-RU" sz="2000" b="1" dirty="0">
              <a:solidFill>
                <a:schemeClr val="bg1"/>
              </a:solidFill>
            </a:endParaRPr>
          </a:p>
        </p:txBody>
      </p:sp>
      <p:sp>
        <p:nvSpPr>
          <p:cNvPr id="62475" name="Прямоугольник 21"/>
          <p:cNvSpPr>
            <a:spLocks noChangeArrowheads="1"/>
          </p:cNvSpPr>
          <p:nvPr/>
        </p:nvSpPr>
        <p:spPr bwMode="auto">
          <a:xfrm>
            <a:off x="400050" y="795338"/>
            <a:ext cx="8391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i="1"/>
              <a:t>Задача</a:t>
            </a:r>
            <a:r>
              <a:rPr lang="ru-RU" altLang="ru-RU" sz="2400"/>
              <a:t>: Отобрать в массив </a:t>
            </a:r>
            <a:r>
              <a:rPr lang="en-US" altLang="ru-RU" sz="2400"/>
              <a:t>B </a:t>
            </a:r>
            <a:r>
              <a:rPr lang="ru-RU" altLang="ru-RU" sz="2400"/>
              <a:t>все элементы массива</a:t>
            </a:r>
            <a:r>
              <a:rPr lang="en-US" altLang="ru-RU" sz="2400"/>
              <a:t> A</a:t>
            </a:r>
            <a:r>
              <a:rPr lang="ru-RU" altLang="ru-RU" sz="2400"/>
              <a:t>, кубы которых больше 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par>
                          <p:cTn id="17" fill="hold" nodeType="afterGroup">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500"/>
                                        <p:tgtEl>
                                          <p:spTgt spid="20"/>
                                        </p:tgtEl>
                                      </p:cBhvr>
                                    </p:animEffect>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par>
                          <p:cTn id="30" fill="hold" nodeType="afterGroup">
                            <p:stCondLst>
                              <p:cond delay="500"/>
                            </p:stCondLst>
                            <p:childTnLst>
                              <p:par>
                                <p:cTn id="31" presetID="9"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dissolv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311150" y="301625"/>
            <a:ext cx="8375650" cy="471488"/>
          </a:xfrm>
        </p:spPr>
        <p:txBody>
          <a:bodyPr/>
          <a:lstStyle/>
          <a:p>
            <a:r>
              <a:rPr lang="ru-RU" altLang="ru-RU" smtClean="0"/>
              <a:t>Использование</a:t>
            </a:r>
          </a:p>
        </p:txBody>
      </p:sp>
      <p:sp>
        <p:nvSpPr>
          <p:cNvPr id="9219"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0649573-7824-4A77-B8F5-257800B15859}" type="slidenum">
              <a:rPr lang="ru-RU" altLang="ru-RU" sz="1400"/>
              <a:pPr>
                <a:spcBef>
                  <a:spcPct val="0"/>
                </a:spcBef>
                <a:buFontTx/>
                <a:buNone/>
              </a:pPr>
              <a:t>3</a:t>
            </a:fld>
            <a:endParaRPr lang="ru-RU" altLang="ru-RU" sz="1400"/>
          </a:p>
        </p:txBody>
      </p:sp>
      <p:sp>
        <p:nvSpPr>
          <p:cNvPr id="5" name="Прямоугольник 4"/>
          <p:cNvSpPr/>
          <p:nvPr/>
        </p:nvSpPr>
        <p:spPr>
          <a:xfrm>
            <a:off x="285750" y="819150"/>
            <a:ext cx="1793875" cy="2524125"/>
          </a:xfrm>
          <a:prstGeom prst="rect">
            <a:avLst/>
          </a:prstGeom>
        </p:spPr>
        <p:txBody>
          <a:bodyPr wrap="none">
            <a:spAutoFit/>
          </a:bodyPr>
          <a:lstStyle/>
          <a:p>
            <a:pPr marL="457200" indent="-457200" eaLnBrk="1" hangingPunct="1">
              <a:defRPr/>
            </a:pPr>
            <a:r>
              <a:rPr lang="ru-RU" sz="2400" b="1" kern="0" dirty="0">
                <a:solidFill>
                  <a:srgbClr val="333399"/>
                </a:solidFill>
                <a:latin typeface="Arial"/>
                <a:ea typeface="+mj-ea"/>
                <a:cs typeface="+mj-cs"/>
              </a:rPr>
              <a:t>Компании</a:t>
            </a:r>
            <a:r>
              <a:rPr lang="ru-RU" sz="2400" kern="0" dirty="0">
                <a:latin typeface="Arial"/>
                <a:ea typeface="+mj-ea"/>
                <a:cs typeface="+mj-cs"/>
              </a:rPr>
              <a:t>:</a:t>
            </a:r>
            <a:endParaRPr lang="en-US" sz="2400" kern="0" dirty="0">
              <a:latin typeface="Arial"/>
              <a:ea typeface="+mj-ea"/>
              <a:cs typeface="+mj-cs"/>
            </a:endParaRPr>
          </a:p>
          <a:p>
            <a:pPr marL="457200" indent="-457200" eaLnBrk="1" hangingPunct="1">
              <a:buFont typeface="+mj-lt"/>
              <a:buAutoNum type="arabicPeriod"/>
              <a:defRPr/>
            </a:pPr>
            <a:r>
              <a:rPr lang="en-US" sz="2400" kern="0" dirty="0">
                <a:latin typeface="Arial"/>
                <a:ea typeface="+mj-ea"/>
                <a:cs typeface="+mj-cs"/>
              </a:rPr>
              <a:t>Google</a:t>
            </a:r>
          </a:p>
          <a:p>
            <a:pPr marL="457200" indent="-457200" eaLnBrk="1" hangingPunct="1">
              <a:buFont typeface="+mj-lt"/>
              <a:buAutoNum type="arabicPeriod"/>
              <a:defRPr/>
            </a:pPr>
            <a:r>
              <a:rPr lang="ru-RU" sz="2400" kern="0" dirty="0" err="1">
                <a:latin typeface="Arial"/>
                <a:ea typeface="+mj-ea"/>
                <a:cs typeface="+mj-cs"/>
              </a:rPr>
              <a:t>Яндекс</a:t>
            </a:r>
            <a:endParaRPr lang="en-US" sz="2400" kern="0" dirty="0">
              <a:latin typeface="Arial"/>
              <a:ea typeface="+mj-ea"/>
              <a:cs typeface="+mj-cs"/>
            </a:endParaRPr>
          </a:p>
          <a:p>
            <a:pPr marL="457200" indent="-457200" eaLnBrk="1" hangingPunct="1">
              <a:buFont typeface="+mj-lt"/>
              <a:buAutoNum type="arabicPeriod"/>
              <a:defRPr/>
            </a:pPr>
            <a:r>
              <a:rPr lang="en-US" sz="2400" kern="0" dirty="0">
                <a:latin typeface="Arial"/>
                <a:ea typeface="+mj-ea"/>
                <a:cs typeface="+mj-cs"/>
              </a:rPr>
              <a:t>CERN</a:t>
            </a:r>
          </a:p>
          <a:p>
            <a:pPr marL="457200" indent="-457200" eaLnBrk="1" hangingPunct="1">
              <a:buFont typeface="+mj-lt"/>
              <a:buAutoNum type="arabicPeriod"/>
              <a:defRPr/>
            </a:pPr>
            <a:r>
              <a:rPr lang="en-US" sz="2400" kern="0" dirty="0">
                <a:latin typeface="Arial"/>
                <a:ea typeface="+mj-ea"/>
                <a:cs typeface="+mj-cs"/>
              </a:rPr>
              <a:t>NASA</a:t>
            </a:r>
          </a:p>
          <a:p>
            <a:pPr marL="457200" indent="-457200" eaLnBrk="1" hangingPunct="1">
              <a:buFont typeface="+mj-lt"/>
              <a:buAutoNum type="arabicPeriod"/>
              <a:defRPr/>
            </a:pPr>
            <a:r>
              <a:rPr lang="en-US" sz="2400" kern="0" dirty="0">
                <a:latin typeface="Arial"/>
                <a:ea typeface="+mj-ea"/>
                <a:cs typeface="+mj-cs"/>
              </a:rPr>
              <a:t>…</a:t>
            </a:r>
          </a:p>
          <a:p>
            <a:pPr marL="457200" indent="-457200" eaLnBrk="1" hangingPunct="1">
              <a:buFont typeface="+mj-lt"/>
              <a:buAutoNum type="arabicPeriod"/>
              <a:defRPr/>
            </a:pPr>
            <a:endParaRPr lang="ru-RU" sz="1400" dirty="0"/>
          </a:p>
        </p:txBody>
      </p:sp>
      <p:sp>
        <p:nvSpPr>
          <p:cNvPr id="6" name="Прямоугольник 5"/>
          <p:cNvSpPr/>
          <p:nvPr/>
        </p:nvSpPr>
        <p:spPr>
          <a:xfrm>
            <a:off x="2224088" y="819150"/>
            <a:ext cx="3829050" cy="3262313"/>
          </a:xfrm>
          <a:prstGeom prst="rect">
            <a:avLst/>
          </a:prstGeom>
        </p:spPr>
        <p:txBody>
          <a:bodyPr wrap="none">
            <a:spAutoFit/>
          </a:bodyPr>
          <a:lstStyle/>
          <a:p>
            <a:pPr marL="457200" indent="-457200" eaLnBrk="1" hangingPunct="1">
              <a:defRPr/>
            </a:pPr>
            <a:r>
              <a:rPr lang="ru-RU" sz="2400" b="1" kern="0" dirty="0" err="1">
                <a:solidFill>
                  <a:srgbClr val="333399"/>
                </a:solidFill>
                <a:latin typeface="Arial"/>
                <a:ea typeface="+mj-ea"/>
                <a:cs typeface="+mj-cs"/>
              </a:rPr>
              <a:t>Скрипты</a:t>
            </a:r>
            <a:r>
              <a:rPr lang="ru-RU" sz="2400" b="1" kern="0" dirty="0">
                <a:solidFill>
                  <a:srgbClr val="333399"/>
                </a:solidFill>
                <a:latin typeface="Arial"/>
                <a:ea typeface="+mj-ea"/>
                <a:cs typeface="+mj-cs"/>
              </a:rPr>
              <a:t> в программах</a:t>
            </a:r>
            <a:r>
              <a:rPr lang="ru-RU" sz="2400" kern="0" dirty="0">
                <a:latin typeface="Arial"/>
                <a:ea typeface="+mj-ea"/>
                <a:cs typeface="+mj-cs"/>
              </a:rPr>
              <a:t>:</a:t>
            </a:r>
            <a:endParaRPr lang="en-US" sz="2400" kern="0" dirty="0">
              <a:latin typeface="Arial"/>
              <a:ea typeface="+mj-ea"/>
              <a:cs typeface="+mj-cs"/>
            </a:endParaRPr>
          </a:p>
          <a:p>
            <a:pPr marL="457200" indent="-457200" eaLnBrk="1" hangingPunct="1">
              <a:buFont typeface="+mj-lt"/>
              <a:buAutoNum type="arabicPeriod"/>
              <a:defRPr/>
            </a:pPr>
            <a:r>
              <a:rPr lang="en-US" sz="2400" kern="0" dirty="0">
                <a:latin typeface="Arial"/>
                <a:ea typeface="+mj-ea"/>
                <a:cs typeface="+mj-cs"/>
              </a:rPr>
              <a:t>GIMP</a:t>
            </a:r>
          </a:p>
          <a:p>
            <a:pPr marL="457200" indent="-457200" eaLnBrk="1" hangingPunct="1">
              <a:buFont typeface="+mj-lt"/>
              <a:buAutoNum type="arabicPeriod"/>
              <a:defRPr/>
            </a:pPr>
            <a:r>
              <a:rPr lang="en-US" sz="2400" kern="0" dirty="0">
                <a:latin typeface="Arial"/>
                <a:ea typeface="+mj-ea"/>
                <a:cs typeface="+mj-cs"/>
              </a:rPr>
              <a:t>Blender</a:t>
            </a:r>
          </a:p>
          <a:p>
            <a:pPr marL="457200" indent="-457200" eaLnBrk="1" hangingPunct="1">
              <a:buFont typeface="+mj-lt"/>
              <a:buAutoNum type="arabicPeriod"/>
              <a:defRPr/>
            </a:pPr>
            <a:r>
              <a:rPr lang="en-US" sz="2400" kern="0" dirty="0">
                <a:latin typeface="Arial"/>
                <a:ea typeface="+mj-ea"/>
                <a:cs typeface="+mj-cs"/>
              </a:rPr>
              <a:t>Cinema 4D</a:t>
            </a:r>
          </a:p>
          <a:p>
            <a:pPr marL="457200" indent="-457200" eaLnBrk="1" hangingPunct="1">
              <a:buFont typeface="+mj-lt"/>
              <a:buAutoNum type="arabicPeriod"/>
              <a:defRPr/>
            </a:pPr>
            <a:r>
              <a:rPr lang="en-US" sz="2400" kern="0" dirty="0">
                <a:latin typeface="Arial"/>
                <a:ea typeface="+mj-ea"/>
                <a:cs typeface="+mj-cs"/>
              </a:rPr>
              <a:t>Maya</a:t>
            </a:r>
          </a:p>
          <a:p>
            <a:pPr marL="457200" indent="-457200" eaLnBrk="1" hangingPunct="1">
              <a:buFont typeface="+mj-lt"/>
              <a:buAutoNum type="arabicPeriod"/>
              <a:defRPr/>
            </a:pPr>
            <a:r>
              <a:rPr lang="en-US" sz="2400" kern="0" dirty="0" err="1">
                <a:latin typeface="Arial"/>
                <a:ea typeface="+mj-ea"/>
                <a:cs typeface="+mj-cs"/>
              </a:rPr>
              <a:t>Inkscape</a:t>
            </a:r>
            <a:endParaRPr lang="en-US" sz="2400" kern="0" dirty="0">
              <a:latin typeface="Arial"/>
              <a:ea typeface="+mj-ea"/>
              <a:cs typeface="+mj-cs"/>
            </a:endParaRPr>
          </a:p>
          <a:p>
            <a:pPr marL="457200" indent="-457200" eaLnBrk="1" hangingPunct="1">
              <a:buFont typeface="+mj-lt"/>
              <a:buAutoNum type="arabicPeriod"/>
              <a:defRPr/>
            </a:pPr>
            <a:r>
              <a:rPr lang="en-US" sz="2400" kern="0" dirty="0" err="1">
                <a:latin typeface="Arial"/>
                <a:ea typeface="+mj-ea"/>
                <a:cs typeface="+mj-cs"/>
              </a:rPr>
              <a:t>Scribus</a:t>
            </a:r>
            <a:endParaRPr lang="en-US" sz="2400" kern="0" dirty="0">
              <a:latin typeface="Arial"/>
              <a:ea typeface="+mj-ea"/>
              <a:cs typeface="+mj-cs"/>
            </a:endParaRPr>
          </a:p>
          <a:p>
            <a:pPr marL="457200" indent="-457200" eaLnBrk="1" hangingPunct="1">
              <a:buFont typeface="+mj-lt"/>
              <a:buAutoNum type="arabicPeriod"/>
              <a:defRPr/>
            </a:pPr>
            <a:r>
              <a:rPr lang="en-US" sz="2400" kern="0" dirty="0">
                <a:latin typeface="Arial"/>
                <a:ea typeface="+mj-ea"/>
                <a:cs typeface="+mj-cs"/>
              </a:rPr>
              <a:t>…</a:t>
            </a:r>
          </a:p>
          <a:p>
            <a:pPr marL="457200" indent="-457200" eaLnBrk="1" hangingPunct="1">
              <a:buFont typeface="+mj-lt"/>
              <a:buAutoNum type="arabicPeriod"/>
              <a:defRPr/>
            </a:pPr>
            <a:endParaRPr lang="ru-RU" sz="1400" dirty="0"/>
          </a:p>
        </p:txBody>
      </p:sp>
      <p:grpSp>
        <p:nvGrpSpPr>
          <p:cNvPr id="2" name="Group 55"/>
          <p:cNvGrpSpPr>
            <a:grpSpLocks/>
          </p:cNvGrpSpPr>
          <p:nvPr/>
        </p:nvGrpSpPr>
        <p:grpSpPr bwMode="auto">
          <a:xfrm>
            <a:off x="523875" y="3990975"/>
            <a:ext cx="4279900" cy="663575"/>
            <a:chOff x="433" y="3902"/>
            <a:chExt cx="2696" cy="418"/>
          </a:xfrm>
        </p:grpSpPr>
        <p:sp>
          <p:nvSpPr>
            <p:cNvPr id="8" name="Text Box 56"/>
            <p:cNvSpPr txBox="1">
              <a:spLocks noChangeArrowheads="1"/>
            </p:cNvSpPr>
            <p:nvPr/>
          </p:nvSpPr>
          <p:spPr bwMode="auto">
            <a:xfrm>
              <a:off x="727" y="3969"/>
              <a:ext cx="2402"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a:t>
              </a:r>
              <a:r>
                <a:rPr lang="ru-RU" sz="2400" dirty="0" err="1"/>
                <a:t>Кроссплатформенный</a:t>
              </a:r>
              <a:r>
                <a:rPr lang="ru-RU" sz="2400" dirty="0"/>
                <a:t>!</a:t>
              </a:r>
            </a:p>
          </p:txBody>
        </p:sp>
        <p:sp>
          <p:nvSpPr>
            <p:cNvPr id="9229"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10" name="Скругленная прямоугольная выноска 9"/>
          <p:cNvSpPr/>
          <p:nvPr/>
        </p:nvSpPr>
        <p:spPr bwMode="auto">
          <a:xfrm>
            <a:off x="4743450" y="3157538"/>
            <a:ext cx="4205288" cy="1452562"/>
          </a:xfrm>
          <a:prstGeom prst="wedgeRoundRectCallout">
            <a:avLst>
              <a:gd name="adj1" fmla="val -55380"/>
              <a:gd name="adj2" fmla="val 36308"/>
              <a:gd name="adj3" fmla="val 16667"/>
            </a:avLst>
          </a:prstGeom>
          <a:solidFill>
            <a:srgbClr val="FFFF99"/>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defRPr/>
            </a:pPr>
            <a:r>
              <a:rPr lang="en-US" sz="2800" dirty="0"/>
              <a:t>Linux, Windows, FreeBSD, Mac OS X, </a:t>
            </a:r>
            <a:endParaRPr lang="ru-RU" sz="2800" dirty="0"/>
          </a:p>
          <a:p>
            <a:pPr algn="ctr" eaLnBrk="1" hangingPunct="1">
              <a:defRPr/>
            </a:pPr>
            <a:r>
              <a:rPr lang="en-US" sz="2800" dirty="0"/>
              <a:t>Android, </a:t>
            </a:r>
            <a:r>
              <a:rPr lang="en-US" sz="2800" dirty="0" err="1"/>
              <a:t>iOS</a:t>
            </a:r>
            <a:r>
              <a:rPr lang="en-US" sz="2800" dirty="0"/>
              <a:t>…</a:t>
            </a:r>
            <a:endParaRPr lang="ru-RU" sz="2800" dirty="0"/>
          </a:p>
        </p:txBody>
      </p:sp>
      <p:grpSp>
        <p:nvGrpSpPr>
          <p:cNvPr id="3" name="Group 55"/>
          <p:cNvGrpSpPr>
            <a:grpSpLocks/>
          </p:cNvGrpSpPr>
          <p:nvPr/>
        </p:nvGrpSpPr>
        <p:grpSpPr bwMode="auto">
          <a:xfrm>
            <a:off x="523875" y="4941888"/>
            <a:ext cx="7105650" cy="936625"/>
            <a:chOff x="433" y="3902"/>
            <a:chExt cx="4476" cy="590"/>
          </a:xfrm>
        </p:grpSpPr>
        <p:sp>
          <p:nvSpPr>
            <p:cNvPr id="12" name="Text Box 56"/>
            <p:cNvSpPr txBox="1">
              <a:spLocks noChangeArrowheads="1"/>
            </p:cNvSpPr>
            <p:nvPr/>
          </p:nvSpPr>
          <p:spPr bwMode="auto">
            <a:xfrm>
              <a:off x="727" y="3969"/>
              <a:ext cx="4182" cy="523"/>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Свободно распространяемые </a:t>
              </a:r>
              <a:r>
                <a:rPr lang="ru-RU" sz="2400" i="1" dirty="0"/>
                <a:t>(</a:t>
              </a:r>
              <a:r>
                <a:rPr lang="en-US" sz="2400" i="1" dirty="0"/>
                <a:t>open-source</a:t>
              </a:r>
              <a:r>
                <a:rPr lang="ru-RU" sz="2400" dirty="0"/>
                <a:t>) </a:t>
              </a:r>
              <a:br>
                <a:rPr lang="ru-RU" sz="2400" dirty="0"/>
              </a:br>
              <a:r>
                <a:rPr lang="ru-RU" sz="2400" dirty="0"/>
                <a:t>  реализации!</a:t>
              </a:r>
            </a:p>
          </p:txBody>
        </p:sp>
        <p:sp>
          <p:nvSpPr>
            <p:cNvPr id="9227"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14" name="Прямоугольник 13"/>
          <p:cNvSpPr/>
          <p:nvPr/>
        </p:nvSpPr>
        <p:spPr>
          <a:xfrm>
            <a:off x="6069013" y="819150"/>
            <a:ext cx="2830512" cy="2524125"/>
          </a:xfrm>
          <a:prstGeom prst="rect">
            <a:avLst/>
          </a:prstGeom>
        </p:spPr>
        <p:txBody>
          <a:bodyPr wrap="none">
            <a:spAutoFit/>
          </a:bodyPr>
          <a:lstStyle/>
          <a:p>
            <a:pPr marL="457200" indent="-457200" eaLnBrk="1" hangingPunct="1">
              <a:defRPr/>
            </a:pPr>
            <a:r>
              <a:rPr lang="ru-RU" sz="2400" b="1" kern="0" dirty="0" err="1">
                <a:solidFill>
                  <a:srgbClr val="333399"/>
                </a:solidFill>
                <a:latin typeface="Arial"/>
                <a:ea typeface="+mj-ea"/>
                <a:cs typeface="+mj-cs"/>
              </a:rPr>
              <a:t>Скрипты</a:t>
            </a:r>
            <a:r>
              <a:rPr lang="ru-RU" sz="2400" b="1" kern="0" dirty="0">
                <a:solidFill>
                  <a:srgbClr val="333399"/>
                </a:solidFill>
                <a:latin typeface="Arial"/>
                <a:ea typeface="+mj-ea"/>
                <a:cs typeface="+mj-cs"/>
              </a:rPr>
              <a:t> в играх</a:t>
            </a:r>
            <a:r>
              <a:rPr lang="ru-RU" sz="2400" kern="0" dirty="0">
                <a:latin typeface="Arial"/>
                <a:ea typeface="+mj-ea"/>
                <a:cs typeface="+mj-cs"/>
              </a:rPr>
              <a:t>:</a:t>
            </a:r>
            <a:endParaRPr lang="en-US" sz="2400" kern="0" dirty="0">
              <a:latin typeface="Arial"/>
              <a:ea typeface="+mj-ea"/>
              <a:cs typeface="+mj-cs"/>
            </a:endParaRPr>
          </a:p>
          <a:p>
            <a:pPr marL="457200" indent="-457200" eaLnBrk="1" hangingPunct="1">
              <a:buFont typeface="+mj-lt"/>
              <a:buAutoNum type="arabicPeriod"/>
              <a:defRPr/>
            </a:pPr>
            <a:r>
              <a:rPr lang="en-US" sz="2400" dirty="0"/>
              <a:t>Eve Online, </a:t>
            </a:r>
            <a:endParaRPr lang="ru-RU" sz="2400" dirty="0"/>
          </a:p>
          <a:p>
            <a:pPr marL="457200" indent="-457200" eaLnBrk="1" hangingPunct="1">
              <a:buFont typeface="+mj-lt"/>
              <a:buAutoNum type="arabicPeriod"/>
              <a:defRPr/>
            </a:pPr>
            <a:r>
              <a:rPr lang="en-US" sz="2400" dirty="0"/>
              <a:t>Civilization IV </a:t>
            </a:r>
            <a:endParaRPr lang="ru-RU" sz="2400" dirty="0"/>
          </a:p>
          <a:p>
            <a:pPr marL="457200" indent="-457200" eaLnBrk="1" hangingPunct="1">
              <a:buFont typeface="+mj-lt"/>
              <a:buAutoNum type="arabicPeriod"/>
              <a:defRPr/>
            </a:pPr>
            <a:r>
              <a:rPr lang="en-US" sz="2400" dirty="0"/>
              <a:t>Battlefield 2 </a:t>
            </a:r>
          </a:p>
          <a:p>
            <a:pPr marL="457200" indent="-457200" eaLnBrk="1" hangingPunct="1">
              <a:buFont typeface="+mj-lt"/>
              <a:buAutoNum type="arabicPeriod"/>
              <a:defRPr/>
            </a:pPr>
            <a:r>
              <a:rPr lang="en-US" sz="2400" dirty="0"/>
              <a:t>Vampire</a:t>
            </a:r>
          </a:p>
          <a:p>
            <a:pPr marL="457200" indent="-457200" eaLnBrk="1" hangingPunct="1">
              <a:buFont typeface="+mj-lt"/>
              <a:buAutoNum type="arabicPeriod"/>
              <a:defRPr/>
            </a:pPr>
            <a:r>
              <a:rPr lang="en-US" sz="2400" kern="0" dirty="0">
                <a:latin typeface="Arial"/>
                <a:ea typeface="+mj-ea"/>
                <a:cs typeface="+mj-cs"/>
              </a:rPr>
              <a:t>…</a:t>
            </a:r>
          </a:p>
          <a:p>
            <a:pPr marL="457200" indent="-457200" eaLnBrk="1" hangingPunct="1">
              <a:buFont typeface="+mj-lt"/>
              <a:buAutoNum type="arabicPeriod"/>
              <a:defRPr/>
            </a:pP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par>
                          <p:cTn id="18" fill="hold" nodeType="afterGroup">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par>
                          <p:cTn id="22" fill="hold" nodeType="afterGroup">
                            <p:stCondLst>
                              <p:cond delay="1000"/>
                            </p:stCondLst>
                            <p:childTnLst>
                              <p:par>
                                <p:cTn id="23" presetID="9"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ssolv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a:xfrm>
            <a:off x="311150" y="301625"/>
            <a:ext cx="8375650" cy="471488"/>
          </a:xfrm>
        </p:spPr>
        <p:txBody>
          <a:bodyPr/>
          <a:lstStyle/>
          <a:p>
            <a:r>
              <a:rPr lang="ru-RU" altLang="ru-RU" smtClean="0"/>
              <a:t>Обработка всех элементов списка (</a:t>
            </a:r>
            <a:r>
              <a:rPr lang="en-US" altLang="ru-RU" smtClean="0">
                <a:solidFill>
                  <a:srgbClr val="0000CC"/>
                </a:solidFill>
              </a:rPr>
              <a:t>map</a:t>
            </a:r>
            <a:r>
              <a:rPr lang="ru-RU" altLang="ru-RU" smtClean="0"/>
              <a:t>)</a:t>
            </a:r>
          </a:p>
        </p:txBody>
      </p:sp>
      <p:sp>
        <p:nvSpPr>
          <p:cNvPr id="64515"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98E440E-653C-4F04-A19D-0E996AC75117}" type="slidenum">
              <a:rPr lang="ru-RU" altLang="ru-RU" sz="1400"/>
              <a:pPr>
                <a:spcBef>
                  <a:spcPct val="0"/>
                </a:spcBef>
                <a:buFontTx/>
                <a:buNone/>
              </a:pPr>
              <a:t>30</a:t>
            </a:fld>
            <a:endParaRPr lang="ru-RU" altLang="ru-RU" sz="1400"/>
          </a:p>
        </p:txBody>
      </p:sp>
      <p:sp>
        <p:nvSpPr>
          <p:cNvPr id="7" name="Прямоугольник 6"/>
          <p:cNvSpPr/>
          <p:nvPr/>
        </p:nvSpPr>
        <p:spPr>
          <a:xfrm>
            <a:off x="587375" y="2357438"/>
            <a:ext cx="3582988" cy="831850"/>
          </a:xfrm>
          <a:prstGeom prst="rect">
            <a:avLst/>
          </a:prstGeom>
          <a:solidFill>
            <a:srgbClr val="E6E6FF"/>
          </a:solidFill>
          <a:ln>
            <a:noFill/>
          </a:ln>
          <a:effectLst>
            <a:outerShdw blurRad="50800" dist="38100" dir="2700000" algn="tl" rotWithShape="0">
              <a:prstClr val="black">
                <a:alpha val="40000"/>
              </a:prstClr>
            </a:outerShdw>
          </a:effectLst>
        </p:spPr>
        <p:txBody>
          <a:bodyPr wrap="none">
            <a:spAutoFit/>
          </a:bodyPr>
          <a:lstStyle/>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0</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a:t>
            </a:r>
            <a:r>
              <a:rPr lang="ru-RU" sz="2400" kern="0" dirty="0">
                <a:solidFill>
                  <a:srgbClr val="000000"/>
                </a:solidFill>
                <a:latin typeface="Consolas" pitchFamily="49" charset="0"/>
              </a:rPr>
              <a:t>-1</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B[</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 sin(A[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endParaRPr lang="ru-RU" dirty="0">
              <a:latin typeface="Consolas" pitchFamily="49" charset="0"/>
            </a:endParaRPr>
          </a:p>
        </p:txBody>
      </p:sp>
      <p:sp>
        <p:nvSpPr>
          <p:cNvPr id="8" name="Прямоугольник 7"/>
          <p:cNvSpPr/>
          <p:nvPr/>
        </p:nvSpPr>
        <p:spPr>
          <a:xfrm>
            <a:off x="3713163" y="2265363"/>
            <a:ext cx="5132387" cy="460375"/>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B = </a:t>
            </a:r>
            <a:r>
              <a:rPr lang="en-US" sz="2400" kern="0" dirty="0">
                <a:solidFill>
                  <a:srgbClr val="0070C0"/>
                </a:solidFill>
                <a:latin typeface="Consolas" pitchFamily="49" charset="0"/>
              </a:rPr>
              <a:t>list</a:t>
            </a:r>
            <a:r>
              <a:rPr lang="en-US" sz="2400" kern="0" dirty="0">
                <a:solidFill>
                  <a:srgbClr val="000000"/>
                </a:solidFill>
                <a:latin typeface="Consolas" pitchFamily="49" charset="0"/>
              </a:rPr>
              <a:t>( </a:t>
            </a:r>
            <a:r>
              <a:rPr lang="en-US" sz="2400" kern="0" dirty="0">
                <a:solidFill>
                  <a:srgbClr val="0070C0"/>
                </a:solidFill>
                <a:latin typeface="Consolas" pitchFamily="49" charset="0"/>
              </a:rPr>
              <a:t>map</a:t>
            </a:r>
            <a:r>
              <a:rPr lang="en-US" sz="2400" kern="0" dirty="0">
                <a:solidFill>
                  <a:srgbClr val="000000"/>
                </a:solidFill>
                <a:latin typeface="Consolas" pitchFamily="49" charset="0"/>
              </a:rPr>
              <a:t>(math.</a:t>
            </a:r>
            <a:r>
              <a:rPr lang="en-US" sz="2400" kern="0" dirty="0">
                <a:solidFill>
                  <a:srgbClr val="0070C0"/>
                </a:solidFill>
                <a:latin typeface="Consolas" pitchFamily="49" charset="0"/>
              </a:rPr>
              <a:t>sin</a:t>
            </a:r>
            <a:r>
              <a:rPr lang="en-US" sz="2400" kern="0" dirty="0">
                <a:solidFill>
                  <a:srgbClr val="000000"/>
                </a:solidFill>
                <a:latin typeface="Consolas" pitchFamily="49" charset="0"/>
              </a:rPr>
              <a:t>, A) )</a:t>
            </a:r>
          </a:p>
        </p:txBody>
      </p:sp>
      <p:sp>
        <p:nvSpPr>
          <p:cNvPr id="9" name="Выгнутая вниз стрелка 8"/>
          <p:cNvSpPr>
            <a:spLocks noChangeArrowheads="1"/>
          </p:cNvSpPr>
          <p:nvPr/>
        </p:nvSpPr>
        <p:spPr bwMode="auto">
          <a:xfrm>
            <a:off x="6429375" y="2670175"/>
            <a:ext cx="1552575" cy="409575"/>
          </a:xfrm>
          <a:prstGeom prst="curvedUpArrow">
            <a:avLst>
              <a:gd name="adj1" fmla="val 25008"/>
              <a:gd name="adj2" fmla="val 49999"/>
              <a:gd name="adj3" fmla="val 25000"/>
            </a:avLst>
          </a:prstGeom>
          <a:solidFill>
            <a:srgbClr val="FF0000"/>
          </a:solidFill>
          <a:ln w="12700" algn="ctr">
            <a:solidFill>
              <a:srgbClr val="FF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graphicFrame>
        <p:nvGraphicFramePr>
          <p:cNvPr id="15" name="Таблица 14"/>
          <p:cNvGraphicFramePr>
            <a:graphicFrameLocks noGrp="1"/>
          </p:cNvGraphicFramePr>
          <p:nvPr/>
        </p:nvGraphicFramePr>
        <p:xfrm>
          <a:off x="1657350" y="3513138"/>
          <a:ext cx="6096000" cy="457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sz="2400" dirty="0" smtClean="0">
                          <a:solidFill>
                            <a:schemeClr val="tx1"/>
                          </a:solidFill>
                          <a:latin typeface="Consolas" pitchFamily="49" charset="0"/>
                          <a:cs typeface="Consolas" pitchFamily="49" charset="0"/>
                        </a:rPr>
                        <a:t>1</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7</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3</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4</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5</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r>
            </a:tbl>
          </a:graphicData>
        </a:graphic>
      </p:graphicFrame>
      <p:sp>
        <p:nvSpPr>
          <p:cNvPr id="16" name="Прямоугольник 11"/>
          <p:cNvSpPr>
            <a:spLocks noChangeArrowheads="1"/>
          </p:cNvSpPr>
          <p:nvPr/>
        </p:nvSpPr>
        <p:spPr bwMode="auto">
          <a:xfrm>
            <a:off x="1241425" y="350996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ru-RU" sz="2400" b="1">
                <a:solidFill>
                  <a:srgbClr val="000000"/>
                </a:solidFill>
                <a:latin typeface="Consolas" pitchFamily="49" charset="0"/>
                <a:cs typeface="Consolas" pitchFamily="49" charset="0"/>
              </a:rPr>
              <a:t>A</a:t>
            </a:r>
            <a:endParaRPr lang="ru-RU" altLang="ru-RU" sz="1800"/>
          </a:p>
        </p:txBody>
      </p:sp>
      <p:graphicFrame>
        <p:nvGraphicFramePr>
          <p:cNvPr id="17" name="Таблица 16"/>
          <p:cNvGraphicFramePr>
            <a:graphicFrameLocks noGrp="1"/>
          </p:cNvGraphicFramePr>
          <p:nvPr/>
        </p:nvGraphicFramePr>
        <p:xfrm>
          <a:off x="1657350" y="4951413"/>
          <a:ext cx="6096000" cy="457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sz="2400" dirty="0" smtClean="0">
                          <a:solidFill>
                            <a:schemeClr val="tx1"/>
                          </a:solidFill>
                          <a:latin typeface="Consolas" pitchFamily="49" charset="0"/>
                          <a:cs typeface="Consolas" pitchFamily="49" charset="0"/>
                        </a:rPr>
                        <a:t>f(1)</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f(7)</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f(3)</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f(4)</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f(5)</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r>
            </a:tbl>
          </a:graphicData>
        </a:graphic>
      </p:graphicFrame>
      <p:sp>
        <p:nvSpPr>
          <p:cNvPr id="18" name="Прямоугольник 17"/>
          <p:cNvSpPr>
            <a:spLocks noChangeArrowheads="1"/>
          </p:cNvSpPr>
          <p:nvPr/>
        </p:nvSpPr>
        <p:spPr bwMode="auto">
          <a:xfrm>
            <a:off x="1241425" y="49482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ru-RU" sz="2400" b="1">
                <a:solidFill>
                  <a:srgbClr val="000000"/>
                </a:solidFill>
                <a:latin typeface="Consolas" pitchFamily="49" charset="0"/>
                <a:cs typeface="Consolas" pitchFamily="49" charset="0"/>
              </a:rPr>
              <a:t>B</a:t>
            </a:r>
            <a:endParaRPr lang="ru-RU" altLang="ru-RU" sz="1800"/>
          </a:p>
        </p:txBody>
      </p:sp>
      <p:grpSp>
        <p:nvGrpSpPr>
          <p:cNvPr id="2" name="Группа 30"/>
          <p:cNvGrpSpPr>
            <a:grpSpLocks/>
          </p:cNvGrpSpPr>
          <p:nvPr/>
        </p:nvGrpSpPr>
        <p:grpSpPr bwMode="auto">
          <a:xfrm>
            <a:off x="1827213" y="3986213"/>
            <a:ext cx="5765800" cy="966787"/>
            <a:chOff x="1694389" y="1335640"/>
            <a:chExt cx="5765112" cy="965771"/>
          </a:xfrm>
        </p:grpSpPr>
        <p:sp>
          <p:nvSpPr>
            <p:cNvPr id="20" name="Прямоугольник 19"/>
            <p:cNvSpPr/>
            <p:nvPr/>
          </p:nvSpPr>
          <p:spPr>
            <a:xfrm>
              <a:off x="1694389" y="1579858"/>
              <a:ext cx="865084" cy="461477"/>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000000"/>
                  </a:solidFill>
                  <a:latin typeface="Consolas" pitchFamily="49" charset="0"/>
                  <a:cs typeface="Consolas" pitchFamily="49" charset="0"/>
                </a:rPr>
                <a:t>f(x)</a:t>
              </a:r>
              <a:endParaRPr lang="ru-RU" dirty="0"/>
            </a:p>
          </p:txBody>
        </p:sp>
        <p:sp>
          <p:nvSpPr>
            <p:cNvPr id="21" name="Прямоугольник 20"/>
            <p:cNvSpPr/>
            <p:nvPr/>
          </p:nvSpPr>
          <p:spPr>
            <a:xfrm>
              <a:off x="2919793" y="1579858"/>
              <a:ext cx="863497" cy="461477"/>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000000"/>
                  </a:solidFill>
                  <a:latin typeface="Consolas" pitchFamily="49" charset="0"/>
                  <a:cs typeface="Consolas" pitchFamily="49" charset="0"/>
                </a:rPr>
                <a:t>f(x)</a:t>
              </a:r>
              <a:endParaRPr lang="ru-RU" dirty="0"/>
            </a:p>
          </p:txBody>
        </p:sp>
        <p:sp>
          <p:nvSpPr>
            <p:cNvPr id="22" name="Прямоугольник 21"/>
            <p:cNvSpPr/>
            <p:nvPr/>
          </p:nvSpPr>
          <p:spPr>
            <a:xfrm>
              <a:off x="4145197" y="1579858"/>
              <a:ext cx="863497" cy="461477"/>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000000"/>
                  </a:solidFill>
                  <a:latin typeface="Consolas" pitchFamily="49" charset="0"/>
                  <a:cs typeface="Consolas" pitchFamily="49" charset="0"/>
                </a:rPr>
                <a:t>f(x)</a:t>
              </a:r>
              <a:endParaRPr lang="ru-RU" dirty="0"/>
            </a:p>
          </p:txBody>
        </p:sp>
        <p:sp>
          <p:nvSpPr>
            <p:cNvPr id="23" name="Прямоугольник 22"/>
            <p:cNvSpPr/>
            <p:nvPr/>
          </p:nvSpPr>
          <p:spPr>
            <a:xfrm>
              <a:off x="5370600" y="1579858"/>
              <a:ext cx="863497" cy="461477"/>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000000"/>
                  </a:solidFill>
                  <a:latin typeface="Consolas" pitchFamily="49" charset="0"/>
                  <a:cs typeface="Consolas" pitchFamily="49" charset="0"/>
                </a:rPr>
                <a:t>f(x)</a:t>
              </a:r>
              <a:endParaRPr lang="ru-RU" dirty="0"/>
            </a:p>
          </p:txBody>
        </p:sp>
        <p:sp>
          <p:nvSpPr>
            <p:cNvPr id="24" name="Прямоугольник 23"/>
            <p:cNvSpPr/>
            <p:nvPr/>
          </p:nvSpPr>
          <p:spPr>
            <a:xfrm>
              <a:off x="6594416" y="1579858"/>
              <a:ext cx="865085" cy="461477"/>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000000"/>
                  </a:solidFill>
                  <a:latin typeface="Consolas" pitchFamily="49" charset="0"/>
                  <a:cs typeface="Consolas" pitchFamily="49" charset="0"/>
                </a:rPr>
                <a:t>f(x)</a:t>
              </a:r>
              <a:endParaRPr lang="ru-RU" dirty="0"/>
            </a:p>
          </p:txBody>
        </p:sp>
        <p:sp>
          <p:nvSpPr>
            <p:cNvPr id="25" name="Стрелка вниз 24"/>
            <p:cNvSpPr/>
            <p:nvPr/>
          </p:nvSpPr>
          <p:spPr bwMode="auto">
            <a:xfrm>
              <a:off x="2045184" y="1335640"/>
              <a:ext cx="153970"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26" name="Стрелка вниз 25"/>
            <p:cNvSpPr/>
            <p:nvPr/>
          </p:nvSpPr>
          <p:spPr bwMode="auto">
            <a:xfrm>
              <a:off x="3256303" y="1335640"/>
              <a:ext cx="153969"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27" name="Стрелка вниз 26"/>
            <p:cNvSpPr/>
            <p:nvPr/>
          </p:nvSpPr>
          <p:spPr bwMode="auto">
            <a:xfrm>
              <a:off x="4510278" y="1335640"/>
              <a:ext cx="153969"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28" name="Стрелка вниз 27"/>
            <p:cNvSpPr/>
            <p:nvPr/>
          </p:nvSpPr>
          <p:spPr bwMode="auto">
            <a:xfrm>
              <a:off x="5732507" y="1335640"/>
              <a:ext cx="153969"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29" name="Стрелка вниз 28"/>
            <p:cNvSpPr/>
            <p:nvPr/>
          </p:nvSpPr>
          <p:spPr bwMode="auto">
            <a:xfrm>
              <a:off x="6956323" y="1335640"/>
              <a:ext cx="153970"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0" name="Стрелка вниз 29"/>
            <p:cNvSpPr/>
            <p:nvPr/>
          </p:nvSpPr>
          <p:spPr bwMode="auto">
            <a:xfrm>
              <a:off x="2045184" y="2055608"/>
              <a:ext cx="153970"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1" name="Стрелка вниз 30"/>
            <p:cNvSpPr/>
            <p:nvPr/>
          </p:nvSpPr>
          <p:spPr bwMode="auto">
            <a:xfrm>
              <a:off x="3256303" y="2055608"/>
              <a:ext cx="153969"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2" name="Стрелка вниз 31"/>
            <p:cNvSpPr/>
            <p:nvPr/>
          </p:nvSpPr>
          <p:spPr bwMode="auto">
            <a:xfrm>
              <a:off x="4510278" y="2055608"/>
              <a:ext cx="153969"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3" name="Стрелка вниз 32"/>
            <p:cNvSpPr/>
            <p:nvPr/>
          </p:nvSpPr>
          <p:spPr bwMode="auto">
            <a:xfrm>
              <a:off x="5732507" y="2055608"/>
              <a:ext cx="153969"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4" name="Стрелка вниз 33"/>
            <p:cNvSpPr/>
            <p:nvPr/>
          </p:nvSpPr>
          <p:spPr bwMode="auto">
            <a:xfrm>
              <a:off x="6956323" y="2055608"/>
              <a:ext cx="153970"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grpSp>
      <p:sp>
        <p:nvSpPr>
          <p:cNvPr id="35" name="Скругленная прямоугольная выноска 34"/>
          <p:cNvSpPr/>
          <p:nvPr/>
        </p:nvSpPr>
        <p:spPr bwMode="auto">
          <a:xfrm>
            <a:off x="3270250" y="1117600"/>
            <a:ext cx="4775200" cy="825500"/>
          </a:xfrm>
          <a:prstGeom prst="wedgeRoundRectCallout">
            <a:avLst>
              <a:gd name="adj1" fmla="val 29237"/>
              <a:gd name="adj2" fmla="val 103640"/>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lnSpc>
                <a:spcPct val="80000"/>
              </a:lnSpc>
              <a:defRPr/>
            </a:pPr>
            <a:r>
              <a:rPr lang="ru-RU" sz="2800" dirty="0"/>
              <a:t>функция передаётся как параметр функции</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dissolve">
                                      <p:cBhvr>
                                        <p:cTn id="11" dur="500"/>
                                        <p:tgtEl>
                                          <p:spTgt spid="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nodeType="afterGroup">
                            <p:stCondLst>
                              <p:cond delay="500"/>
                            </p:stCondLst>
                            <p:childTnLst>
                              <p:par>
                                <p:cTn id="31" presetID="9"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18" grpId="0"/>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Заголовок 1"/>
          <p:cNvSpPr>
            <a:spLocks noGrp="1"/>
          </p:cNvSpPr>
          <p:nvPr>
            <p:ph type="title"/>
          </p:nvPr>
        </p:nvSpPr>
        <p:spPr>
          <a:xfrm>
            <a:off x="311150" y="301625"/>
            <a:ext cx="8375650" cy="471488"/>
          </a:xfrm>
        </p:spPr>
        <p:txBody>
          <a:bodyPr/>
          <a:lstStyle/>
          <a:p>
            <a:r>
              <a:rPr lang="ru-RU" altLang="ru-RU" smtClean="0"/>
              <a:t>Обработка всех элементов списка (</a:t>
            </a:r>
            <a:r>
              <a:rPr lang="en-US" altLang="ru-RU" smtClean="0">
                <a:solidFill>
                  <a:srgbClr val="0000CC"/>
                </a:solidFill>
              </a:rPr>
              <a:t>map</a:t>
            </a:r>
            <a:r>
              <a:rPr lang="ru-RU" altLang="ru-RU" smtClean="0"/>
              <a:t>)</a:t>
            </a:r>
          </a:p>
        </p:txBody>
      </p:sp>
      <p:sp>
        <p:nvSpPr>
          <p:cNvPr id="66563"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0D38FE8-43ED-4699-A4F0-ABDDA3E7D052}" type="slidenum">
              <a:rPr lang="ru-RU" altLang="ru-RU" sz="1400"/>
              <a:pPr>
                <a:spcBef>
                  <a:spcPct val="0"/>
                </a:spcBef>
                <a:buFontTx/>
                <a:buNone/>
              </a:pPr>
              <a:t>31</a:t>
            </a:fld>
            <a:endParaRPr lang="ru-RU" altLang="ru-RU" sz="1400"/>
          </a:p>
        </p:txBody>
      </p:sp>
      <p:sp>
        <p:nvSpPr>
          <p:cNvPr id="10" name="Прямоугольник 9"/>
          <p:cNvSpPr/>
          <p:nvPr/>
        </p:nvSpPr>
        <p:spPr>
          <a:xfrm>
            <a:off x="374650" y="3741738"/>
            <a:ext cx="5905500" cy="523875"/>
          </a:xfrm>
          <a:prstGeom prst="rect">
            <a:avLst/>
          </a:prstGeom>
        </p:spPr>
        <p:txBody>
          <a:bodyPr wrap="none">
            <a:spAutoFit/>
          </a:bodyPr>
          <a:lstStyle/>
          <a:p>
            <a:pPr marL="457200" indent="-457200" eaLnBrk="1" hangingPunct="1">
              <a:buClr>
                <a:srgbClr val="000000"/>
              </a:buClr>
              <a:defRPr/>
            </a:pPr>
            <a:r>
              <a:rPr lang="ru-RU" sz="2800" b="1" kern="0" dirty="0">
                <a:solidFill>
                  <a:srgbClr val="333399"/>
                </a:solidFill>
                <a:latin typeface="Arial"/>
              </a:rPr>
              <a:t>Функции без имени (</a:t>
            </a:r>
            <a:r>
              <a:rPr lang="ru-RU" sz="2800" b="1" kern="0" dirty="0">
                <a:solidFill>
                  <a:srgbClr val="333399"/>
                </a:solidFill>
                <a:latin typeface="Arial"/>
                <a:sym typeface="Symbol"/>
              </a:rPr>
              <a:t>-функции</a:t>
            </a:r>
            <a:r>
              <a:rPr lang="ru-RU" sz="2800" b="1" kern="0" dirty="0">
                <a:solidFill>
                  <a:srgbClr val="333399"/>
                </a:solidFill>
                <a:latin typeface="Arial"/>
              </a:rPr>
              <a:t>)</a:t>
            </a:r>
            <a:endParaRPr lang="en-US" sz="2800" b="1" kern="0" dirty="0">
              <a:solidFill>
                <a:srgbClr val="333399"/>
              </a:solidFill>
              <a:latin typeface="Arial"/>
            </a:endParaRPr>
          </a:p>
        </p:txBody>
      </p:sp>
      <p:sp>
        <p:nvSpPr>
          <p:cNvPr id="16" name="Прямоугольник 15"/>
          <p:cNvSpPr/>
          <p:nvPr/>
        </p:nvSpPr>
        <p:spPr>
          <a:xfrm>
            <a:off x="482600" y="903288"/>
            <a:ext cx="6299200" cy="2830512"/>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b="1" kern="0" dirty="0">
                <a:solidFill>
                  <a:srgbClr val="000000"/>
                </a:solidFill>
                <a:latin typeface="Consolas" pitchFamily="49" charset="0"/>
              </a:rPr>
              <a:t>function </a:t>
            </a:r>
            <a:r>
              <a:rPr lang="en-US" sz="2400" kern="0" dirty="0">
                <a:solidFill>
                  <a:srgbClr val="000000"/>
                </a:solidFill>
                <a:latin typeface="Consolas" pitchFamily="49" charset="0"/>
              </a:rPr>
              <a:t>x5(x: integer): integer;</a:t>
            </a:r>
          </a:p>
          <a:p>
            <a:pPr eaLnBrk="1" hangingPunct="1">
              <a:defRPr/>
            </a:pPr>
            <a:r>
              <a:rPr lang="en-US" sz="2400" b="1" kern="0" dirty="0">
                <a:solidFill>
                  <a:srgbClr val="000000"/>
                </a:solidFill>
                <a:latin typeface="Consolas" pitchFamily="49" charset="0"/>
              </a:rPr>
              <a:t>begin</a:t>
            </a:r>
            <a:endParaRPr lang="ru-RU" sz="2400" b="1" kern="0" dirty="0">
              <a:solidFill>
                <a:srgbClr val="000000"/>
              </a:solidFill>
              <a:latin typeface="Consolas" pitchFamily="49" charset="0"/>
            </a:endParaRPr>
          </a:p>
          <a:p>
            <a:pPr eaLnBrk="1" hangingPunct="1">
              <a:defRPr/>
            </a:pPr>
            <a:r>
              <a:rPr lang="en-US" sz="2400" kern="0" dirty="0">
                <a:solidFill>
                  <a:srgbClr val="000000"/>
                </a:solidFill>
                <a:latin typeface="Consolas" pitchFamily="49" charset="0"/>
              </a:rPr>
              <a:t>  x5 := x*x*x*x*x;</a:t>
            </a:r>
          </a:p>
          <a:p>
            <a:pPr eaLnBrk="1" hangingPunct="1">
              <a:defRPr/>
            </a:pPr>
            <a:r>
              <a:rPr lang="en-US" sz="2400" b="1" kern="0" dirty="0">
                <a:solidFill>
                  <a:srgbClr val="000000"/>
                </a:solidFill>
                <a:latin typeface="Consolas" pitchFamily="49" charset="0"/>
              </a:rPr>
              <a:t>end</a:t>
            </a:r>
            <a:r>
              <a:rPr lang="en-US" sz="2400" kern="0" dirty="0">
                <a:solidFill>
                  <a:srgbClr val="000000"/>
                </a:solidFill>
                <a:latin typeface="Consolas" pitchFamily="49" charset="0"/>
              </a:rPr>
              <a:t>;</a:t>
            </a:r>
          </a:p>
          <a:p>
            <a:pPr eaLnBrk="1" hangingPunct="1">
              <a:defRPr/>
            </a:pPr>
            <a:r>
              <a:rPr lang="en-US" sz="2400" kern="0" dirty="0">
                <a:solidFill>
                  <a:srgbClr val="000000"/>
                </a:solidFill>
                <a:latin typeface="Consolas" pitchFamily="49" charset="0"/>
              </a:rPr>
              <a:t>...</a:t>
            </a:r>
          </a:p>
          <a:p>
            <a:pPr eaLnBrk="1" hangingPunct="1">
              <a:spcBef>
                <a:spcPts val="1200"/>
              </a:spcBef>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:=0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N-1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B[</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 x5(A[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endParaRPr lang="ru-RU" sz="2400" dirty="0">
              <a:latin typeface="Consolas" pitchFamily="49" charset="0"/>
            </a:endParaRPr>
          </a:p>
        </p:txBody>
      </p:sp>
      <p:sp>
        <p:nvSpPr>
          <p:cNvPr id="20" name="Прямоугольник 19"/>
          <p:cNvSpPr/>
          <p:nvPr/>
        </p:nvSpPr>
        <p:spPr>
          <a:xfrm>
            <a:off x="4398963" y="1828800"/>
            <a:ext cx="4068762" cy="1276350"/>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CC"/>
                </a:solidFill>
                <a:latin typeface="Consolas" pitchFamily="49" charset="0"/>
              </a:rPr>
              <a:t>def</a:t>
            </a:r>
            <a:r>
              <a:rPr lang="en-US" sz="2400" b="1" kern="0" dirty="0">
                <a:solidFill>
                  <a:srgbClr val="000000"/>
                </a:solidFill>
                <a:latin typeface="Consolas" pitchFamily="49" charset="0"/>
              </a:rPr>
              <a:t> </a:t>
            </a:r>
            <a:r>
              <a:rPr lang="en-US" sz="2400" kern="0" dirty="0">
                <a:solidFill>
                  <a:srgbClr val="000000"/>
                </a:solidFill>
                <a:latin typeface="Consolas" pitchFamily="49" charset="0"/>
              </a:rPr>
              <a:t>x5 ( x ):</a:t>
            </a:r>
            <a:endParaRPr lang="ru-RU" sz="2400" kern="0" dirty="0">
              <a:solidFill>
                <a:srgbClr val="000000"/>
              </a:solidFill>
              <a:latin typeface="Consolas" pitchFamily="49" charset="0"/>
            </a:endParaRPr>
          </a:p>
          <a:p>
            <a:pPr eaLnBrk="1" hangingPunct="1">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return</a:t>
            </a:r>
            <a:r>
              <a:rPr lang="en-US" sz="2400" kern="0" dirty="0">
                <a:solidFill>
                  <a:srgbClr val="000000"/>
                </a:solidFill>
                <a:latin typeface="Consolas" pitchFamily="49" charset="0"/>
              </a:rPr>
              <a:t> x**</a:t>
            </a:r>
            <a:r>
              <a:rPr lang="en-US" sz="2400" kern="0" dirty="0">
                <a:solidFill>
                  <a:srgbClr val="00B0F0"/>
                </a:solidFill>
                <a:latin typeface="Consolas" pitchFamily="49" charset="0"/>
              </a:rPr>
              <a:t>5</a:t>
            </a:r>
          </a:p>
          <a:p>
            <a:pPr eaLnBrk="1" hangingPunct="1">
              <a:spcBef>
                <a:spcPts val="600"/>
              </a:spcBef>
              <a:defRPr/>
            </a:pPr>
            <a:r>
              <a:rPr lang="en-US" sz="2400" kern="0" dirty="0">
                <a:solidFill>
                  <a:srgbClr val="000000"/>
                </a:solidFill>
                <a:latin typeface="Consolas" pitchFamily="49" charset="0"/>
              </a:rPr>
              <a:t>B = </a:t>
            </a:r>
            <a:r>
              <a:rPr lang="en-US" sz="2400" kern="0" dirty="0">
                <a:solidFill>
                  <a:srgbClr val="0070C0"/>
                </a:solidFill>
                <a:latin typeface="Consolas" pitchFamily="49" charset="0"/>
              </a:rPr>
              <a:t>list</a:t>
            </a:r>
            <a:r>
              <a:rPr lang="en-US" sz="2400" kern="0" dirty="0">
                <a:solidFill>
                  <a:srgbClr val="000000"/>
                </a:solidFill>
                <a:latin typeface="Consolas" pitchFamily="49" charset="0"/>
              </a:rPr>
              <a:t>( </a:t>
            </a:r>
            <a:r>
              <a:rPr lang="en-US" sz="2400" kern="0" dirty="0">
                <a:solidFill>
                  <a:srgbClr val="0070C0"/>
                </a:solidFill>
                <a:latin typeface="Consolas" pitchFamily="49" charset="0"/>
              </a:rPr>
              <a:t>map</a:t>
            </a:r>
            <a:r>
              <a:rPr lang="en-US" sz="2400" kern="0" dirty="0">
                <a:solidFill>
                  <a:srgbClr val="000000"/>
                </a:solidFill>
                <a:latin typeface="Consolas" pitchFamily="49" charset="0"/>
              </a:rPr>
              <a:t>(x5, A) )</a:t>
            </a:r>
          </a:p>
        </p:txBody>
      </p:sp>
      <p:sp>
        <p:nvSpPr>
          <p:cNvPr id="21" name="Прямоугольник 20"/>
          <p:cNvSpPr/>
          <p:nvPr/>
        </p:nvSpPr>
        <p:spPr>
          <a:xfrm>
            <a:off x="817563" y="4292600"/>
            <a:ext cx="6688137" cy="460375"/>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B = </a:t>
            </a:r>
            <a:r>
              <a:rPr lang="en-US" sz="2400" kern="0" dirty="0">
                <a:solidFill>
                  <a:srgbClr val="0070C0"/>
                </a:solidFill>
                <a:latin typeface="Consolas" pitchFamily="49" charset="0"/>
              </a:rPr>
              <a:t>list</a:t>
            </a:r>
            <a:r>
              <a:rPr lang="en-US" sz="2400" kern="0" dirty="0">
                <a:solidFill>
                  <a:srgbClr val="000000"/>
                </a:solidFill>
                <a:latin typeface="Consolas" pitchFamily="49" charset="0"/>
              </a:rPr>
              <a:t>( </a:t>
            </a:r>
            <a:r>
              <a:rPr lang="en-US" sz="2400" kern="0" dirty="0">
                <a:solidFill>
                  <a:srgbClr val="0070C0"/>
                </a:solidFill>
                <a:latin typeface="Consolas" pitchFamily="49" charset="0"/>
              </a:rPr>
              <a:t>map</a:t>
            </a:r>
            <a:r>
              <a:rPr lang="en-US" sz="2400" kern="0" dirty="0">
                <a:solidFill>
                  <a:srgbClr val="000000"/>
                </a:solidFill>
                <a:latin typeface="Consolas" pitchFamily="49" charset="0"/>
              </a:rPr>
              <a:t>(</a:t>
            </a:r>
            <a:r>
              <a:rPr lang="ru-RU" sz="2400" kern="0" dirty="0">
                <a:solidFill>
                  <a:srgbClr val="000000"/>
                </a:solidFill>
                <a:latin typeface="Consolas" pitchFamily="49" charset="0"/>
              </a:rPr>
              <a:t> </a:t>
            </a:r>
            <a:r>
              <a:rPr lang="en-US" sz="2400" kern="0" dirty="0">
                <a:solidFill>
                  <a:srgbClr val="333399"/>
                </a:solidFill>
                <a:latin typeface="Consolas" pitchFamily="49" charset="0"/>
              </a:rPr>
              <a:t>lambda</a:t>
            </a:r>
            <a:r>
              <a:rPr lang="en-US" sz="2400" kern="0" dirty="0">
                <a:solidFill>
                  <a:srgbClr val="000000"/>
                </a:solidFill>
                <a:latin typeface="Consolas" pitchFamily="49" charset="0"/>
              </a:rPr>
              <a:t> x: x**</a:t>
            </a:r>
            <a:r>
              <a:rPr lang="ru-RU" sz="2400" kern="0" dirty="0">
                <a:solidFill>
                  <a:srgbClr val="000000"/>
                </a:solidFill>
                <a:latin typeface="Consolas" pitchFamily="49" charset="0"/>
              </a:rPr>
              <a:t>5 </a:t>
            </a:r>
            <a:r>
              <a:rPr lang="en-US" sz="2400" kern="0" dirty="0">
                <a:solidFill>
                  <a:srgbClr val="000000"/>
                </a:solidFill>
                <a:latin typeface="Consolas" pitchFamily="49" charset="0"/>
              </a:rPr>
              <a:t>, A) )</a:t>
            </a:r>
          </a:p>
        </p:txBody>
      </p:sp>
      <p:sp>
        <p:nvSpPr>
          <p:cNvPr id="22" name="Прямоугольник 21"/>
          <p:cNvSpPr/>
          <p:nvPr/>
        </p:nvSpPr>
        <p:spPr>
          <a:xfrm>
            <a:off x="3333750" y="4292600"/>
            <a:ext cx="2600325" cy="461963"/>
          </a:xfrm>
          <a:prstGeom prst="rect">
            <a:avLst/>
          </a:prstGeom>
          <a:solidFill>
            <a:schemeClr val="bg1"/>
          </a:solidFill>
          <a:ln>
            <a:solidFill>
              <a:srgbClr val="FF0000"/>
            </a:solidFill>
          </a:ln>
        </p:spPr>
        <p:txBody>
          <a:bodyPr>
            <a:spAutoFit/>
          </a:bodyPr>
          <a:lstStyle/>
          <a:p>
            <a:pPr eaLnBrk="1" hangingPunct="1">
              <a:defRPr/>
            </a:pPr>
            <a:r>
              <a:rPr lang="en-US" sz="2400" kern="0" dirty="0">
                <a:solidFill>
                  <a:srgbClr val="333399"/>
                </a:solidFill>
                <a:latin typeface="Consolas" pitchFamily="49" charset="0"/>
              </a:rPr>
              <a:t>lambda</a:t>
            </a:r>
            <a:r>
              <a:rPr lang="en-US" sz="2400" kern="0" dirty="0">
                <a:solidFill>
                  <a:srgbClr val="000000"/>
                </a:solidFill>
                <a:latin typeface="Consolas" pitchFamily="49" charset="0"/>
              </a:rPr>
              <a:t> x: x**</a:t>
            </a:r>
            <a:r>
              <a:rPr lang="ru-RU" sz="2400" kern="0" dirty="0">
                <a:solidFill>
                  <a:srgbClr val="000000"/>
                </a:solidFill>
                <a:latin typeface="Consolas" pitchFamily="49" charset="0"/>
              </a:rPr>
              <a:t>5 </a:t>
            </a:r>
            <a:endParaRPr lang="ru-RU" dirty="0"/>
          </a:p>
        </p:txBody>
      </p:sp>
      <p:sp>
        <p:nvSpPr>
          <p:cNvPr id="12" name="Прямоугольник 11"/>
          <p:cNvSpPr/>
          <p:nvPr/>
        </p:nvSpPr>
        <p:spPr>
          <a:xfrm>
            <a:off x="831850" y="5245100"/>
            <a:ext cx="5164138" cy="984250"/>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spcBef>
                <a:spcPts val="600"/>
              </a:spcBef>
              <a:spcAft>
                <a:spcPts val="600"/>
              </a:spcAft>
              <a:defRPr/>
            </a:pPr>
            <a:r>
              <a:rPr lang="en-US" sz="2400" kern="0" dirty="0" err="1">
                <a:solidFill>
                  <a:srgbClr val="000000"/>
                </a:solidFill>
                <a:latin typeface="Consolas" pitchFamily="49" charset="0"/>
              </a:rPr>
              <a:t>sqr</a:t>
            </a:r>
            <a:r>
              <a:rPr lang="en-US" sz="2400" kern="0" dirty="0">
                <a:solidFill>
                  <a:srgbClr val="000000"/>
                </a:solidFill>
                <a:latin typeface="Consolas" pitchFamily="49" charset="0"/>
              </a:rPr>
              <a:t> = </a:t>
            </a:r>
            <a:r>
              <a:rPr lang="en-US" sz="2400" kern="0" dirty="0">
                <a:solidFill>
                  <a:srgbClr val="333399"/>
                </a:solidFill>
                <a:latin typeface="Consolas" pitchFamily="49" charset="0"/>
              </a:rPr>
              <a:t>lambda</a:t>
            </a:r>
            <a:r>
              <a:rPr lang="en-US" sz="2400" kern="0" dirty="0">
                <a:solidFill>
                  <a:srgbClr val="000000"/>
                </a:solidFill>
                <a:latin typeface="Consolas" pitchFamily="49" charset="0"/>
              </a:rPr>
              <a:t> x: x**2</a:t>
            </a:r>
          </a:p>
          <a:p>
            <a:pPr eaLnBrk="1" hangingPunct="1">
              <a:spcBef>
                <a:spcPts val="600"/>
              </a:spcBef>
              <a:defRPr/>
            </a:pPr>
            <a:r>
              <a:rPr lang="en-US" sz="2400" kern="0" dirty="0">
                <a:solidFill>
                  <a:srgbClr val="000000"/>
                </a:solidFill>
                <a:latin typeface="Consolas" pitchFamily="49" charset="0"/>
              </a:rPr>
              <a:t>prod = </a:t>
            </a:r>
            <a:r>
              <a:rPr lang="en-US" sz="2400" kern="0" dirty="0">
                <a:solidFill>
                  <a:srgbClr val="333399"/>
                </a:solidFill>
                <a:latin typeface="Consolas" pitchFamily="49" charset="0"/>
              </a:rPr>
              <a:t>lambda</a:t>
            </a:r>
            <a:r>
              <a:rPr lang="en-US" sz="2400" kern="0" dirty="0">
                <a:solidFill>
                  <a:srgbClr val="000000"/>
                </a:solidFill>
                <a:latin typeface="Consolas" pitchFamily="49" charset="0"/>
              </a:rPr>
              <a:t> p, x: p * x</a:t>
            </a:r>
          </a:p>
        </p:txBody>
      </p:sp>
      <p:sp>
        <p:nvSpPr>
          <p:cNvPr id="13" name="Прямоугольник 12"/>
          <p:cNvSpPr/>
          <p:nvPr/>
        </p:nvSpPr>
        <p:spPr>
          <a:xfrm>
            <a:off x="1824038" y="5249863"/>
            <a:ext cx="2809875" cy="461962"/>
          </a:xfrm>
          <a:prstGeom prst="rect">
            <a:avLst/>
          </a:prstGeom>
          <a:solidFill>
            <a:schemeClr val="bg1"/>
          </a:solidFill>
          <a:ln>
            <a:solidFill>
              <a:srgbClr val="FF0000"/>
            </a:solidFill>
          </a:ln>
        </p:spPr>
        <p:txBody>
          <a:bodyPr>
            <a:spAutoFit/>
          </a:bodyPr>
          <a:lstStyle/>
          <a:p>
            <a:pPr eaLnBrk="1" hangingPunct="1">
              <a:defRPr/>
            </a:pPr>
            <a:r>
              <a:rPr lang="en-US" sz="2400" kern="0" dirty="0">
                <a:solidFill>
                  <a:srgbClr val="333399"/>
                </a:solidFill>
                <a:latin typeface="Consolas" pitchFamily="49" charset="0"/>
              </a:rPr>
              <a:t>lambda</a:t>
            </a:r>
            <a:r>
              <a:rPr lang="en-US" sz="2400" kern="0" dirty="0">
                <a:solidFill>
                  <a:srgbClr val="000000"/>
                </a:solidFill>
                <a:latin typeface="Consolas" pitchFamily="49" charset="0"/>
              </a:rPr>
              <a:t> x: x**2</a:t>
            </a:r>
            <a:endParaRPr lang="ru-RU" dirty="0"/>
          </a:p>
        </p:txBody>
      </p:sp>
      <p:sp>
        <p:nvSpPr>
          <p:cNvPr id="14" name="Прямоугольник 13"/>
          <p:cNvSpPr/>
          <p:nvPr/>
        </p:nvSpPr>
        <p:spPr>
          <a:xfrm>
            <a:off x="2008188" y="5762625"/>
            <a:ext cx="3257550" cy="461963"/>
          </a:xfrm>
          <a:prstGeom prst="rect">
            <a:avLst/>
          </a:prstGeom>
          <a:solidFill>
            <a:schemeClr val="bg1"/>
          </a:solidFill>
          <a:ln>
            <a:solidFill>
              <a:srgbClr val="FF0000"/>
            </a:solidFill>
          </a:ln>
        </p:spPr>
        <p:txBody>
          <a:bodyPr>
            <a:spAutoFit/>
          </a:bodyPr>
          <a:lstStyle/>
          <a:p>
            <a:pPr eaLnBrk="1" hangingPunct="1">
              <a:defRPr/>
            </a:pPr>
            <a:r>
              <a:rPr lang="en-US" sz="2400" kern="0" dirty="0">
                <a:solidFill>
                  <a:srgbClr val="333399"/>
                </a:solidFill>
                <a:latin typeface="Consolas" pitchFamily="49" charset="0"/>
              </a:rPr>
              <a:t>lambda</a:t>
            </a:r>
            <a:r>
              <a:rPr lang="en-US" sz="2400" kern="0" dirty="0">
                <a:solidFill>
                  <a:srgbClr val="000000"/>
                </a:solidFill>
                <a:latin typeface="Consolas" pitchFamily="49" charset="0"/>
              </a:rPr>
              <a:t> p, x: p * x</a:t>
            </a:r>
            <a:endParaRPr lang="ru-RU" dirty="0"/>
          </a:p>
        </p:txBody>
      </p:sp>
      <p:sp>
        <p:nvSpPr>
          <p:cNvPr id="15" name="Прямоугольник 14"/>
          <p:cNvSpPr/>
          <p:nvPr/>
        </p:nvSpPr>
        <p:spPr>
          <a:xfrm>
            <a:off x="374650" y="4779963"/>
            <a:ext cx="3592513" cy="461962"/>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Переменные-функции</a:t>
            </a:r>
            <a:endParaRPr lang="en-US" sz="2400" b="1" kern="0" dirty="0">
              <a:solidFill>
                <a:srgbClr val="333399"/>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2">
                                            <p:bg/>
                                          </p:spTgt>
                                        </p:tgtEl>
                                        <p:attrNameLst>
                                          <p:attrName>style.visibility</p:attrName>
                                        </p:attrNameLst>
                                      </p:cBhvr>
                                      <p:to>
                                        <p:strVal val="visible"/>
                                      </p:to>
                                    </p:set>
                                    <p:animEffect transition="in" filter="dissolve">
                                      <p:cBhvr>
                                        <p:cTn id="26" dur="500"/>
                                        <p:tgtEl>
                                          <p:spTgt spid="12">
                                            <p:bg/>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dissolve">
                                      <p:cBhvr>
                                        <p:cTn id="29" dur="500"/>
                                        <p:tgtEl>
                                          <p:spTgt spid="12">
                                            <p:txEl>
                                              <p:pRg st="0" end="0"/>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xEl>
                                              <p:pRg st="1" end="1"/>
                                            </p:txEl>
                                          </p:spTgt>
                                        </p:tgtEl>
                                        <p:attrNameLst>
                                          <p:attrName>style.visibility</p:attrName>
                                        </p:attrNameLst>
                                      </p:cBhvr>
                                      <p:to>
                                        <p:strVal val="visible"/>
                                      </p:to>
                                    </p:set>
                                    <p:animEffect transition="in" filter="dissolve">
                                      <p:cBhvr>
                                        <p:cTn id="35" dur="500"/>
                                        <p:tgtEl>
                                          <p:spTgt spid="12">
                                            <p:txEl>
                                              <p:pRg st="1" end="1"/>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dissolv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P spid="21" grpId="0" animBg="1"/>
      <p:bldP spid="22" grpId="0" animBg="1"/>
      <p:bldP spid="12" grpId="0" build="p" animBg="1"/>
      <p:bldP spid="13" grpId="0" animBg="1"/>
      <p:bldP spid="14" grpId="0" animBg="1"/>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Заголовок 1"/>
          <p:cNvSpPr>
            <a:spLocks noGrp="1"/>
          </p:cNvSpPr>
          <p:nvPr>
            <p:ph type="title"/>
          </p:nvPr>
        </p:nvSpPr>
        <p:spPr>
          <a:xfrm>
            <a:off x="311150" y="301625"/>
            <a:ext cx="8375650" cy="471488"/>
          </a:xfrm>
        </p:spPr>
        <p:txBody>
          <a:bodyPr/>
          <a:lstStyle/>
          <a:p>
            <a:r>
              <a:rPr lang="en-US" altLang="ru-RU" smtClean="0">
                <a:solidFill>
                  <a:srgbClr val="0000CC"/>
                </a:solidFill>
              </a:rPr>
              <a:t>Map</a:t>
            </a:r>
            <a:r>
              <a:rPr lang="en-US" altLang="ru-RU" smtClean="0"/>
              <a:t> – </a:t>
            </a:r>
            <a:r>
              <a:rPr lang="en-US" altLang="ru-RU" smtClean="0">
                <a:solidFill>
                  <a:srgbClr val="0000CC"/>
                </a:solidFill>
              </a:rPr>
              <a:t>Reduce</a:t>
            </a:r>
            <a:endParaRPr lang="ru-RU" altLang="ru-RU" smtClean="0">
              <a:solidFill>
                <a:srgbClr val="0000CC"/>
              </a:solidFill>
            </a:endParaRPr>
          </a:p>
        </p:txBody>
      </p:sp>
      <p:sp>
        <p:nvSpPr>
          <p:cNvPr id="6861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8821CD5-5C30-462F-B9E2-61F1EC1F4AE0}" type="slidenum">
              <a:rPr lang="ru-RU" altLang="ru-RU" sz="1400"/>
              <a:pPr>
                <a:spcBef>
                  <a:spcPct val="0"/>
                </a:spcBef>
                <a:buFontTx/>
                <a:buNone/>
              </a:pPr>
              <a:t>32</a:t>
            </a:fld>
            <a:endParaRPr lang="ru-RU" altLang="ru-RU" sz="1400"/>
          </a:p>
        </p:txBody>
      </p:sp>
      <p:sp>
        <p:nvSpPr>
          <p:cNvPr id="13" name="Прямоугольник 12"/>
          <p:cNvSpPr/>
          <p:nvPr/>
        </p:nvSpPr>
        <p:spPr>
          <a:xfrm>
            <a:off x="409575" y="1801813"/>
            <a:ext cx="3556000" cy="830262"/>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:=0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N-1 </a:t>
            </a:r>
            <a:r>
              <a:rPr lang="en-US" sz="2400" b="1" kern="0" dirty="0">
                <a:solidFill>
                  <a:srgbClr val="000000"/>
                </a:solidFill>
                <a:latin typeface="Consolas" pitchFamily="49" charset="0"/>
              </a:rPr>
              <a:t>do</a:t>
            </a:r>
          </a:p>
          <a:p>
            <a:pPr eaLnBrk="1" hangingPunct="1">
              <a:defRPr/>
            </a:pPr>
            <a:r>
              <a:rPr lang="en-US" sz="2400" kern="0" dirty="0">
                <a:solidFill>
                  <a:srgbClr val="000000"/>
                </a:solidFill>
                <a:latin typeface="Consolas" pitchFamily="49" charset="0"/>
              </a:rPr>
              <a:t>  B[</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 := f(A[</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p>
        </p:txBody>
      </p:sp>
      <p:sp>
        <p:nvSpPr>
          <p:cNvPr id="15" name="Прямоугольник 14"/>
          <p:cNvSpPr/>
          <p:nvPr/>
        </p:nvSpPr>
        <p:spPr>
          <a:xfrm>
            <a:off x="409575" y="5018088"/>
            <a:ext cx="5199063" cy="1200150"/>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spcBef>
                <a:spcPts val="1200"/>
              </a:spcBef>
              <a:defRPr/>
            </a:pPr>
            <a:r>
              <a:rPr lang="en-US" sz="2400" kern="0" dirty="0">
                <a:solidFill>
                  <a:srgbClr val="000000"/>
                </a:solidFill>
                <a:latin typeface="Consolas" pitchFamily="49" charset="0"/>
              </a:rPr>
              <a:t>result := B[0];</a:t>
            </a:r>
          </a:p>
          <a:p>
            <a:pPr eaLnBrk="1" hangingPunct="1">
              <a:defRPr/>
            </a:pPr>
            <a:r>
              <a:rPr lang="en-US" sz="2400" b="1" kern="0" dirty="0">
                <a:solidFill>
                  <a:srgbClr val="000000"/>
                </a:solidFill>
                <a:latin typeface="Consolas" pitchFamily="49" charset="0"/>
              </a:rPr>
              <a:t>for</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r>
              <a:rPr lang="ru-RU" sz="2400" kern="0" dirty="0">
                <a:solidFill>
                  <a:srgbClr val="000000"/>
                </a:solidFill>
                <a:latin typeface="Consolas" pitchFamily="49" charset="0"/>
              </a:rPr>
              <a:t>1</a:t>
            </a:r>
            <a:r>
              <a:rPr lang="en-US" sz="2400" kern="0" dirty="0">
                <a:solidFill>
                  <a:srgbClr val="000000"/>
                </a:solidFill>
                <a:latin typeface="Consolas" pitchFamily="49" charset="0"/>
              </a:rPr>
              <a:t> </a:t>
            </a:r>
            <a:r>
              <a:rPr lang="en-US" sz="2400" b="1" kern="0" dirty="0">
                <a:solidFill>
                  <a:srgbClr val="000000"/>
                </a:solidFill>
                <a:latin typeface="Consolas" pitchFamily="49" charset="0"/>
              </a:rPr>
              <a:t>to</a:t>
            </a:r>
            <a:r>
              <a:rPr lang="en-US" sz="2400" kern="0" dirty="0">
                <a:solidFill>
                  <a:srgbClr val="000000"/>
                </a:solidFill>
                <a:latin typeface="Consolas" pitchFamily="49" charset="0"/>
              </a:rPr>
              <a:t> N-1 </a:t>
            </a:r>
            <a:r>
              <a:rPr lang="en-US" sz="2400" b="1" kern="0" dirty="0">
                <a:solidFill>
                  <a:srgbClr val="000000"/>
                </a:solidFill>
                <a:latin typeface="Consolas" pitchFamily="49" charset="0"/>
              </a:rPr>
              <a:t>do</a:t>
            </a:r>
            <a:r>
              <a:rPr lang="en-US" sz="2400" kern="0" dirty="0">
                <a:solidFill>
                  <a:srgbClr val="000000"/>
                </a:solidFill>
                <a:latin typeface="Consolas" pitchFamily="49" charset="0"/>
              </a:rPr>
              <a:t> </a:t>
            </a:r>
          </a:p>
          <a:p>
            <a:pPr eaLnBrk="1" hangingPunct="1">
              <a:defRPr/>
            </a:pPr>
            <a:r>
              <a:rPr lang="en-US" sz="2400" kern="0" dirty="0">
                <a:solidFill>
                  <a:srgbClr val="000000"/>
                </a:solidFill>
                <a:latin typeface="Consolas" pitchFamily="49" charset="0"/>
              </a:rPr>
              <a:t>  result := G(result, B[</a:t>
            </a:r>
            <a:r>
              <a:rPr lang="en-US" sz="2400" kern="0" dirty="0" err="1">
                <a:solidFill>
                  <a:srgbClr val="000000"/>
                </a:solidFill>
                <a:latin typeface="Consolas" pitchFamily="49" charset="0"/>
              </a:rPr>
              <a:t>i</a:t>
            </a:r>
            <a:r>
              <a:rPr lang="en-US" sz="2400" kern="0" dirty="0">
                <a:solidFill>
                  <a:srgbClr val="000000"/>
                </a:solidFill>
                <a:latin typeface="Consolas" pitchFamily="49" charset="0"/>
              </a:rPr>
              <a:t>]);</a:t>
            </a:r>
            <a:endParaRPr lang="ru-RU" sz="2400" dirty="0">
              <a:latin typeface="Consolas" pitchFamily="49" charset="0"/>
            </a:endParaRPr>
          </a:p>
        </p:txBody>
      </p:sp>
      <p:sp>
        <p:nvSpPr>
          <p:cNvPr id="16" name="Прямоугольник 15"/>
          <p:cNvSpPr/>
          <p:nvPr/>
        </p:nvSpPr>
        <p:spPr>
          <a:xfrm>
            <a:off x="4189413" y="1954213"/>
            <a:ext cx="954087" cy="554037"/>
          </a:xfrm>
          <a:prstGeom prst="rect">
            <a:avLst/>
          </a:prstGeom>
        </p:spPr>
        <p:txBody>
          <a:bodyPr wrap="none">
            <a:spAutoFit/>
          </a:bodyPr>
          <a:lstStyle/>
          <a:p>
            <a:pPr>
              <a:defRPr/>
            </a:pPr>
            <a:r>
              <a:rPr lang="en-US" sz="3000" b="1" kern="0" dirty="0">
                <a:solidFill>
                  <a:srgbClr val="0000CC"/>
                </a:solidFill>
                <a:latin typeface="Arial"/>
                <a:ea typeface="+mj-ea"/>
                <a:cs typeface="+mj-cs"/>
              </a:rPr>
              <a:t>Map</a:t>
            </a:r>
            <a:endParaRPr lang="ru-RU" dirty="0"/>
          </a:p>
        </p:txBody>
      </p:sp>
      <p:graphicFrame>
        <p:nvGraphicFramePr>
          <p:cNvPr id="18" name="Таблица 17"/>
          <p:cNvGraphicFramePr>
            <a:graphicFrameLocks noGrp="1"/>
          </p:cNvGraphicFramePr>
          <p:nvPr/>
        </p:nvGraphicFramePr>
        <p:xfrm>
          <a:off x="1636713" y="2855913"/>
          <a:ext cx="6096000" cy="457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sz="2400" dirty="0" smtClean="0">
                          <a:solidFill>
                            <a:schemeClr val="tx1"/>
                          </a:solidFill>
                          <a:latin typeface="Consolas" pitchFamily="49" charset="0"/>
                          <a:cs typeface="Consolas" pitchFamily="49" charset="0"/>
                        </a:rPr>
                        <a:t>1</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7</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3</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4</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5</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r>
            </a:tbl>
          </a:graphicData>
        </a:graphic>
      </p:graphicFrame>
      <p:sp>
        <p:nvSpPr>
          <p:cNvPr id="20" name="Прямоугольник 11"/>
          <p:cNvSpPr>
            <a:spLocks noChangeArrowheads="1"/>
          </p:cNvSpPr>
          <p:nvPr/>
        </p:nvSpPr>
        <p:spPr bwMode="auto">
          <a:xfrm>
            <a:off x="1220788" y="2852738"/>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ru-RU" sz="2400" b="1">
                <a:solidFill>
                  <a:srgbClr val="000000"/>
                </a:solidFill>
                <a:latin typeface="Consolas" pitchFamily="49" charset="0"/>
                <a:cs typeface="Consolas" pitchFamily="49" charset="0"/>
              </a:rPr>
              <a:t>A</a:t>
            </a:r>
            <a:endParaRPr lang="ru-RU" altLang="ru-RU" sz="1800"/>
          </a:p>
        </p:txBody>
      </p:sp>
      <p:graphicFrame>
        <p:nvGraphicFramePr>
          <p:cNvPr id="21" name="Таблица 20"/>
          <p:cNvGraphicFramePr>
            <a:graphicFrameLocks noGrp="1"/>
          </p:cNvGraphicFramePr>
          <p:nvPr/>
        </p:nvGraphicFramePr>
        <p:xfrm>
          <a:off x="1636713" y="4294188"/>
          <a:ext cx="6096000" cy="45720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ctr"/>
                      <a:r>
                        <a:rPr lang="en-US" sz="2400" dirty="0" smtClean="0">
                          <a:solidFill>
                            <a:schemeClr val="tx1"/>
                          </a:solidFill>
                          <a:latin typeface="Consolas" pitchFamily="49" charset="0"/>
                          <a:cs typeface="Consolas" pitchFamily="49" charset="0"/>
                        </a:rPr>
                        <a:t>f(1)</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f(7)</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f(3)</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f(4)</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c>
                  <a:txBody>
                    <a:bodyPr/>
                    <a:lstStyle/>
                    <a:p>
                      <a:pPr algn="ctr"/>
                      <a:r>
                        <a:rPr lang="en-US" sz="2400" dirty="0" smtClean="0">
                          <a:solidFill>
                            <a:schemeClr val="tx1"/>
                          </a:solidFill>
                          <a:latin typeface="Consolas" pitchFamily="49" charset="0"/>
                          <a:cs typeface="Consolas" pitchFamily="49" charset="0"/>
                        </a:rPr>
                        <a:t>f(5)</a:t>
                      </a:r>
                      <a:endParaRPr lang="ru-RU" sz="2400" dirty="0">
                        <a:solidFill>
                          <a:schemeClr val="tx1"/>
                        </a:solidFill>
                        <a:latin typeface="Consolas" pitchFamily="49" charset="0"/>
                        <a:cs typeface="Consolas" pitchFamily="49"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6E6FF"/>
                    </a:solidFill>
                  </a:tcPr>
                </a:tc>
              </a:tr>
            </a:tbl>
          </a:graphicData>
        </a:graphic>
      </p:graphicFrame>
      <p:sp>
        <p:nvSpPr>
          <p:cNvPr id="22" name="Прямоугольник 21"/>
          <p:cNvSpPr>
            <a:spLocks noChangeArrowheads="1"/>
          </p:cNvSpPr>
          <p:nvPr/>
        </p:nvSpPr>
        <p:spPr bwMode="auto">
          <a:xfrm>
            <a:off x="1220788" y="429101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ru-RU" sz="2400" b="1">
                <a:solidFill>
                  <a:srgbClr val="000000"/>
                </a:solidFill>
                <a:latin typeface="Consolas" pitchFamily="49" charset="0"/>
                <a:cs typeface="Consolas" pitchFamily="49" charset="0"/>
              </a:rPr>
              <a:t>B</a:t>
            </a:r>
            <a:endParaRPr lang="ru-RU" altLang="ru-RU" sz="1800"/>
          </a:p>
        </p:txBody>
      </p:sp>
      <p:grpSp>
        <p:nvGrpSpPr>
          <p:cNvPr id="2" name="Группа 30"/>
          <p:cNvGrpSpPr>
            <a:grpSpLocks/>
          </p:cNvGrpSpPr>
          <p:nvPr/>
        </p:nvGrpSpPr>
        <p:grpSpPr bwMode="auto">
          <a:xfrm>
            <a:off x="1806575" y="3328988"/>
            <a:ext cx="5765800" cy="966787"/>
            <a:chOff x="1694389" y="1335640"/>
            <a:chExt cx="5765112" cy="965771"/>
          </a:xfrm>
        </p:grpSpPr>
        <p:sp>
          <p:nvSpPr>
            <p:cNvPr id="25" name="Прямоугольник 24"/>
            <p:cNvSpPr/>
            <p:nvPr/>
          </p:nvSpPr>
          <p:spPr>
            <a:xfrm>
              <a:off x="1694389" y="1579858"/>
              <a:ext cx="865085" cy="461477"/>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000000"/>
                  </a:solidFill>
                  <a:latin typeface="Consolas" pitchFamily="49" charset="0"/>
                  <a:cs typeface="Consolas" pitchFamily="49" charset="0"/>
                </a:rPr>
                <a:t>f(x)</a:t>
              </a:r>
              <a:endParaRPr lang="ru-RU" dirty="0"/>
            </a:p>
          </p:txBody>
        </p:sp>
        <p:sp>
          <p:nvSpPr>
            <p:cNvPr id="26" name="Прямоугольник 25"/>
            <p:cNvSpPr/>
            <p:nvPr/>
          </p:nvSpPr>
          <p:spPr>
            <a:xfrm>
              <a:off x="2919793" y="1579858"/>
              <a:ext cx="863497" cy="461477"/>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000000"/>
                  </a:solidFill>
                  <a:latin typeface="Consolas" pitchFamily="49" charset="0"/>
                  <a:cs typeface="Consolas" pitchFamily="49" charset="0"/>
                </a:rPr>
                <a:t>f(x)</a:t>
              </a:r>
              <a:endParaRPr lang="ru-RU" dirty="0"/>
            </a:p>
          </p:txBody>
        </p:sp>
        <p:sp>
          <p:nvSpPr>
            <p:cNvPr id="27" name="Прямоугольник 26"/>
            <p:cNvSpPr/>
            <p:nvPr/>
          </p:nvSpPr>
          <p:spPr>
            <a:xfrm>
              <a:off x="4145197" y="1579858"/>
              <a:ext cx="863497" cy="461477"/>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000000"/>
                  </a:solidFill>
                  <a:latin typeface="Consolas" pitchFamily="49" charset="0"/>
                  <a:cs typeface="Consolas" pitchFamily="49" charset="0"/>
                </a:rPr>
                <a:t>f(x)</a:t>
              </a:r>
              <a:endParaRPr lang="ru-RU" dirty="0"/>
            </a:p>
          </p:txBody>
        </p:sp>
        <p:sp>
          <p:nvSpPr>
            <p:cNvPr id="28" name="Прямоугольник 27"/>
            <p:cNvSpPr/>
            <p:nvPr/>
          </p:nvSpPr>
          <p:spPr>
            <a:xfrm>
              <a:off x="5370600" y="1579858"/>
              <a:ext cx="863497" cy="461477"/>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000000"/>
                  </a:solidFill>
                  <a:latin typeface="Consolas" pitchFamily="49" charset="0"/>
                  <a:cs typeface="Consolas" pitchFamily="49" charset="0"/>
                </a:rPr>
                <a:t>f(x)</a:t>
              </a:r>
              <a:endParaRPr lang="ru-RU" dirty="0"/>
            </a:p>
          </p:txBody>
        </p:sp>
        <p:sp>
          <p:nvSpPr>
            <p:cNvPr id="29" name="Прямоугольник 28"/>
            <p:cNvSpPr/>
            <p:nvPr/>
          </p:nvSpPr>
          <p:spPr>
            <a:xfrm>
              <a:off x="6594417" y="1579858"/>
              <a:ext cx="865084" cy="461477"/>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a:defRPr/>
              </a:pPr>
              <a:r>
                <a:rPr lang="en-US" sz="2400" b="1" dirty="0">
                  <a:solidFill>
                    <a:srgbClr val="000000"/>
                  </a:solidFill>
                  <a:latin typeface="Consolas" pitchFamily="49" charset="0"/>
                  <a:cs typeface="Consolas" pitchFamily="49" charset="0"/>
                </a:rPr>
                <a:t>f(x)</a:t>
              </a:r>
              <a:endParaRPr lang="ru-RU" dirty="0"/>
            </a:p>
          </p:txBody>
        </p:sp>
        <p:sp>
          <p:nvSpPr>
            <p:cNvPr id="30" name="Стрелка вниз 29"/>
            <p:cNvSpPr/>
            <p:nvPr/>
          </p:nvSpPr>
          <p:spPr bwMode="auto">
            <a:xfrm>
              <a:off x="2045185" y="1335640"/>
              <a:ext cx="153969"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1" name="Стрелка вниз 30"/>
            <p:cNvSpPr/>
            <p:nvPr/>
          </p:nvSpPr>
          <p:spPr bwMode="auto">
            <a:xfrm>
              <a:off x="3256303" y="1335640"/>
              <a:ext cx="153970"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2" name="Стрелка вниз 31"/>
            <p:cNvSpPr/>
            <p:nvPr/>
          </p:nvSpPr>
          <p:spPr bwMode="auto">
            <a:xfrm>
              <a:off x="4510278" y="1335640"/>
              <a:ext cx="153970"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3" name="Стрелка вниз 32"/>
            <p:cNvSpPr/>
            <p:nvPr/>
          </p:nvSpPr>
          <p:spPr bwMode="auto">
            <a:xfrm>
              <a:off x="5732507" y="1335640"/>
              <a:ext cx="153970"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4" name="Стрелка вниз 33"/>
            <p:cNvSpPr/>
            <p:nvPr/>
          </p:nvSpPr>
          <p:spPr bwMode="auto">
            <a:xfrm>
              <a:off x="6956324" y="1335640"/>
              <a:ext cx="153969"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5" name="Стрелка вниз 34"/>
            <p:cNvSpPr/>
            <p:nvPr/>
          </p:nvSpPr>
          <p:spPr bwMode="auto">
            <a:xfrm>
              <a:off x="2045185" y="2055608"/>
              <a:ext cx="153969"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6" name="Стрелка вниз 35"/>
            <p:cNvSpPr/>
            <p:nvPr/>
          </p:nvSpPr>
          <p:spPr bwMode="auto">
            <a:xfrm>
              <a:off x="3256303" y="2055608"/>
              <a:ext cx="153970"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7" name="Стрелка вниз 36"/>
            <p:cNvSpPr/>
            <p:nvPr/>
          </p:nvSpPr>
          <p:spPr bwMode="auto">
            <a:xfrm>
              <a:off x="4510278" y="2055608"/>
              <a:ext cx="153970"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8" name="Стрелка вниз 37"/>
            <p:cNvSpPr/>
            <p:nvPr/>
          </p:nvSpPr>
          <p:spPr bwMode="auto">
            <a:xfrm>
              <a:off x="5732507" y="2055608"/>
              <a:ext cx="153970"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9" name="Стрелка вниз 38"/>
            <p:cNvSpPr/>
            <p:nvPr/>
          </p:nvSpPr>
          <p:spPr bwMode="auto">
            <a:xfrm>
              <a:off x="6956324" y="2055608"/>
              <a:ext cx="153969" cy="245803"/>
            </a:xfrm>
            <a:prstGeom prst="downArrow">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grpSp>
      <p:sp>
        <p:nvSpPr>
          <p:cNvPr id="40" name="Прямоугольник 39"/>
          <p:cNvSpPr/>
          <p:nvPr/>
        </p:nvSpPr>
        <p:spPr>
          <a:xfrm>
            <a:off x="5751513" y="5354638"/>
            <a:ext cx="1571625" cy="554037"/>
          </a:xfrm>
          <a:prstGeom prst="rect">
            <a:avLst/>
          </a:prstGeom>
        </p:spPr>
        <p:txBody>
          <a:bodyPr wrap="none">
            <a:spAutoFit/>
          </a:bodyPr>
          <a:lstStyle/>
          <a:p>
            <a:pPr>
              <a:defRPr/>
            </a:pPr>
            <a:r>
              <a:rPr lang="en-US" sz="3000" b="1" kern="0" dirty="0">
                <a:solidFill>
                  <a:srgbClr val="0000CC"/>
                </a:solidFill>
                <a:latin typeface="Arial"/>
                <a:ea typeface="+mj-ea"/>
                <a:cs typeface="+mj-cs"/>
              </a:rPr>
              <a:t>Reduce</a:t>
            </a:r>
            <a:endParaRPr lang="ru-RU" dirty="0"/>
          </a:p>
        </p:txBody>
      </p:sp>
      <p:sp>
        <p:nvSpPr>
          <p:cNvPr id="68647" name="Прямоугольник 21"/>
          <p:cNvSpPr>
            <a:spLocks noChangeArrowheads="1"/>
          </p:cNvSpPr>
          <p:nvPr/>
        </p:nvSpPr>
        <p:spPr bwMode="auto">
          <a:xfrm>
            <a:off x="400050" y="795338"/>
            <a:ext cx="8391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i="1"/>
              <a:t>Задача</a:t>
            </a:r>
            <a:r>
              <a:rPr lang="ru-RU" altLang="ru-RU" sz="2400"/>
              <a:t>: Определить, сколько страниц со словом «</a:t>
            </a:r>
            <a:r>
              <a:rPr lang="en-US" altLang="ru-RU" sz="2400"/>
              <a:t>Python</a:t>
            </a:r>
            <a:r>
              <a:rPr lang="ru-RU" altLang="ru-RU" sz="2400"/>
              <a:t>»</a:t>
            </a:r>
            <a:r>
              <a:rPr lang="en-US" altLang="ru-RU" sz="2400"/>
              <a:t> </a:t>
            </a:r>
            <a:r>
              <a:rPr lang="ru-RU" altLang="ru-RU" sz="2400"/>
              <a:t>есть на всех серверах компании.</a:t>
            </a:r>
          </a:p>
        </p:txBody>
      </p:sp>
      <p:sp>
        <p:nvSpPr>
          <p:cNvPr id="42" name="Скругленная прямоугольная выноска 41"/>
          <p:cNvSpPr/>
          <p:nvPr/>
        </p:nvSpPr>
        <p:spPr bwMode="auto">
          <a:xfrm>
            <a:off x="5868988" y="1624013"/>
            <a:ext cx="3017837" cy="862012"/>
          </a:xfrm>
          <a:prstGeom prst="wedgeRoundRectCallout">
            <a:avLst>
              <a:gd name="adj1" fmla="val -72889"/>
              <a:gd name="adj2" fmla="val 16846"/>
              <a:gd name="adj3" fmla="val 16667"/>
            </a:avLst>
          </a:prstGeom>
          <a:solidFill>
            <a:srgbClr val="FFFF99"/>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lnSpc>
                <a:spcPct val="80000"/>
              </a:lnSpc>
              <a:defRPr/>
            </a:pPr>
            <a:r>
              <a:rPr lang="ru-RU" sz="2800" dirty="0"/>
              <a:t>каждый сервер отдельно!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ssolve">
                                      <p:cBhvr>
                                        <p:cTn id="13" dur="500"/>
                                        <p:tgtEl>
                                          <p:spTgt spid="1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dissolve">
                                      <p:cBhvr>
                                        <p:cTn id="16" dur="500"/>
                                        <p:tgtEl>
                                          <p:spTgt spid="20"/>
                                        </p:tgtEl>
                                      </p:cBhvr>
                                    </p:animEffect>
                                  </p:childTnLst>
                                </p:cTn>
                              </p:par>
                              <p:par>
                                <p:cTn id="17" presetID="22" presetClass="entr" presetSubtype="1"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par>
                                <p:cTn id="20" presetID="9"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childTnLst>
                          </p:cTn>
                        </p:par>
                        <p:par>
                          <p:cTn id="26" fill="hold" nodeType="afterGroup">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dissolve">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20" grpId="0"/>
      <p:bldP spid="22" grpId="0"/>
      <p:bldP spid="40" grpId="0"/>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Прямоугольник 42"/>
          <p:cNvSpPr/>
          <p:nvPr/>
        </p:nvSpPr>
        <p:spPr>
          <a:xfrm>
            <a:off x="876300" y="5167313"/>
            <a:ext cx="6380163" cy="984250"/>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B = </a:t>
            </a:r>
            <a:r>
              <a:rPr lang="en-US" sz="2400" kern="0" dirty="0">
                <a:solidFill>
                  <a:srgbClr val="0070C0"/>
                </a:solidFill>
                <a:latin typeface="Consolas" pitchFamily="49" charset="0"/>
              </a:rPr>
              <a:t>list</a:t>
            </a:r>
            <a:r>
              <a:rPr lang="en-US" sz="2400" kern="0" dirty="0">
                <a:solidFill>
                  <a:srgbClr val="000000"/>
                </a:solidFill>
                <a:latin typeface="Consolas" pitchFamily="49" charset="0"/>
              </a:rPr>
              <a:t>( </a:t>
            </a:r>
            <a:r>
              <a:rPr lang="en-US" sz="2400" kern="0" dirty="0">
                <a:solidFill>
                  <a:srgbClr val="0070C0"/>
                </a:solidFill>
                <a:latin typeface="Consolas" pitchFamily="49" charset="0"/>
              </a:rPr>
              <a:t>map</a:t>
            </a:r>
            <a:r>
              <a:rPr lang="en-US" sz="2400" kern="0" dirty="0">
                <a:solidFill>
                  <a:srgbClr val="000000"/>
                </a:solidFill>
                <a:latin typeface="Consolas" pitchFamily="49" charset="0"/>
              </a:rPr>
              <a:t>(</a:t>
            </a:r>
            <a:r>
              <a:rPr lang="ru-RU" sz="2400" kern="0" dirty="0">
                <a:solidFill>
                  <a:srgbClr val="000000"/>
                </a:solidFill>
                <a:latin typeface="Consolas" pitchFamily="49" charset="0"/>
              </a:rPr>
              <a:t>               </a:t>
            </a:r>
            <a:r>
              <a:rPr lang="en-US" sz="2400" kern="0" dirty="0">
                <a:solidFill>
                  <a:srgbClr val="000000"/>
                </a:solidFill>
                <a:latin typeface="Consolas" pitchFamily="49" charset="0"/>
              </a:rPr>
              <a:t>, A) )</a:t>
            </a:r>
          </a:p>
          <a:p>
            <a:pPr eaLnBrk="1" hangingPunct="1">
              <a:spcBef>
                <a:spcPts val="1200"/>
              </a:spcBef>
              <a:defRPr/>
            </a:pPr>
            <a:r>
              <a:rPr lang="en-US" sz="2400" kern="0" dirty="0">
                <a:solidFill>
                  <a:srgbClr val="000000"/>
                </a:solidFill>
                <a:latin typeface="Consolas" pitchFamily="49" charset="0"/>
              </a:rPr>
              <a:t>p = </a:t>
            </a:r>
            <a:r>
              <a:rPr lang="en-US" sz="2400" kern="0" dirty="0">
                <a:solidFill>
                  <a:srgbClr val="0070C0"/>
                </a:solidFill>
                <a:latin typeface="Consolas" pitchFamily="49" charset="0"/>
              </a:rPr>
              <a:t>reduce</a:t>
            </a:r>
            <a:r>
              <a:rPr lang="en-US" sz="2400" kern="0" dirty="0">
                <a:solidFill>
                  <a:srgbClr val="000000"/>
                </a:solidFill>
                <a:latin typeface="Consolas" pitchFamily="49" charset="0"/>
              </a:rPr>
              <a:t>( </a:t>
            </a:r>
            <a:r>
              <a:rPr lang="ru-RU" sz="2400" kern="0" dirty="0">
                <a:solidFill>
                  <a:srgbClr val="000000"/>
                </a:solidFill>
                <a:latin typeface="Consolas" pitchFamily="49" charset="0"/>
              </a:rPr>
              <a:t>                 </a:t>
            </a:r>
            <a:r>
              <a:rPr lang="en-US" sz="2400" kern="0" dirty="0">
                <a:solidFill>
                  <a:srgbClr val="000000"/>
                </a:solidFill>
                <a:latin typeface="Consolas" pitchFamily="49" charset="0"/>
              </a:rPr>
              <a:t>, B )</a:t>
            </a:r>
          </a:p>
        </p:txBody>
      </p:sp>
      <p:sp>
        <p:nvSpPr>
          <p:cNvPr id="70659" name="Заголовок 1"/>
          <p:cNvSpPr>
            <a:spLocks noGrp="1"/>
          </p:cNvSpPr>
          <p:nvPr>
            <p:ph type="title"/>
          </p:nvPr>
        </p:nvSpPr>
        <p:spPr>
          <a:xfrm>
            <a:off x="311150" y="301625"/>
            <a:ext cx="8375650" cy="471488"/>
          </a:xfrm>
        </p:spPr>
        <p:txBody>
          <a:bodyPr/>
          <a:lstStyle/>
          <a:p>
            <a:r>
              <a:rPr lang="en-US" altLang="ru-RU" smtClean="0">
                <a:solidFill>
                  <a:srgbClr val="0000CC"/>
                </a:solidFill>
              </a:rPr>
              <a:t>Map</a:t>
            </a:r>
            <a:r>
              <a:rPr lang="en-US" altLang="ru-RU" smtClean="0"/>
              <a:t> – </a:t>
            </a:r>
            <a:r>
              <a:rPr lang="en-US" altLang="ru-RU" smtClean="0">
                <a:solidFill>
                  <a:srgbClr val="0000CC"/>
                </a:solidFill>
              </a:rPr>
              <a:t>Reduce</a:t>
            </a:r>
            <a:endParaRPr lang="ru-RU" altLang="ru-RU" smtClean="0">
              <a:solidFill>
                <a:srgbClr val="0000CC"/>
              </a:solidFill>
            </a:endParaRPr>
          </a:p>
        </p:txBody>
      </p:sp>
      <p:sp>
        <p:nvSpPr>
          <p:cNvPr id="70660"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47C4401-6335-4776-8652-A46B918F8D0B}" type="slidenum">
              <a:rPr lang="ru-RU" altLang="ru-RU" sz="1400"/>
              <a:pPr>
                <a:spcBef>
                  <a:spcPct val="0"/>
                </a:spcBef>
                <a:buFontTx/>
                <a:buNone/>
              </a:pPr>
              <a:t>33</a:t>
            </a:fld>
            <a:endParaRPr lang="ru-RU" altLang="ru-RU" sz="1400"/>
          </a:p>
        </p:txBody>
      </p:sp>
      <p:sp>
        <p:nvSpPr>
          <p:cNvPr id="12" name="Прямоугольник 11"/>
          <p:cNvSpPr/>
          <p:nvPr/>
        </p:nvSpPr>
        <p:spPr>
          <a:xfrm>
            <a:off x="390525" y="2543175"/>
            <a:ext cx="4335463" cy="908050"/>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00"/>
                </a:solidFill>
                <a:latin typeface="Consolas" pitchFamily="49" charset="0"/>
              </a:rPr>
              <a:t>B = </a:t>
            </a:r>
            <a:r>
              <a:rPr lang="en-US" sz="2400" kern="0" dirty="0">
                <a:solidFill>
                  <a:srgbClr val="0070C0"/>
                </a:solidFill>
                <a:latin typeface="Consolas" pitchFamily="49" charset="0"/>
              </a:rPr>
              <a:t>list</a:t>
            </a:r>
            <a:r>
              <a:rPr lang="en-US" sz="2400" kern="0" dirty="0">
                <a:solidFill>
                  <a:srgbClr val="000000"/>
                </a:solidFill>
                <a:latin typeface="Consolas" pitchFamily="49" charset="0"/>
              </a:rPr>
              <a:t>( </a:t>
            </a:r>
            <a:r>
              <a:rPr lang="en-US" sz="2400" kern="0" dirty="0">
                <a:solidFill>
                  <a:srgbClr val="0070C0"/>
                </a:solidFill>
                <a:latin typeface="Consolas" pitchFamily="49" charset="0"/>
              </a:rPr>
              <a:t>map</a:t>
            </a:r>
            <a:r>
              <a:rPr lang="en-US" sz="2400" kern="0" dirty="0">
                <a:solidFill>
                  <a:srgbClr val="000000"/>
                </a:solidFill>
                <a:latin typeface="Consolas" pitchFamily="49" charset="0"/>
              </a:rPr>
              <a:t>( f, A ) )</a:t>
            </a:r>
          </a:p>
          <a:p>
            <a:pPr eaLnBrk="1" hangingPunct="1">
              <a:spcBef>
                <a:spcPts val="600"/>
              </a:spcBef>
              <a:defRPr/>
            </a:pPr>
            <a:r>
              <a:rPr lang="en-US" sz="2400" kern="0" dirty="0">
                <a:solidFill>
                  <a:srgbClr val="000000"/>
                </a:solidFill>
                <a:latin typeface="Consolas" pitchFamily="49" charset="0"/>
              </a:rPr>
              <a:t>p = </a:t>
            </a:r>
            <a:r>
              <a:rPr lang="en-US" sz="2400" kern="0" dirty="0">
                <a:solidFill>
                  <a:srgbClr val="0070C0"/>
                </a:solidFill>
                <a:latin typeface="Consolas" pitchFamily="49" charset="0"/>
              </a:rPr>
              <a:t>reduce</a:t>
            </a:r>
            <a:r>
              <a:rPr lang="en-US" sz="2400" kern="0" dirty="0">
                <a:solidFill>
                  <a:srgbClr val="000000"/>
                </a:solidFill>
                <a:latin typeface="Consolas" pitchFamily="49" charset="0"/>
              </a:rPr>
              <a:t>( G, B )</a:t>
            </a:r>
          </a:p>
        </p:txBody>
      </p:sp>
      <p:sp>
        <p:nvSpPr>
          <p:cNvPr id="17" name="Прямоугольник 16"/>
          <p:cNvSpPr/>
          <p:nvPr/>
        </p:nvSpPr>
        <p:spPr>
          <a:xfrm>
            <a:off x="2884488" y="5683250"/>
            <a:ext cx="2887662" cy="461963"/>
          </a:xfrm>
          <a:prstGeom prst="rect">
            <a:avLst/>
          </a:prstGeom>
          <a:solidFill>
            <a:schemeClr val="bg1"/>
          </a:solidFill>
          <a:ln>
            <a:solidFill>
              <a:srgbClr val="FF0000"/>
            </a:solidFill>
          </a:ln>
        </p:spPr>
        <p:txBody>
          <a:bodyPr>
            <a:spAutoFit/>
          </a:bodyPr>
          <a:lstStyle/>
          <a:p>
            <a:pPr eaLnBrk="1" hangingPunct="1">
              <a:defRPr/>
            </a:pPr>
            <a:r>
              <a:rPr lang="en-US" sz="2400" kern="0" dirty="0">
                <a:solidFill>
                  <a:srgbClr val="333399"/>
                </a:solidFill>
                <a:latin typeface="Consolas" pitchFamily="49" charset="0"/>
              </a:rPr>
              <a:t>lambda</a:t>
            </a:r>
            <a:r>
              <a:rPr lang="en-US" sz="2400" kern="0" dirty="0">
                <a:solidFill>
                  <a:srgbClr val="000000"/>
                </a:solidFill>
                <a:latin typeface="Consolas" pitchFamily="49" charset="0"/>
              </a:rPr>
              <a:t> p, x: p</a:t>
            </a:r>
            <a:r>
              <a:rPr lang="ru-RU" sz="2400" kern="0" dirty="0">
                <a:solidFill>
                  <a:srgbClr val="000000"/>
                </a:solidFill>
                <a:latin typeface="Consolas" pitchFamily="49" charset="0"/>
              </a:rPr>
              <a:t>+</a:t>
            </a:r>
            <a:r>
              <a:rPr lang="en-US" sz="2400" kern="0" dirty="0">
                <a:solidFill>
                  <a:srgbClr val="000000"/>
                </a:solidFill>
                <a:latin typeface="Consolas" pitchFamily="49" charset="0"/>
              </a:rPr>
              <a:t>x</a:t>
            </a:r>
            <a:endParaRPr lang="ru-RU" dirty="0"/>
          </a:p>
        </p:txBody>
      </p:sp>
      <p:sp>
        <p:nvSpPr>
          <p:cNvPr id="24" name="Прямоугольник 23"/>
          <p:cNvSpPr/>
          <p:nvPr/>
        </p:nvSpPr>
        <p:spPr>
          <a:xfrm>
            <a:off x="392113" y="936625"/>
            <a:ext cx="5149850" cy="461963"/>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kern="0" dirty="0">
                <a:solidFill>
                  <a:srgbClr val="0000CC"/>
                </a:solidFill>
                <a:latin typeface="Consolas" pitchFamily="49" charset="0"/>
              </a:rPr>
              <a:t>from</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functools</a:t>
            </a:r>
            <a:r>
              <a:rPr lang="en-US" sz="2400" kern="0" dirty="0">
                <a:solidFill>
                  <a:srgbClr val="000000"/>
                </a:solidFill>
                <a:latin typeface="Consolas" pitchFamily="49" charset="0"/>
              </a:rPr>
              <a:t> </a:t>
            </a:r>
            <a:r>
              <a:rPr lang="en-US" sz="2400" kern="0" dirty="0">
                <a:solidFill>
                  <a:srgbClr val="0000CC"/>
                </a:solidFill>
                <a:latin typeface="Consolas" pitchFamily="49" charset="0"/>
              </a:rPr>
              <a:t>import</a:t>
            </a:r>
            <a:r>
              <a:rPr lang="en-US" sz="2400" kern="0" dirty="0">
                <a:solidFill>
                  <a:srgbClr val="000000"/>
                </a:solidFill>
                <a:latin typeface="Consolas" pitchFamily="49" charset="0"/>
              </a:rPr>
              <a:t> reduce</a:t>
            </a:r>
            <a:endParaRPr lang="ru-RU" sz="2400" kern="0" dirty="0">
              <a:solidFill>
                <a:srgbClr val="000000"/>
              </a:solidFill>
              <a:latin typeface="Consolas" pitchFamily="49" charset="0"/>
            </a:endParaRPr>
          </a:p>
        </p:txBody>
      </p:sp>
      <p:sp>
        <p:nvSpPr>
          <p:cNvPr id="41" name="Скругленная прямоугольная выноска 40"/>
          <p:cNvSpPr/>
          <p:nvPr/>
        </p:nvSpPr>
        <p:spPr bwMode="auto">
          <a:xfrm>
            <a:off x="2344738" y="1520825"/>
            <a:ext cx="2268537" cy="862013"/>
          </a:xfrm>
          <a:prstGeom prst="wedgeRoundRectCallout">
            <a:avLst>
              <a:gd name="adj1" fmla="val -16718"/>
              <a:gd name="adj2" fmla="val 76370"/>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lnSpc>
                <a:spcPct val="80000"/>
              </a:lnSpc>
              <a:defRPr/>
            </a:pPr>
            <a:r>
              <a:rPr lang="ru-RU" sz="2800" dirty="0"/>
              <a:t>функция обработки</a:t>
            </a:r>
          </a:p>
        </p:txBody>
      </p:sp>
      <p:sp>
        <p:nvSpPr>
          <p:cNvPr id="42" name="Скругленная прямоугольная выноска 41"/>
          <p:cNvSpPr/>
          <p:nvPr/>
        </p:nvSpPr>
        <p:spPr bwMode="auto">
          <a:xfrm>
            <a:off x="1430338" y="3729038"/>
            <a:ext cx="2473325" cy="863600"/>
          </a:xfrm>
          <a:prstGeom prst="wedgeRoundRectCallout">
            <a:avLst>
              <a:gd name="adj1" fmla="val -2180"/>
              <a:gd name="adj2" fmla="val -90297"/>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lnSpc>
                <a:spcPct val="80000"/>
              </a:lnSpc>
              <a:defRPr/>
            </a:pPr>
            <a:r>
              <a:rPr lang="ru-RU" sz="2800" dirty="0"/>
              <a:t>функция накопления</a:t>
            </a:r>
          </a:p>
        </p:txBody>
      </p:sp>
      <p:sp>
        <p:nvSpPr>
          <p:cNvPr id="44" name="Прямоугольник 43"/>
          <p:cNvSpPr/>
          <p:nvPr/>
        </p:nvSpPr>
        <p:spPr>
          <a:xfrm>
            <a:off x="374650" y="4637088"/>
            <a:ext cx="1471613" cy="461962"/>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Пример:</a:t>
            </a:r>
            <a:endParaRPr lang="en-US" sz="2400" b="1" kern="0" dirty="0">
              <a:solidFill>
                <a:srgbClr val="333399"/>
              </a:solidFill>
              <a:latin typeface="Arial"/>
            </a:endParaRPr>
          </a:p>
        </p:txBody>
      </p:sp>
      <p:sp>
        <p:nvSpPr>
          <p:cNvPr id="40" name="Прямоугольник 39"/>
          <p:cNvSpPr/>
          <p:nvPr/>
        </p:nvSpPr>
        <p:spPr>
          <a:xfrm>
            <a:off x="3336925" y="5176838"/>
            <a:ext cx="2435225" cy="461962"/>
          </a:xfrm>
          <a:prstGeom prst="rect">
            <a:avLst/>
          </a:prstGeom>
          <a:solidFill>
            <a:schemeClr val="bg1"/>
          </a:solidFill>
          <a:ln>
            <a:solidFill>
              <a:srgbClr val="FF0000"/>
            </a:solidFill>
          </a:ln>
        </p:spPr>
        <p:txBody>
          <a:bodyPr>
            <a:spAutoFit/>
          </a:bodyPr>
          <a:lstStyle/>
          <a:p>
            <a:pPr algn="ctr" eaLnBrk="1" hangingPunct="1">
              <a:defRPr/>
            </a:pPr>
            <a:r>
              <a:rPr lang="en-US" sz="2400" kern="0" dirty="0">
                <a:solidFill>
                  <a:srgbClr val="333399"/>
                </a:solidFill>
                <a:latin typeface="Consolas" pitchFamily="49" charset="0"/>
              </a:rPr>
              <a:t>lambda</a:t>
            </a:r>
            <a:r>
              <a:rPr lang="en-US" sz="2400" kern="0" dirty="0">
                <a:solidFill>
                  <a:srgbClr val="000000"/>
                </a:solidFill>
                <a:latin typeface="Consolas" pitchFamily="49" charset="0"/>
              </a:rPr>
              <a:t> x: x*x</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dissolve">
                                      <p:cBhvr>
                                        <p:cTn id="7" dur="500"/>
                                        <p:tgtEl>
                                          <p:spTgt spid="12">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dissolve">
                                      <p:cBhvr>
                                        <p:cTn id="14" dur="500"/>
                                        <p:tgtEl>
                                          <p:spTgt spid="4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dissolve">
                                      <p:cBhvr>
                                        <p:cTn id="19" dur="500"/>
                                        <p:tgtEl>
                                          <p:spTgt spid="44"/>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dissolve">
                                      <p:cBhvr>
                                        <p:cTn id="22" dur="500"/>
                                        <p:tgtEl>
                                          <p:spTgt spid="43"/>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dissolve">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build="p"/>
      <p:bldP spid="17" grpId="0" animBg="1"/>
      <p:bldP spid="24" grpId="0" animBg="1"/>
      <p:bldP spid="42" grpId="0" animBg="1"/>
      <p:bldP spid="44" grpId="0"/>
      <p:bldP spid="4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Заголовок 1"/>
          <p:cNvSpPr>
            <a:spLocks noGrp="1"/>
          </p:cNvSpPr>
          <p:nvPr>
            <p:ph type="title"/>
          </p:nvPr>
        </p:nvSpPr>
        <p:spPr>
          <a:xfrm>
            <a:off x="311150" y="301625"/>
            <a:ext cx="8375650" cy="471488"/>
          </a:xfrm>
        </p:spPr>
        <p:txBody>
          <a:bodyPr/>
          <a:lstStyle/>
          <a:p>
            <a:r>
              <a:rPr lang="ru-RU" altLang="ru-RU" smtClean="0"/>
              <a:t>Функциональное программирование</a:t>
            </a:r>
          </a:p>
        </p:txBody>
      </p:sp>
      <p:sp>
        <p:nvSpPr>
          <p:cNvPr id="72707"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EBC5FE2-8078-48CF-B580-AB6A7217E348}" type="slidenum">
              <a:rPr lang="ru-RU" altLang="ru-RU" sz="1400"/>
              <a:pPr>
                <a:spcBef>
                  <a:spcPct val="0"/>
                </a:spcBef>
                <a:buFontTx/>
                <a:buNone/>
              </a:pPr>
              <a:t>34</a:t>
            </a:fld>
            <a:endParaRPr lang="ru-RU" altLang="ru-RU" sz="1400"/>
          </a:p>
        </p:txBody>
      </p:sp>
      <p:sp>
        <p:nvSpPr>
          <p:cNvPr id="72708" name="Прямоугольник 17"/>
          <p:cNvSpPr>
            <a:spLocks noChangeArrowheads="1"/>
          </p:cNvSpPr>
          <p:nvPr/>
        </p:nvSpPr>
        <p:spPr bwMode="auto">
          <a:xfrm>
            <a:off x="393700" y="801688"/>
            <a:ext cx="460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solidFill>
                  <a:srgbClr val="333399"/>
                </a:solidFill>
              </a:rPr>
              <a:t>Замена цикла рекурсией</a:t>
            </a:r>
            <a:endParaRPr lang="ru-RU" altLang="ru-RU" sz="1600" b="1">
              <a:solidFill>
                <a:srgbClr val="333399"/>
              </a:solidFill>
            </a:endParaRPr>
          </a:p>
        </p:txBody>
      </p:sp>
      <p:sp>
        <p:nvSpPr>
          <p:cNvPr id="20" name="Прямоугольник 19"/>
          <p:cNvSpPr/>
          <p:nvPr/>
        </p:nvSpPr>
        <p:spPr>
          <a:xfrm>
            <a:off x="523875" y="1331913"/>
            <a:ext cx="7762875" cy="3786187"/>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b="1" kern="0" dirty="0">
                <a:latin typeface="Consolas" pitchFamily="49" charset="0"/>
              </a:rPr>
              <a:t>function</a:t>
            </a:r>
            <a:r>
              <a:rPr lang="en-US" sz="2400" kern="0" dirty="0">
                <a:latin typeface="Consolas" pitchFamily="49" charset="0"/>
              </a:rPr>
              <a:t> </a:t>
            </a:r>
            <a:r>
              <a:rPr lang="en-US" sz="2400" kern="0" dirty="0" err="1">
                <a:latin typeface="Consolas" pitchFamily="49" charset="0"/>
              </a:rPr>
              <a:t>sumDigits</a:t>
            </a:r>
            <a:r>
              <a:rPr lang="en-US" sz="2400" kern="0" dirty="0">
                <a:latin typeface="Consolas" pitchFamily="49" charset="0"/>
              </a:rPr>
              <a:t>(x: </a:t>
            </a:r>
            <a:r>
              <a:rPr lang="en-US" sz="2400" kern="0" dirty="0">
                <a:solidFill>
                  <a:srgbClr val="0000CC"/>
                </a:solidFill>
                <a:latin typeface="Consolas" pitchFamily="49" charset="0"/>
              </a:rPr>
              <a:t>integer</a:t>
            </a:r>
            <a:r>
              <a:rPr lang="en-US" sz="2400" kern="0" dirty="0">
                <a:latin typeface="Consolas" pitchFamily="49" charset="0"/>
              </a:rPr>
              <a:t>): </a:t>
            </a:r>
            <a:r>
              <a:rPr lang="en-US" sz="2400" kern="0" dirty="0">
                <a:solidFill>
                  <a:srgbClr val="0000CC"/>
                </a:solidFill>
                <a:latin typeface="Consolas" pitchFamily="49" charset="0"/>
              </a:rPr>
              <a:t>integer</a:t>
            </a:r>
            <a:r>
              <a:rPr lang="en-US" sz="2400" kern="0" dirty="0">
                <a:latin typeface="Consolas" pitchFamily="49" charset="0"/>
              </a:rPr>
              <a:t>;</a:t>
            </a:r>
          </a:p>
          <a:p>
            <a:pPr eaLnBrk="1" hangingPunct="1">
              <a:spcBef>
                <a:spcPts val="0"/>
              </a:spcBef>
              <a:defRPr/>
            </a:pPr>
            <a:r>
              <a:rPr lang="en-US" sz="2400" b="1" kern="0" dirty="0" err="1">
                <a:latin typeface="Consolas" pitchFamily="49" charset="0"/>
              </a:rPr>
              <a:t>var</a:t>
            </a:r>
            <a:r>
              <a:rPr lang="en-US" sz="2400" kern="0" dirty="0">
                <a:latin typeface="Consolas" pitchFamily="49" charset="0"/>
              </a:rPr>
              <a:t> s: </a:t>
            </a:r>
            <a:r>
              <a:rPr lang="en-US" sz="2400" kern="0" dirty="0">
                <a:solidFill>
                  <a:srgbClr val="0000CC"/>
                </a:solidFill>
                <a:latin typeface="Consolas" pitchFamily="49" charset="0"/>
              </a:rPr>
              <a:t>integer</a:t>
            </a:r>
            <a:r>
              <a:rPr lang="en-US" sz="2400" kern="0" dirty="0">
                <a:latin typeface="Consolas" pitchFamily="49" charset="0"/>
              </a:rPr>
              <a:t>;</a:t>
            </a:r>
          </a:p>
          <a:p>
            <a:pPr eaLnBrk="1" hangingPunct="1">
              <a:spcBef>
                <a:spcPts val="0"/>
              </a:spcBef>
              <a:defRPr/>
            </a:pPr>
            <a:r>
              <a:rPr lang="en-US" sz="2400" b="1" kern="0" dirty="0">
                <a:latin typeface="Consolas" pitchFamily="49" charset="0"/>
              </a:rPr>
              <a:t>begin</a:t>
            </a:r>
          </a:p>
          <a:p>
            <a:pPr eaLnBrk="1" hangingPunct="1">
              <a:spcBef>
                <a:spcPts val="0"/>
              </a:spcBef>
              <a:defRPr/>
            </a:pPr>
            <a:r>
              <a:rPr lang="en-US" sz="2400" kern="0" dirty="0">
                <a:latin typeface="Consolas" pitchFamily="49" charset="0"/>
              </a:rPr>
              <a:t>  s := 0;</a:t>
            </a:r>
          </a:p>
          <a:p>
            <a:pPr eaLnBrk="1" hangingPunct="1">
              <a:spcBef>
                <a:spcPts val="0"/>
              </a:spcBef>
              <a:defRPr/>
            </a:pPr>
            <a:r>
              <a:rPr lang="en-US" sz="2400" kern="0" dirty="0">
                <a:latin typeface="Consolas" pitchFamily="49" charset="0"/>
              </a:rPr>
              <a:t>  </a:t>
            </a:r>
            <a:r>
              <a:rPr lang="en-US" sz="2400" b="1" kern="0" dirty="0">
                <a:latin typeface="Consolas" pitchFamily="49" charset="0"/>
              </a:rPr>
              <a:t>while</a:t>
            </a:r>
            <a:r>
              <a:rPr lang="en-US" sz="2400" kern="0" dirty="0">
                <a:latin typeface="Consolas" pitchFamily="49" charset="0"/>
              </a:rPr>
              <a:t> x &lt;&gt; 0 </a:t>
            </a:r>
            <a:r>
              <a:rPr lang="en-US" sz="2400" b="1" kern="0" dirty="0">
                <a:latin typeface="Consolas" pitchFamily="49" charset="0"/>
              </a:rPr>
              <a:t>do begin</a:t>
            </a:r>
          </a:p>
          <a:p>
            <a:pPr eaLnBrk="1" hangingPunct="1">
              <a:spcBef>
                <a:spcPts val="0"/>
              </a:spcBef>
              <a:defRPr/>
            </a:pPr>
            <a:r>
              <a:rPr lang="en-US" sz="2400" kern="0" dirty="0">
                <a:latin typeface="Consolas" pitchFamily="49" charset="0"/>
              </a:rPr>
              <a:t>    s := s + x </a:t>
            </a:r>
            <a:r>
              <a:rPr lang="en-US" sz="2400" b="1" kern="0" dirty="0">
                <a:latin typeface="Consolas" pitchFamily="49" charset="0"/>
              </a:rPr>
              <a:t>mod</a:t>
            </a:r>
            <a:r>
              <a:rPr lang="en-US" sz="2400" kern="0" dirty="0">
                <a:latin typeface="Consolas" pitchFamily="49" charset="0"/>
              </a:rPr>
              <a:t> 10;</a:t>
            </a:r>
          </a:p>
          <a:p>
            <a:pPr eaLnBrk="1" hangingPunct="1">
              <a:spcBef>
                <a:spcPts val="0"/>
              </a:spcBef>
              <a:defRPr/>
            </a:pPr>
            <a:r>
              <a:rPr lang="en-US" sz="2400" kern="0" dirty="0">
                <a:latin typeface="Consolas" pitchFamily="49" charset="0"/>
              </a:rPr>
              <a:t>    x := x </a:t>
            </a:r>
            <a:r>
              <a:rPr lang="en-US" sz="2400" b="1" kern="0" dirty="0">
                <a:latin typeface="Consolas" pitchFamily="49" charset="0"/>
              </a:rPr>
              <a:t>div</a:t>
            </a:r>
            <a:r>
              <a:rPr lang="en-US" sz="2400" kern="0" dirty="0">
                <a:latin typeface="Consolas" pitchFamily="49" charset="0"/>
              </a:rPr>
              <a:t> 10</a:t>
            </a:r>
          </a:p>
          <a:p>
            <a:pPr eaLnBrk="1" hangingPunct="1">
              <a:spcBef>
                <a:spcPts val="0"/>
              </a:spcBef>
              <a:defRPr/>
            </a:pPr>
            <a:r>
              <a:rPr lang="en-US" sz="2400" kern="0" dirty="0">
                <a:latin typeface="Consolas" pitchFamily="49" charset="0"/>
              </a:rPr>
              <a:t>  </a:t>
            </a:r>
            <a:r>
              <a:rPr lang="en-US" sz="2400" b="1" kern="0" dirty="0">
                <a:latin typeface="Consolas" pitchFamily="49" charset="0"/>
              </a:rPr>
              <a:t>end</a:t>
            </a:r>
            <a:r>
              <a:rPr lang="en-US" sz="2400" kern="0" dirty="0">
                <a:latin typeface="Consolas" pitchFamily="49" charset="0"/>
              </a:rPr>
              <a:t>;</a:t>
            </a:r>
          </a:p>
          <a:p>
            <a:pPr eaLnBrk="1" hangingPunct="1">
              <a:spcBef>
                <a:spcPts val="0"/>
              </a:spcBef>
              <a:defRPr/>
            </a:pPr>
            <a:r>
              <a:rPr lang="en-US" sz="2400" kern="0" dirty="0">
                <a:latin typeface="Consolas" pitchFamily="49" charset="0"/>
              </a:rPr>
              <a:t>  </a:t>
            </a:r>
            <a:r>
              <a:rPr lang="en-US" sz="2400" kern="0" dirty="0" err="1">
                <a:latin typeface="Consolas" pitchFamily="49" charset="0"/>
              </a:rPr>
              <a:t>sumDigits</a:t>
            </a:r>
            <a:r>
              <a:rPr lang="en-US" sz="2400" kern="0" dirty="0">
                <a:latin typeface="Consolas" pitchFamily="49" charset="0"/>
              </a:rPr>
              <a:t> := s</a:t>
            </a:r>
          </a:p>
          <a:p>
            <a:pPr eaLnBrk="1" hangingPunct="1">
              <a:spcBef>
                <a:spcPts val="0"/>
              </a:spcBef>
              <a:defRPr/>
            </a:pPr>
            <a:r>
              <a:rPr lang="en-US" sz="2400" b="1" kern="0" dirty="0">
                <a:latin typeface="Consolas" pitchFamily="49" charset="0"/>
              </a:rPr>
              <a:t>end</a:t>
            </a:r>
            <a:r>
              <a:rPr lang="en-US" sz="2400" kern="0" dirty="0">
                <a:latin typeface="Consolas" pitchFamily="49" charset="0"/>
              </a:rPr>
              <a:t>;</a:t>
            </a:r>
          </a:p>
        </p:txBody>
      </p:sp>
      <p:sp>
        <p:nvSpPr>
          <p:cNvPr id="25" name="AutoShape 59"/>
          <p:cNvSpPr>
            <a:spLocks noChangeArrowheads="1"/>
          </p:cNvSpPr>
          <p:nvPr/>
        </p:nvSpPr>
        <p:spPr bwMode="auto">
          <a:xfrm>
            <a:off x="2330450" y="2201863"/>
            <a:ext cx="431800" cy="407987"/>
          </a:xfrm>
          <a:prstGeom prst="wedgeRoundRectCallout">
            <a:avLst>
              <a:gd name="adj1" fmla="val -91273"/>
              <a:gd name="adj2" fmla="val 42596"/>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en-US" sz="2400" b="1" dirty="0">
                <a:solidFill>
                  <a:schemeClr val="bg1"/>
                </a:solidFill>
              </a:rPr>
              <a:t>!</a:t>
            </a:r>
            <a:endParaRPr lang="ru-RU" sz="2000" b="1" dirty="0">
              <a:solidFill>
                <a:schemeClr val="bg1"/>
              </a:solidFill>
            </a:endParaRPr>
          </a:p>
        </p:txBody>
      </p:sp>
      <p:sp>
        <p:nvSpPr>
          <p:cNvPr id="26" name="AutoShape 59"/>
          <p:cNvSpPr>
            <a:spLocks noChangeArrowheads="1"/>
          </p:cNvSpPr>
          <p:nvPr/>
        </p:nvSpPr>
        <p:spPr bwMode="auto">
          <a:xfrm>
            <a:off x="3749675" y="3687763"/>
            <a:ext cx="431800" cy="407987"/>
          </a:xfrm>
          <a:prstGeom prst="wedgeRoundRectCallout">
            <a:avLst>
              <a:gd name="adj1" fmla="val -100097"/>
              <a:gd name="adj2" fmla="val -27443"/>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en-US" sz="2400" b="1" dirty="0">
                <a:solidFill>
                  <a:schemeClr val="bg1"/>
                </a:solidFill>
              </a:rPr>
              <a:t>!</a:t>
            </a:r>
            <a:endParaRPr lang="ru-RU" sz="2000" b="1" dirty="0">
              <a:solidFill>
                <a:schemeClr val="bg1"/>
              </a:solidFill>
            </a:endParaRPr>
          </a:p>
        </p:txBody>
      </p:sp>
      <p:sp>
        <p:nvSpPr>
          <p:cNvPr id="27" name="Прямоугольник 26"/>
          <p:cNvSpPr/>
          <p:nvPr/>
        </p:nvSpPr>
        <p:spPr>
          <a:xfrm>
            <a:off x="2162175" y="5426075"/>
            <a:ext cx="6143625" cy="830263"/>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kern="0" dirty="0">
                <a:solidFill>
                  <a:srgbClr val="0000CC"/>
                </a:solidFill>
                <a:latin typeface="Consolas" pitchFamily="49" charset="0"/>
              </a:rPr>
              <a:t>def</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sumDigits</a:t>
            </a:r>
            <a:r>
              <a:rPr lang="en-US" sz="2400" kern="0" dirty="0">
                <a:solidFill>
                  <a:srgbClr val="000000"/>
                </a:solidFill>
                <a:latin typeface="Consolas" pitchFamily="49" charset="0"/>
              </a:rPr>
              <a:t> ( x ):</a:t>
            </a:r>
          </a:p>
          <a:p>
            <a:pPr eaLnBrk="1" hangingPunct="1">
              <a:spcBef>
                <a:spcPts val="0"/>
              </a:spcBef>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return</a:t>
            </a:r>
            <a:r>
              <a:rPr lang="en-US" sz="2400" kern="0" dirty="0">
                <a:solidFill>
                  <a:srgbClr val="000000"/>
                </a:solidFill>
                <a:latin typeface="Consolas" pitchFamily="49" charset="0"/>
              </a:rPr>
              <a:t> </a:t>
            </a:r>
            <a:r>
              <a:rPr lang="en-US" sz="2400" kern="0" dirty="0">
                <a:solidFill>
                  <a:srgbClr val="0070C0"/>
                </a:solidFill>
                <a:latin typeface="Consolas" pitchFamily="49" charset="0"/>
              </a:rPr>
              <a:t>sum</a:t>
            </a:r>
            <a:r>
              <a:rPr lang="en-US" sz="2400" kern="0" dirty="0">
                <a:latin typeface="Consolas" pitchFamily="49" charset="0"/>
              </a:rPr>
              <a:t>( </a:t>
            </a:r>
            <a:r>
              <a:rPr lang="en-US" sz="2400" kern="0" dirty="0">
                <a:solidFill>
                  <a:srgbClr val="0070C0"/>
                </a:solidFill>
                <a:latin typeface="Consolas" pitchFamily="49" charset="0"/>
              </a:rPr>
              <a:t>map</a:t>
            </a:r>
            <a:r>
              <a:rPr lang="en-US" sz="2400" kern="0" dirty="0">
                <a:latin typeface="Consolas" pitchFamily="49" charset="0"/>
              </a:rPr>
              <a:t>(</a:t>
            </a:r>
            <a:r>
              <a:rPr lang="en-US" sz="2400" kern="0" dirty="0" err="1">
                <a:solidFill>
                  <a:srgbClr val="0070C0"/>
                </a:solidFill>
                <a:latin typeface="Consolas" pitchFamily="49" charset="0"/>
              </a:rPr>
              <a:t>int</a:t>
            </a:r>
            <a:r>
              <a:rPr lang="en-US" sz="2400" kern="0" dirty="0">
                <a:latin typeface="Consolas" pitchFamily="49" charset="0"/>
              </a:rPr>
              <a:t>, </a:t>
            </a:r>
            <a:r>
              <a:rPr lang="en-US" sz="2400" kern="0" dirty="0" err="1">
                <a:latin typeface="Consolas" pitchFamily="49" charset="0"/>
              </a:rPr>
              <a:t>str</a:t>
            </a:r>
            <a:r>
              <a:rPr lang="en-US" sz="2400" kern="0" dirty="0">
                <a:latin typeface="Consolas" pitchFamily="49" charset="0"/>
              </a:rPr>
              <a:t>(n)) )</a:t>
            </a:r>
          </a:p>
        </p:txBody>
      </p:sp>
      <p:sp>
        <p:nvSpPr>
          <p:cNvPr id="16" name="Прямоугольник 15"/>
          <p:cNvSpPr/>
          <p:nvPr/>
        </p:nvSpPr>
        <p:spPr>
          <a:xfrm>
            <a:off x="2171700" y="2901950"/>
            <a:ext cx="6143625" cy="2308225"/>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kern="0" dirty="0">
                <a:solidFill>
                  <a:srgbClr val="0000CC"/>
                </a:solidFill>
                <a:latin typeface="Consolas" pitchFamily="49" charset="0"/>
              </a:rPr>
              <a:t>def</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sumDigits</a:t>
            </a:r>
            <a:r>
              <a:rPr lang="en-US" sz="2400" kern="0" dirty="0">
                <a:solidFill>
                  <a:srgbClr val="000000"/>
                </a:solidFill>
                <a:latin typeface="Consolas" pitchFamily="49" charset="0"/>
              </a:rPr>
              <a:t> ( x ):</a:t>
            </a:r>
          </a:p>
          <a:p>
            <a:pPr eaLnBrk="1" hangingPunct="1">
              <a:spcBef>
                <a:spcPts val="0"/>
              </a:spcBef>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 if </a:t>
            </a:r>
            <a:r>
              <a:rPr lang="en-US" sz="2400" kern="0" dirty="0">
                <a:solidFill>
                  <a:srgbClr val="000000"/>
                </a:solidFill>
                <a:latin typeface="Consolas" pitchFamily="49" charset="0"/>
              </a:rPr>
              <a:t>x &gt; </a:t>
            </a:r>
            <a:r>
              <a:rPr lang="en-US" sz="2400" kern="0" dirty="0">
                <a:solidFill>
                  <a:srgbClr val="00B0F0"/>
                </a:solidFill>
                <a:latin typeface="Consolas" pitchFamily="49" charset="0"/>
              </a:rPr>
              <a:t>0</a:t>
            </a:r>
            <a:r>
              <a:rPr lang="en-US" sz="2400" kern="0" dirty="0">
                <a:solidFill>
                  <a:srgbClr val="000000"/>
                </a:solidFill>
                <a:latin typeface="Consolas" pitchFamily="49" charset="0"/>
              </a:rPr>
              <a:t>:</a:t>
            </a:r>
          </a:p>
          <a:p>
            <a:pPr eaLnBrk="1" hangingPunct="1">
              <a:spcBef>
                <a:spcPts val="0"/>
              </a:spcBef>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return</a:t>
            </a:r>
            <a:r>
              <a:rPr lang="en-US" sz="2400" kern="0" dirty="0">
                <a:solidFill>
                  <a:srgbClr val="000000"/>
                </a:solidFill>
                <a:latin typeface="Consolas" pitchFamily="49" charset="0"/>
              </a:rPr>
              <a:t> ( x % </a:t>
            </a:r>
            <a:r>
              <a:rPr lang="en-US" sz="2400" kern="0" dirty="0">
                <a:solidFill>
                  <a:srgbClr val="00B0F0"/>
                </a:solidFill>
                <a:latin typeface="Consolas" pitchFamily="49" charset="0"/>
              </a:rPr>
              <a:t>10</a:t>
            </a:r>
            <a:r>
              <a:rPr lang="en-US" sz="2400" kern="0" dirty="0">
                <a:solidFill>
                  <a:srgbClr val="000000"/>
                </a:solidFill>
                <a:latin typeface="Consolas" pitchFamily="49" charset="0"/>
              </a:rPr>
              <a:t> + </a:t>
            </a:r>
          </a:p>
          <a:p>
            <a:pPr eaLnBrk="1" hangingPunct="1">
              <a:spcBef>
                <a:spcPts val="0"/>
              </a:spcBef>
              <a:defRPr/>
            </a:pPr>
            <a:r>
              <a:rPr lang="en-US" sz="2400" kern="0" dirty="0">
                <a:solidFill>
                  <a:srgbClr val="000000"/>
                </a:solidFill>
                <a:latin typeface="Consolas" pitchFamily="49" charset="0"/>
              </a:rPr>
              <a:t>             </a:t>
            </a:r>
            <a:r>
              <a:rPr lang="en-US" sz="2400" kern="0" dirty="0" err="1">
                <a:solidFill>
                  <a:srgbClr val="000000"/>
                </a:solidFill>
                <a:latin typeface="Consolas" pitchFamily="49" charset="0"/>
              </a:rPr>
              <a:t>sumDigits</a:t>
            </a:r>
            <a:r>
              <a:rPr lang="en-US" sz="2400" kern="0" dirty="0">
                <a:solidFill>
                  <a:srgbClr val="000000"/>
                </a:solidFill>
                <a:latin typeface="Consolas" pitchFamily="49" charset="0"/>
              </a:rPr>
              <a:t>(x//</a:t>
            </a:r>
            <a:r>
              <a:rPr lang="en-US" sz="2400" kern="0" dirty="0">
                <a:solidFill>
                  <a:srgbClr val="00B0F0"/>
                </a:solidFill>
                <a:latin typeface="Consolas" pitchFamily="49" charset="0"/>
              </a:rPr>
              <a:t>10</a:t>
            </a:r>
            <a:r>
              <a:rPr lang="en-US" sz="2400" kern="0" dirty="0">
                <a:solidFill>
                  <a:srgbClr val="000000"/>
                </a:solidFill>
                <a:latin typeface="Consolas" pitchFamily="49" charset="0"/>
              </a:rPr>
              <a:t>) )</a:t>
            </a:r>
          </a:p>
          <a:p>
            <a:pPr eaLnBrk="1" hangingPunct="1">
              <a:spcBef>
                <a:spcPts val="0"/>
              </a:spcBef>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else</a:t>
            </a:r>
            <a:r>
              <a:rPr lang="en-US" sz="2400" kern="0" dirty="0">
                <a:solidFill>
                  <a:srgbClr val="000000"/>
                </a:solidFill>
                <a:latin typeface="Consolas" pitchFamily="49" charset="0"/>
              </a:rPr>
              <a:t>:</a:t>
            </a:r>
          </a:p>
          <a:p>
            <a:pPr eaLnBrk="1" hangingPunct="1">
              <a:spcBef>
                <a:spcPts val="0"/>
              </a:spcBef>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return</a:t>
            </a:r>
            <a:r>
              <a:rPr lang="en-US" sz="2400" kern="0" dirty="0">
                <a:solidFill>
                  <a:srgbClr val="000000"/>
                </a:solidFill>
                <a:latin typeface="Consolas" pitchFamily="49" charset="0"/>
              </a:rPr>
              <a:t> </a:t>
            </a:r>
            <a:r>
              <a:rPr lang="en-US" sz="2400" kern="0" dirty="0">
                <a:solidFill>
                  <a:srgbClr val="00B0F0"/>
                </a:solidFill>
                <a:latin typeface="Consolas" pitchFamily="49" charset="0"/>
              </a:rPr>
              <a:t>0</a:t>
            </a:r>
          </a:p>
        </p:txBody>
      </p:sp>
      <p:grpSp>
        <p:nvGrpSpPr>
          <p:cNvPr id="2" name="Group 55"/>
          <p:cNvGrpSpPr>
            <a:grpSpLocks/>
          </p:cNvGrpSpPr>
          <p:nvPr/>
        </p:nvGrpSpPr>
        <p:grpSpPr bwMode="auto">
          <a:xfrm>
            <a:off x="5249863" y="2444750"/>
            <a:ext cx="3713162" cy="936625"/>
            <a:chOff x="433" y="3902"/>
            <a:chExt cx="2339" cy="590"/>
          </a:xfrm>
        </p:grpSpPr>
        <p:sp>
          <p:nvSpPr>
            <p:cNvPr id="22" name="Text Box 56"/>
            <p:cNvSpPr txBox="1">
              <a:spLocks noChangeArrowheads="1"/>
            </p:cNvSpPr>
            <p:nvPr/>
          </p:nvSpPr>
          <p:spPr bwMode="auto">
            <a:xfrm>
              <a:off x="727" y="3969"/>
              <a:ext cx="2045" cy="523"/>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Меньше шансов на </a:t>
              </a:r>
              <a:br>
                <a:rPr lang="ru-RU" sz="2400" dirty="0"/>
              </a:br>
              <a:r>
                <a:rPr lang="ru-RU" sz="2400" dirty="0"/>
                <a:t>  случайную ошибку!</a:t>
              </a:r>
            </a:p>
          </p:txBody>
        </p:sp>
        <p:sp>
          <p:nvSpPr>
            <p:cNvPr id="72716"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dissolv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Заголовок 1"/>
          <p:cNvSpPr>
            <a:spLocks noGrp="1"/>
          </p:cNvSpPr>
          <p:nvPr>
            <p:ph type="title"/>
          </p:nvPr>
        </p:nvSpPr>
        <p:spPr>
          <a:xfrm>
            <a:off x="311150" y="301625"/>
            <a:ext cx="8375650" cy="471488"/>
          </a:xfrm>
        </p:spPr>
        <p:txBody>
          <a:bodyPr/>
          <a:lstStyle/>
          <a:p>
            <a:r>
              <a:rPr lang="ru-RU" altLang="ru-RU" smtClean="0"/>
              <a:t>Функциональное программирование</a:t>
            </a:r>
          </a:p>
        </p:txBody>
      </p:sp>
      <p:sp>
        <p:nvSpPr>
          <p:cNvPr id="74755"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4655896-3D3F-4798-922D-EAE5AD829784}" type="slidenum">
              <a:rPr lang="ru-RU" altLang="ru-RU" sz="1400"/>
              <a:pPr>
                <a:spcBef>
                  <a:spcPct val="0"/>
                </a:spcBef>
                <a:buFontTx/>
                <a:buNone/>
              </a:pPr>
              <a:t>35</a:t>
            </a:fld>
            <a:endParaRPr lang="ru-RU" altLang="ru-RU" sz="1400"/>
          </a:p>
        </p:txBody>
      </p:sp>
      <p:sp>
        <p:nvSpPr>
          <p:cNvPr id="74756" name="Прямоугольник 17"/>
          <p:cNvSpPr>
            <a:spLocks noChangeArrowheads="1"/>
          </p:cNvSpPr>
          <p:nvPr/>
        </p:nvSpPr>
        <p:spPr bwMode="auto">
          <a:xfrm>
            <a:off x="393700" y="801688"/>
            <a:ext cx="460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solidFill>
                  <a:srgbClr val="333399"/>
                </a:solidFill>
              </a:rPr>
              <a:t>Замена цикла рекурсией</a:t>
            </a:r>
            <a:endParaRPr lang="ru-RU" altLang="ru-RU" sz="1600" b="1">
              <a:solidFill>
                <a:srgbClr val="333399"/>
              </a:solidFill>
            </a:endParaRPr>
          </a:p>
        </p:txBody>
      </p:sp>
      <p:sp>
        <p:nvSpPr>
          <p:cNvPr id="12" name="Прямоугольник 11"/>
          <p:cNvSpPr/>
          <p:nvPr/>
        </p:nvSpPr>
        <p:spPr>
          <a:xfrm>
            <a:off x="476250" y="1341438"/>
            <a:ext cx="6238875" cy="1938337"/>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dirty="0">
                <a:solidFill>
                  <a:srgbClr val="0000CC"/>
                </a:solidFill>
                <a:latin typeface="Consolas" pitchFamily="49" charset="0"/>
              </a:rPr>
              <a:t>def</a:t>
            </a:r>
            <a:r>
              <a:rPr lang="en-US" sz="2400" dirty="0">
                <a:latin typeface="Consolas" pitchFamily="49" charset="0"/>
              </a:rPr>
              <a:t> </a:t>
            </a:r>
            <a:r>
              <a:rPr lang="en-US" sz="2400" dirty="0" err="1">
                <a:latin typeface="Consolas" pitchFamily="49" charset="0"/>
              </a:rPr>
              <a:t>isPalindrome</a:t>
            </a:r>
            <a:r>
              <a:rPr lang="en-US" sz="2400" dirty="0">
                <a:latin typeface="Consolas" pitchFamily="49" charset="0"/>
              </a:rPr>
              <a:t> ( s ):</a:t>
            </a:r>
          </a:p>
          <a:p>
            <a:pPr eaLnBrk="1" hangingPunct="1">
              <a:defRPr/>
            </a:pPr>
            <a:r>
              <a:rPr lang="en-US" sz="2400" dirty="0">
                <a:latin typeface="Consolas" pitchFamily="49" charset="0"/>
              </a:rPr>
              <a:t>  </a:t>
            </a:r>
            <a:r>
              <a:rPr lang="en-US" sz="2400" dirty="0">
                <a:solidFill>
                  <a:srgbClr val="0000CC"/>
                </a:solidFill>
                <a:latin typeface="Consolas" pitchFamily="49" charset="0"/>
              </a:rPr>
              <a:t>for</a:t>
            </a:r>
            <a:r>
              <a:rPr lang="en-US" sz="2400" dirty="0">
                <a:latin typeface="Consolas" pitchFamily="49" charset="0"/>
              </a:rPr>
              <a:t> </a:t>
            </a:r>
            <a:r>
              <a:rPr lang="en-US" sz="2400" dirty="0" err="1">
                <a:latin typeface="Consolas" pitchFamily="49" charset="0"/>
              </a:rPr>
              <a:t>i</a:t>
            </a:r>
            <a:r>
              <a:rPr lang="en-US" sz="2400" dirty="0">
                <a:latin typeface="Consolas" pitchFamily="49" charset="0"/>
              </a:rPr>
              <a:t> </a:t>
            </a:r>
            <a:r>
              <a:rPr lang="en-US" sz="2400" dirty="0">
                <a:solidFill>
                  <a:srgbClr val="0000CC"/>
                </a:solidFill>
                <a:latin typeface="Consolas" pitchFamily="49" charset="0"/>
              </a:rPr>
              <a:t>in</a:t>
            </a:r>
            <a:r>
              <a:rPr lang="en-US" sz="2400" dirty="0">
                <a:latin typeface="Consolas" pitchFamily="49" charset="0"/>
              </a:rPr>
              <a:t> </a:t>
            </a:r>
            <a:r>
              <a:rPr lang="en-US" sz="2400" dirty="0">
                <a:solidFill>
                  <a:srgbClr val="0070C0"/>
                </a:solidFill>
                <a:latin typeface="Consolas" pitchFamily="49" charset="0"/>
              </a:rPr>
              <a:t>range</a:t>
            </a:r>
            <a:r>
              <a:rPr lang="en-US" sz="2400" dirty="0">
                <a:latin typeface="Consolas" pitchFamily="49" charset="0"/>
              </a:rPr>
              <a:t>(</a:t>
            </a:r>
            <a:r>
              <a:rPr lang="en-US" sz="2400" dirty="0" err="1">
                <a:solidFill>
                  <a:srgbClr val="0070C0"/>
                </a:solidFill>
                <a:latin typeface="Consolas" pitchFamily="49" charset="0"/>
              </a:rPr>
              <a:t>len</a:t>
            </a:r>
            <a:r>
              <a:rPr lang="en-US" sz="2400" dirty="0">
                <a:latin typeface="Consolas" pitchFamily="49" charset="0"/>
              </a:rPr>
              <a:t>(s) // </a:t>
            </a:r>
            <a:r>
              <a:rPr lang="en-US" sz="2400" dirty="0">
                <a:solidFill>
                  <a:srgbClr val="00B0F0"/>
                </a:solidFill>
                <a:latin typeface="Consolas" pitchFamily="49" charset="0"/>
              </a:rPr>
              <a:t>2</a:t>
            </a:r>
            <a:r>
              <a:rPr lang="en-US" sz="2400" dirty="0">
                <a:latin typeface="Consolas" pitchFamily="49" charset="0"/>
              </a:rPr>
              <a:t>):</a:t>
            </a:r>
          </a:p>
          <a:p>
            <a:pPr eaLnBrk="1" hangingPunct="1">
              <a:defRPr/>
            </a:pPr>
            <a:r>
              <a:rPr lang="en-US" sz="2400" dirty="0">
                <a:latin typeface="Consolas" pitchFamily="49" charset="0"/>
              </a:rPr>
              <a:t>    </a:t>
            </a:r>
            <a:r>
              <a:rPr lang="en-US" sz="2400" dirty="0">
                <a:solidFill>
                  <a:srgbClr val="0000CC"/>
                </a:solidFill>
                <a:latin typeface="Consolas" pitchFamily="49" charset="0"/>
              </a:rPr>
              <a:t>if</a:t>
            </a:r>
            <a:r>
              <a:rPr lang="en-US" sz="2400" dirty="0">
                <a:latin typeface="Consolas" pitchFamily="49" charset="0"/>
              </a:rPr>
              <a:t> s[</a:t>
            </a:r>
            <a:r>
              <a:rPr lang="en-US" sz="2400" dirty="0" err="1">
                <a:latin typeface="Consolas" pitchFamily="49" charset="0"/>
              </a:rPr>
              <a:t>i</a:t>
            </a:r>
            <a:r>
              <a:rPr lang="en-US" sz="2400" dirty="0">
                <a:latin typeface="Consolas" pitchFamily="49" charset="0"/>
              </a:rPr>
              <a:t>] != s[-1-i]:</a:t>
            </a:r>
          </a:p>
          <a:p>
            <a:pPr eaLnBrk="1" hangingPunct="1">
              <a:defRPr/>
            </a:pPr>
            <a:r>
              <a:rPr lang="en-US" sz="2400" dirty="0">
                <a:latin typeface="Consolas" pitchFamily="49" charset="0"/>
              </a:rPr>
              <a:t>      </a:t>
            </a:r>
            <a:r>
              <a:rPr lang="en-US" sz="2400" dirty="0">
                <a:solidFill>
                  <a:srgbClr val="0000CC"/>
                </a:solidFill>
                <a:latin typeface="Consolas" pitchFamily="49" charset="0"/>
              </a:rPr>
              <a:t>return</a:t>
            </a:r>
            <a:r>
              <a:rPr lang="en-US" sz="2400" dirty="0">
                <a:latin typeface="Consolas" pitchFamily="49" charset="0"/>
              </a:rPr>
              <a:t> </a:t>
            </a:r>
            <a:r>
              <a:rPr lang="en-US" sz="2400" dirty="0">
                <a:solidFill>
                  <a:srgbClr val="0070C0"/>
                </a:solidFill>
                <a:latin typeface="Consolas" pitchFamily="49" charset="0"/>
              </a:rPr>
              <a:t>False</a:t>
            </a:r>
          </a:p>
          <a:p>
            <a:pPr eaLnBrk="1" hangingPunct="1">
              <a:defRPr/>
            </a:pPr>
            <a:r>
              <a:rPr lang="en-US" sz="2400" dirty="0">
                <a:latin typeface="Consolas" pitchFamily="49" charset="0"/>
              </a:rPr>
              <a:t>  </a:t>
            </a:r>
            <a:r>
              <a:rPr lang="en-US" sz="2400" dirty="0">
                <a:solidFill>
                  <a:srgbClr val="0000CC"/>
                </a:solidFill>
                <a:latin typeface="Consolas" pitchFamily="49" charset="0"/>
              </a:rPr>
              <a:t>return</a:t>
            </a:r>
            <a:r>
              <a:rPr lang="en-US" sz="2400" dirty="0">
                <a:latin typeface="Consolas" pitchFamily="49" charset="0"/>
              </a:rPr>
              <a:t> </a:t>
            </a:r>
            <a:r>
              <a:rPr lang="en-US" sz="2400" dirty="0">
                <a:solidFill>
                  <a:srgbClr val="0070C0"/>
                </a:solidFill>
                <a:latin typeface="Consolas" pitchFamily="49" charset="0"/>
              </a:rPr>
              <a:t>True</a:t>
            </a:r>
            <a:endParaRPr lang="en-US" sz="2400" dirty="0">
              <a:latin typeface="Consolas" pitchFamily="49" charset="0"/>
            </a:endParaRPr>
          </a:p>
        </p:txBody>
      </p:sp>
      <p:sp>
        <p:nvSpPr>
          <p:cNvPr id="13" name="Прямоугольник 12"/>
          <p:cNvSpPr/>
          <p:nvPr/>
        </p:nvSpPr>
        <p:spPr>
          <a:xfrm>
            <a:off x="476250" y="3471863"/>
            <a:ext cx="6248400" cy="2308225"/>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dirty="0">
                <a:solidFill>
                  <a:srgbClr val="0000CC"/>
                </a:solidFill>
                <a:latin typeface="Consolas" pitchFamily="49" charset="0"/>
              </a:rPr>
              <a:t>def</a:t>
            </a:r>
            <a:r>
              <a:rPr lang="en-US" sz="2400" dirty="0">
                <a:latin typeface="Consolas" pitchFamily="49" charset="0"/>
              </a:rPr>
              <a:t> </a:t>
            </a:r>
            <a:r>
              <a:rPr lang="en-US" sz="2400" dirty="0" err="1">
                <a:latin typeface="Consolas" pitchFamily="49" charset="0"/>
              </a:rPr>
              <a:t>isPalindrome</a:t>
            </a:r>
            <a:r>
              <a:rPr lang="en-US" sz="2400" dirty="0">
                <a:latin typeface="Consolas" pitchFamily="49" charset="0"/>
              </a:rPr>
              <a:t> ( s ):</a:t>
            </a:r>
          </a:p>
          <a:p>
            <a:pPr eaLnBrk="1" hangingPunct="1">
              <a:defRPr/>
            </a:pPr>
            <a:r>
              <a:rPr lang="en-US" sz="2400" dirty="0">
                <a:latin typeface="Consolas" pitchFamily="49" charset="0"/>
              </a:rPr>
              <a:t>  </a:t>
            </a:r>
            <a:r>
              <a:rPr lang="en-US" sz="2400" dirty="0">
                <a:solidFill>
                  <a:srgbClr val="0000CC"/>
                </a:solidFill>
                <a:latin typeface="Consolas" pitchFamily="49" charset="0"/>
              </a:rPr>
              <a:t>if</a:t>
            </a:r>
            <a:r>
              <a:rPr lang="en-US" sz="2400" dirty="0">
                <a:latin typeface="Consolas" pitchFamily="49" charset="0"/>
              </a:rPr>
              <a:t> </a:t>
            </a:r>
            <a:r>
              <a:rPr lang="en-US" sz="2400" dirty="0" err="1">
                <a:solidFill>
                  <a:srgbClr val="0070C0"/>
                </a:solidFill>
                <a:latin typeface="Consolas" pitchFamily="49" charset="0"/>
              </a:rPr>
              <a:t>len</a:t>
            </a:r>
            <a:r>
              <a:rPr lang="en-US" sz="2400" dirty="0">
                <a:latin typeface="Consolas" pitchFamily="49" charset="0"/>
              </a:rPr>
              <a:t>(s) &gt; </a:t>
            </a:r>
            <a:r>
              <a:rPr lang="en-US" sz="2400" dirty="0">
                <a:solidFill>
                  <a:srgbClr val="00B0F0"/>
                </a:solidFill>
                <a:latin typeface="Consolas" pitchFamily="49" charset="0"/>
              </a:rPr>
              <a:t>1</a:t>
            </a:r>
            <a:r>
              <a:rPr lang="en-US" sz="2400" dirty="0">
                <a:latin typeface="Consolas" pitchFamily="49" charset="0"/>
              </a:rPr>
              <a:t>: </a:t>
            </a:r>
          </a:p>
          <a:p>
            <a:pPr eaLnBrk="1" hangingPunct="1">
              <a:defRPr/>
            </a:pPr>
            <a:r>
              <a:rPr lang="en-US" sz="2400" dirty="0">
                <a:solidFill>
                  <a:srgbClr val="0000CC"/>
                </a:solidFill>
                <a:latin typeface="Consolas" pitchFamily="49" charset="0"/>
              </a:rPr>
              <a:t>    return</a:t>
            </a:r>
            <a:r>
              <a:rPr lang="en-US" sz="2400" dirty="0">
                <a:latin typeface="Consolas" pitchFamily="49" charset="0"/>
              </a:rPr>
              <a:t> s[</a:t>
            </a:r>
            <a:r>
              <a:rPr lang="en-US" sz="2400" dirty="0">
                <a:solidFill>
                  <a:srgbClr val="00B0F0"/>
                </a:solidFill>
                <a:latin typeface="Consolas" pitchFamily="49" charset="0"/>
              </a:rPr>
              <a:t>0</a:t>
            </a:r>
            <a:r>
              <a:rPr lang="en-US" sz="2400" dirty="0">
                <a:latin typeface="Consolas" pitchFamily="49" charset="0"/>
              </a:rPr>
              <a:t>] == s[</a:t>
            </a:r>
            <a:r>
              <a:rPr lang="en-US" sz="2400" dirty="0">
                <a:solidFill>
                  <a:srgbClr val="00B0F0"/>
                </a:solidFill>
                <a:latin typeface="Consolas" pitchFamily="49" charset="0"/>
              </a:rPr>
              <a:t>-1</a:t>
            </a:r>
            <a:r>
              <a:rPr lang="en-US" sz="2400" dirty="0">
                <a:latin typeface="Consolas" pitchFamily="49" charset="0"/>
              </a:rPr>
              <a:t>] </a:t>
            </a:r>
            <a:r>
              <a:rPr lang="en-US" sz="2400" dirty="0">
                <a:solidFill>
                  <a:srgbClr val="0000CC"/>
                </a:solidFill>
                <a:latin typeface="Consolas" pitchFamily="49" charset="0"/>
              </a:rPr>
              <a:t>and</a:t>
            </a:r>
            <a:r>
              <a:rPr lang="en-US" sz="2400" dirty="0">
                <a:latin typeface="Consolas" pitchFamily="49" charset="0"/>
              </a:rPr>
              <a:t> \</a:t>
            </a:r>
          </a:p>
          <a:p>
            <a:pPr eaLnBrk="1" hangingPunct="1">
              <a:defRPr/>
            </a:pPr>
            <a:r>
              <a:rPr lang="en-US" sz="2400" dirty="0">
                <a:latin typeface="Consolas" pitchFamily="49" charset="0"/>
              </a:rPr>
              <a:t>           </a:t>
            </a:r>
            <a:r>
              <a:rPr lang="en-US" sz="2400" dirty="0" err="1">
                <a:latin typeface="Consolas" pitchFamily="49" charset="0"/>
              </a:rPr>
              <a:t>isPalindrome</a:t>
            </a:r>
            <a:r>
              <a:rPr lang="en-US" sz="2400" dirty="0">
                <a:latin typeface="Consolas" pitchFamily="49" charset="0"/>
              </a:rPr>
              <a:t>(s[</a:t>
            </a:r>
            <a:r>
              <a:rPr lang="en-US" sz="2400" dirty="0">
                <a:solidFill>
                  <a:srgbClr val="00B0F0"/>
                </a:solidFill>
                <a:latin typeface="Consolas" pitchFamily="49" charset="0"/>
              </a:rPr>
              <a:t>1</a:t>
            </a:r>
            <a:r>
              <a:rPr lang="en-US" sz="2400" dirty="0">
                <a:latin typeface="Consolas" pitchFamily="49" charset="0"/>
              </a:rPr>
              <a:t>:</a:t>
            </a:r>
            <a:r>
              <a:rPr lang="en-US" sz="2400" dirty="0">
                <a:solidFill>
                  <a:srgbClr val="00B0F0"/>
                </a:solidFill>
                <a:latin typeface="Consolas" pitchFamily="49" charset="0"/>
              </a:rPr>
              <a:t>-1</a:t>
            </a:r>
            <a:r>
              <a:rPr lang="en-US" sz="2400" dirty="0">
                <a:latin typeface="Consolas" pitchFamily="49" charset="0"/>
              </a:rPr>
              <a:t>])</a:t>
            </a:r>
          </a:p>
          <a:p>
            <a:pPr eaLnBrk="1" hangingPunct="1">
              <a:defRPr/>
            </a:pPr>
            <a:r>
              <a:rPr lang="en-US" sz="2400" dirty="0">
                <a:solidFill>
                  <a:srgbClr val="0000CC"/>
                </a:solidFill>
                <a:latin typeface="Consolas" pitchFamily="49" charset="0"/>
              </a:rPr>
              <a:t>  else</a:t>
            </a:r>
            <a:r>
              <a:rPr lang="en-US" sz="2400" dirty="0">
                <a:latin typeface="Consolas" pitchFamily="49" charset="0"/>
              </a:rPr>
              <a:t>:</a:t>
            </a:r>
          </a:p>
          <a:p>
            <a:pPr eaLnBrk="1" hangingPunct="1">
              <a:defRPr/>
            </a:pPr>
            <a:r>
              <a:rPr lang="en-US" sz="2400" dirty="0">
                <a:latin typeface="Consolas" pitchFamily="49" charset="0"/>
              </a:rPr>
              <a:t>    </a:t>
            </a:r>
            <a:r>
              <a:rPr lang="en-US" sz="2400" dirty="0">
                <a:solidFill>
                  <a:srgbClr val="0000CC"/>
                </a:solidFill>
                <a:latin typeface="Consolas" pitchFamily="49" charset="0"/>
              </a:rPr>
              <a:t>return</a:t>
            </a:r>
            <a:r>
              <a:rPr lang="en-US" sz="2400" dirty="0">
                <a:latin typeface="Consolas" pitchFamily="49" charset="0"/>
              </a:rPr>
              <a:t> </a:t>
            </a:r>
            <a:r>
              <a:rPr lang="en-US" sz="2400" dirty="0">
                <a:solidFill>
                  <a:srgbClr val="0070C0"/>
                </a:solidFill>
                <a:latin typeface="Consolas" pitchFamily="49" charset="0"/>
              </a:rPr>
              <a:t>True</a:t>
            </a:r>
          </a:p>
        </p:txBody>
      </p:sp>
      <p:sp>
        <p:nvSpPr>
          <p:cNvPr id="14" name="AutoShape 59"/>
          <p:cNvSpPr>
            <a:spLocks noChangeArrowheads="1"/>
          </p:cNvSpPr>
          <p:nvPr/>
        </p:nvSpPr>
        <p:spPr bwMode="auto">
          <a:xfrm>
            <a:off x="4883150" y="1249363"/>
            <a:ext cx="431800" cy="407987"/>
          </a:xfrm>
          <a:prstGeom prst="wedgeRoundRectCallout">
            <a:avLst>
              <a:gd name="adj1" fmla="val -62597"/>
              <a:gd name="adj2" fmla="val 84620"/>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en-US" sz="2400" b="1" dirty="0">
                <a:solidFill>
                  <a:schemeClr val="bg1"/>
                </a:solidFill>
              </a:rPr>
              <a:t>!</a:t>
            </a:r>
            <a:endParaRPr lang="ru-RU" sz="2000" b="1" dirty="0">
              <a:solidFill>
                <a:schemeClr val="bg1"/>
              </a:solidFill>
            </a:endParaRPr>
          </a:p>
        </p:txBody>
      </p:sp>
      <p:sp>
        <p:nvSpPr>
          <p:cNvPr id="15" name="AutoShape 59"/>
          <p:cNvSpPr>
            <a:spLocks noChangeArrowheads="1"/>
          </p:cNvSpPr>
          <p:nvPr/>
        </p:nvSpPr>
        <p:spPr bwMode="auto">
          <a:xfrm>
            <a:off x="3883025" y="2630488"/>
            <a:ext cx="431800" cy="407987"/>
          </a:xfrm>
          <a:prstGeom prst="wedgeRoundRectCallout">
            <a:avLst>
              <a:gd name="adj1" fmla="val -44950"/>
              <a:gd name="adj2" fmla="val -92812"/>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en-US" sz="2400" b="1" dirty="0">
                <a:solidFill>
                  <a:schemeClr val="bg1"/>
                </a:solidFill>
              </a:rPr>
              <a:t>!</a:t>
            </a:r>
            <a:endParaRPr lang="ru-RU"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Заголовок 1"/>
          <p:cNvSpPr>
            <a:spLocks noGrp="1"/>
          </p:cNvSpPr>
          <p:nvPr>
            <p:ph type="title"/>
          </p:nvPr>
        </p:nvSpPr>
        <p:spPr>
          <a:xfrm>
            <a:off x="311150" y="301625"/>
            <a:ext cx="8375650" cy="471488"/>
          </a:xfrm>
        </p:spPr>
        <p:txBody>
          <a:bodyPr/>
          <a:lstStyle/>
          <a:p>
            <a:r>
              <a:rPr lang="ru-RU" altLang="ru-RU" smtClean="0"/>
              <a:t>Функциональное программирование</a:t>
            </a:r>
          </a:p>
        </p:txBody>
      </p:sp>
      <p:sp>
        <p:nvSpPr>
          <p:cNvPr id="76803"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8D70D02-6F91-4F72-A92F-EFAF75699F42}" type="slidenum">
              <a:rPr lang="ru-RU" altLang="ru-RU" sz="1400"/>
              <a:pPr>
                <a:spcBef>
                  <a:spcPct val="0"/>
                </a:spcBef>
                <a:buFontTx/>
                <a:buNone/>
              </a:pPr>
              <a:t>36</a:t>
            </a:fld>
            <a:endParaRPr lang="ru-RU" altLang="ru-RU" sz="1400"/>
          </a:p>
        </p:txBody>
      </p:sp>
      <p:sp>
        <p:nvSpPr>
          <p:cNvPr id="76804" name="Прямоугольник 17"/>
          <p:cNvSpPr>
            <a:spLocks noChangeArrowheads="1"/>
          </p:cNvSpPr>
          <p:nvPr/>
        </p:nvSpPr>
        <p:spPr bwMode="auto">
          <a:xfrm>
            <a:off x="393700" y="801688"/>
            <a:ext cx="460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solidFill>
                  <a:srgbClr val="333399"/>
                </a:solidFill>
              </a:rPr>
              <a:t>Замена цикла рекурсией</a:t>
            </a:r>
            <a:endParaRPr lang="ru-RU" altLang="ru-RU" sz="1600" b="1">
              <a:solidFill>
                <a:srgbClr val="333399"/>
              </a:solidFill>
            </a:endParaRPr>
          </a:p>
        </p:txBody>
      </p:sp>
      <p:sp>
        <p:nvSpPr>
          <p:cNvPr id="10" name="Прямоугольник 9"/>
          <p:cNvSpPr/>
          <p:nvPr/>
        </p:nvSpPr>
        <p:spPr>
          <a:xfrm>
            <a:off x="476250" y="1341438"/>
            <a:ext cx="4200525" cy="3786187"/>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dirty="0">
                <a:solidFill>
                  <a:srgbClr val="0000CC"/>
                </a:solidFill>
                <a:latin typeface="Consolas" pitchFamily="49" charset="0"/>
              </a:rPr>
              <a:t>def</a:t>
            </a:r>
            <a:r>
              <a:rPr lang="en-US" sz="2400" dirty="0">
                <a:latin typeface="Consolas" pitchFamily="49" charset="0"/>
              </a:rPr>
              <a:t> balance ( s ):</a:t>
            </a:r>
          </a:p>
          <a:p>
            <a:pPr eaLnBrk="1" hangingPunct="1">
              <a:defRPr/>
            </a:pPr>
            <a:r>
              <a:rPr lang="en-US" sz="2400" dirty="0">
                <a:latin typeface="Consolas" pitchFamily="49" charset="0"/>
              </a:rPr>
              <a:t>  opened = </a:t>
            </a:r>
            <a:r>
              <a:rPr lang="en-US" sz="2400" dirty="0">
                <a:solidFill>
                  <a:srgbClr val="00B0F0"/>
                </a:solidFill>
                <a:latin typeface="Consolas" pitchFamily="49" charset="0"/>
              </a:rPr>
              <a:t>0</a:t>
            </a:r>
          </a:p>
          <a:p>
            <a:pPr eaLnBrk="1" hangingPunct="1">
              <a:defRPr/>
            </a:pPr>
            <a:r>
              <a:rPr lang="en-US" sz="2400" dirty="0">
                <a:latin typeface="Consolas" pitchFamily="49" charset="0"/>
              </a:rPr>
              <a:t>  </a:t>
            </a:r>
            <a:r>
              <a:rPr lang="en-US" sz="2400" dirty="0">
                <a:solidFill>
                  <a:srgbClr val="0000CC"/>
                </a:solidFill>
                <a:latin typeface="Consolas" pitchFamily="49" charset="0"/>
              </a:rPr>
              <a:t>for</a:t>
            </a:r>
            <a:r>
              <a:rPr lang="en-US" sz="2400" dirty="0">
                <a:latin typeface="Consolas" pitchFamily="49" charset="0"/>
              </a:rPr>
              <a:t> c </a:t>
            </a:r>
            <a:r>
              <a:rPr lang="en-US" sz="2400" dirty="0">
                <a:solidFill>
                  <a:srgbClr val="0000CC"/>
                </a:solidFill>
                <a:latin typeface="Consolas" pitchFamily="49" charset="0"/>
              </a:rPr>
              <a:t>in</a:t>
            </a:r>
            <a:r>
              <a:rPr lang="en-US" sz="2400" dirty="0">
                <a:latin typeface="Consolas" pitchFamily="49" charset="0"/>
              </a:rPr>
              <a:t> s:</a:t>
            </a:r>
          </a:p>
          <a:p>
            <a:pPr eaLnBrk="1" hangingPunct="1">
              <a:defRPr/>
            </a:pPr>
            <a:r>
              <a:rPr lang="en-US" sz="2400" dirty="0">
                <a:latin typeface="Consolas" pitchFamily="49" charset="0"/>
              </a:rPr>
              <a:t>    </a:t>
            </a:r>
            <a:r>
              <a:rPr lang="en-US" sz="2400" dirty="0">
                <a:solidFill>
                  <a:srgbClr val="0000CC"/>
                </a:solidFill>
                <a:latin typeface="Consolas" pitchFamily="49" charset="0"/>
              </a:rPr>
              <a:t>if</a:t>
            </a:r>
            <a:r>
              <a:rPr lang="en-US" sz="2400" dirty="0">
                <a:latin typeface="Consolas" pitchFamily="49" charset="0"/>
              </a:rPr>
              <a:t> c == </a:t>
            </a:r>
            <a:r>
              <a:rPr lang="en-US" sz="2400" dirty="0">
                <a:solidFill>
                  <a:srgbClr val="C00000"/>
                </a:solidFill>
                <a:latin typeface="Consolas" pitchFamily="49" charset="0"/>
              </a:rPr>
              <a:t>'('</a:t>
            </a:r>
            <a:r>
              <a:rPr lang="en-US" sz="2400" dirty="0">
                <a:latin typeface="Consolas" pitchFamily="49" charset="0"/>
              </a:rPr>
              <a:t>: </a:t>
            </a:r>
            <a:endParaRPr lang="ru-RU" sz="2400" dirty="0">
              <a:latin typeface="Consolas" pitchFamily="49" charset="0"/>
            </a:endParaRPr>
          </a:p>
          <a:p>
            <a:pPr eaLnBrk="1" hangingPunct="1">
              <a:defRPr/>
            </a:pPr>
            <a:r>
              <a:rPr lang="ru-RU" sz="2400" dirty="0">
                <a:latin typeface="Consolas" pitchFamily="49" charset="0"/>
              </a:rPr>
              <a:t>      </a:t>
            </a:r>
            <a:r>
              <a:rPr lang="en-US" sz="2400" dirty="0">
                <a:latin typeface="Consolas" pitchFamily="49" charset="0"/>
              </a:rPr>
              <a:t>opened += </a:t>
            </a:r>
            <a:r>
              <a:rPr lang="en-US" sz="2400" dirty="0">
                <a:solidFill>
                  <a:srgbClr val="00B0F0"/>
                </a:solidFill>
                <a:latin typeface="Consolas" pitchFamily="49" charset="0"/>
              </a:rPr>
              <a:t>1</a:t>
            </a:r>
          </a:p>
          <a:p>
            <a:pPr eaLnBrk="1" hangingPunct="1">
              <a:defRPr/>
            </a:pPr>
            <a:r>
              <a:rPr lang="en-US" sz="2400" dirty="0">
                <a:latin typeface="Consolas" pitchFamily="49" charset="0"/>
              </a:rPr>
              <a:t>    </a:t>
            </a:r>
            <a:r>
              <a:rPr lang="en-US" sz="2400" dirty="0" err="1">
                <a:solidFill>
                  <a:srgbClr val="0000CC"/>
                </a:solidFill>
                <a:latin typeface="Consolas" pitchFamily="49" charset="0"/>
              </a:rPr>
              <a:t>elif</a:t>
            </a:r>
            <a:r>
              <a:rPr lang="en-US" sz="2400" dirty="0">
                <a:latin typeface="Consolas" pitchFamily="49" charset="0"/>
              </a:rPr>
              <a:t> c == </a:t>
            </a:r>
            <a:r>
              <a:rPr lang="en-US" sz="2400" dirty="0">
                <a:solidFill>
                  <a:srgbClr val="C00000"/>
                </a:solidFill>
                <a:latin typeface="Consolas" pitchFamily="49" charset="0"/>
              </a:rPr>
              <a:t>')'</a:t>
            </a:r>
            <a:r>
              <a:rPr lang="en-US" sz="2400" dirty="0">
                <a:latin typeface="Consolas" pitchFamily="49" charset="0"/>
              </a:rPr>
              <a:t>: </a:t>
            </a:r>
          </a:p>
          <a:p>
            <a:pPr eaLnBrk="1" hangingPunct="1">
              <a:defRPr/>
            </a:pPr>
            <a:r>
              <a:rPr lang="en-US" sz="2400" dirty="0">
                <a:latin typeface="Consolas" pitchFamily="49" charset="0"/>
              </a:rPr>
              <a:t>     </a:t>
            </a:r>
            <a:r>
              <a:rPr lang="en-US" sz="2400" dirty="0">
                <a:solidFill>
                  <a:srgbClr val="0000CC"/>
                </a:solidFill>
                <a:latin typeface="Consolas" pitchFamily="49" charset="0"/>
              </a:rPr>
              <a:t> if </a:t>
            </a:r>
            <a:r>
              <a:rPr lang="en-US" sz="2400" dirty="0">
                <a:latin typeface="Consolas" pitchFamily="49" charset="0"/>
              </a:rPr>
              <a:t>opened &lt; </a:t>
            </a:r>
            <a:r>
              <a:rPr lang="en-US" sz="2400" dirty="0">
                <a:solidFill>
                  <a:srgbClr val="00B0F0"/>
                </a:solidFill>
                <a:latin typeface="Consolas" pitchFamily="49" charset="0"/>
              </a:rPr>
              <a:t>1</a:t>
            </a:r>
            <a:r>
              <a:rPr lang="en-US" sz="2400" dirty="0">
                <a:latin typeface="Consolas" pitchFamily="49" charset="0"/>
              </a:rPr>
              <a:t>: </a:t>
            </a:r>
          </a:p>
          <a:p>
            <a:pPr eaLnBrk="1" hangingPunct="1">
              <a:defRPr/>
            </a:pPr>
            <a:r>
              <a:rPr lang="en-US" sz="2400" dirty="0">
                <a:latin typeface="Consolas" pitchFamily="49" charset="0"/>
              </a:rPr>
              <a:t>        </a:t>
            </a:r>
            <a:r>
              <a:rPr lang="en-US" sz="2400" dirty="0">
                <a:solidFill>
                  <a:srgbClr val="0000CC"/>
                </a:solidFill>
                <a:latin typeface="Consolas" pitchFamily="49" charset="0"/>
              </a:rPr>
              <a:t>return</a:t>
            </a:r>
            <a:r>
              <a:rPr lang="en-US" sz="2400" dirty="0">
                <a:latin typeface="Consolas" pitchFamily="49" charset="0"/>
              </a:rPr>
              <a:t> False</a:t>
            </a:r>
          </a:p>
          <a:p>
            <a:pPr eaLnBrk="1" hangingPunct="1">
              <a:defRPr/>
            </a:pPr>
            <a:r>
              <a:rPr lang="en-US" sz="2400" dirty="0">
                <a:latin typeface="Consolas" pitchFamily="49" charset="0"/>
              </a:rPr>
              <a:t>      opened -= </a:t>
            </a:r>
            <a:r>
              <a:rPr lang="en-US" sz="2400" dirty="0">
                <a:solidFill>
                  <a:srgbClr val="00B0F0"/>
                </a:solidFill>
                <a:latin typeface="Consolas" pitchFamily="49" charset="0"/>
              </a:rPr>
              <a:t>1</a:t>
            </a:r>
          </a:p>
          <a:p>
            <a:pPr eaLnBrk="1" hangingPunct="1">
              <a:defRPr/>
            </a:pPr>
            <a:r>
              <a:rPr lang="en-US" sz="2400" dirty="0">
                <a:latin typeface="Consolas" pitchFamily="49" charset="0"/>
              </a:rPr>
              <a:t>  </a:t>
            </a:r>
            <a:r>
              <a:rPr lang="en-US" sz="2400" dirty="0">
                <a:solidFill>
                  <a:srgbClr val="0000CC"/>
                </a:solidFill>
                <a:latin typeface="Consolas" pitchFamily="49" charset="0"/>
              </a:rPr>
              <a:t>return</a:t>
            </a:r>
            <a:r>
              <a:rPr lang="en-US" sz="2400" dirty="0">
                <a:latin typeface="Consolas" pitchFamily="49" charset="0"/>
              </a:rPr>
              <a:t> opened == </a:t>
            </a:r>
            <a:r>
              <a:rPr lang="en-US" sz="2400" dirty="0">
                <a:solidFill>
                  <a:srgbClr val="00B0F0"/>
                </a:solidFill>
                <a:latin typeface="Consolas" pitchFamily="49" charset="0"/>
              </a:rPr>
              <a:t>0</a:t>
            </a:r>
          </a:p>
        </p:txBody>
      </p:sp>
      <p:sp>
        <p:nvSpPr>
          <p:cNvPr id="11" name="Прямоугольник 10"/>
          <p:cNvSpPr/>
          <p:nvPr/>
        </p:nvSpPr>
        <p:spPr>
          <a:xfrm>
            <a:off x="2535238" y="2635250"/>
            <a:ext cx="6334125" cy="3786188"/>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defRPr/>
            </a:pPr>
            <a:r>
              <a:rPr lang="en-US" sz="2400" dirty="0">
                <a:solidFill>
                  <a:srgbClr val="0000CC"/>
                </a:solidFill>
                <a:latin typeface="Consolas" pitchFamily="49" charset="0"/>
              </a:rPr>
              <a:t>def</a:t>
            </a:r>
            <a:r>
              <a:rPr lang="en-US" sz="2400" dirty="0">
                <a:latin typeface="Consolas" pitchFamily="49" charset="0"/>
              </a:rPr>
              <a:t> balance ( s, opened = </a:t>
            </a:r>
            <a:r>
              <a:rPr lang="en-US" sz="2400" dirty="0">
                <a:solidFill>
                  <a:srgbClr val="00B0F0"/>
                </a:solidFill>
                <a:latin typeface="Consolas" pitchFamily="49" charset="0"/>
              </a:rPr>
              <a:t>0</a:t>
            </a:r>
            <a:r>
              <a:rPr lang="en-US" sz="2400" dirty="0">
                <a:latin typeface="Consolas" pitchFamily="49" charset="0"/>
              </a:rPr>
              <a:t> ):</a:t>
            </a:r>
          </a:p>
          <a:p>
            <a:pPr eaLnBrk="1" hangingPunct="1">
              <a:defRPr/>
            </a:pPr>
            <a:r>
              <a:rPr lang="en-US" sz="2400" dirty="0">
                <a:latin typeface="Consolas" pitchFamily="49" charset="0"/>
              </a:rPr>
              <a:t>  </a:t>
            </a:r>
            <a:r>
              <a:rPr lang="en-US" sz="2400" dirty="0">
                <a:solidFill>
                  <a:srgbClr val="0000CC"/>
                </a:solidFill>
                <a:latin typeface="Consolas" pitchFamily="49" charset="0"/>
              </a:rPr>
              <a:t>if</a:t>
            </a:r>
            <a:r>
              <a:rPr lang="en-US" sz="2400" dirty="0">
                <a:latin typeface="Consolas" pitchFamily="49" charset="0"/>
              </a:rPr>
              <a:t> </a:t>
            </a:r>
            <a:r>
              <a:rPr lang="en-US" sz="2400" dirty="0" err="1">
                <a:solidFill>
                  <a:srgbClr val="0070C0"/>
                </a:solidFill>
                <a:latin typeface="Consolas" pitchFamily="49" charset="0"/>
              </a:rPr>
              <a:t>len</a:t>
            </a:r>
            <a:r>
              <a:rPr lang="en-US" sz="2400" dirty="0">
                <a:latin typeface="Consolas" pitchFamily="49" charset="0"/>
              </a:rPr>
              <a:t>(s) == </a:t>
            </a:r>
            <a:r>
              <a:rPr lang="en-US" sz="2400" dirty="0">
                <a:solidFill>
                  <a:srgbClr val="00B0F0"/>
                </a:solidFill>
                <a:latin typeface="Consolas" pitchFamily="49" charset="0"/>
              </a:rPr>
              <a:t>0</a:t>
            </a:r>
            <a:r>
              <a:rPr lang="en-US" sz="2400" dirty="0">
                <a:latin typeface="Consolas" pitchFamily="49" charset="0"/>
              </a:rPr>
              <a:t>: </a:t>
            </a:r>
            <a:endParaRPr lang="ru-RU" sz="2400" dirty="0">
              <a:latin typeface="Consolas" pitchFamily="49" charset="0"/>
            </a:endParaRPr>
          </a:p>
          <a:p>
            <a:pPr eaLnBrk="1" hangingPunct="1">
              <a:defRPr/>
            </a:pPr>
            <a:r>
              <a:rPr lang="ru-RU" sz="2400" dirty="0">
                <a:latin typeface="Consolas" pitchFamily="49" charset="0"/>
              </a:rPr>
              <a:t>    </a:t>
            </a:r>
            <a:r>
              <a:rPr lang="en-US" sz="2400" dirty="0">
                <a:solidFill>
                  <a:srgbClr val="0000CC"/>
                </a:solidFill>
                <a:latin typeface="Consolas" pitchFamily="49" charset="0"/>
              </a:rPr>
              <a:t>return</a:t>
            </a:r>
            <a:r>
              <a:rPr lang="en-US" sz="2400" dirty="0">
                <a:latin typeface="Consolas" pitchFamily="49" charset="0"/>
              </a:rPr>
              <a:t> opened == </a:t>
            </a:r>
            <a:r>
              <a:rPr lang="en-US" sz="2400" dirty="0">
                <a:solidFill>
                  <a:srgbClr val="00B0F0"/>
                </a:solidFill>
                <a:latin typeface="Consolas" pitchFamily="49" charset="0"/>
              </a:rPr>
              <a:t>0</a:t>
            </a:r>
          </a:p>
          <a:p>
            <a:pPr eaLnBrk="1" hangingPunct="1">
              <a:defRPr/>
            </a:pPr>
            <a:r>
              <a:rPr lang="en-US" sz="2400" dirty="0">
                <a:latin typeface="Consolas" pitchFamily="49" charset="0"/>
              </a:rPr>
              <a:t>  </a:t>
            </a:r>
            <a:r>
              <a:rPr lang="en-US" sz="2400" dirty="0" err="1">
                <a:solidFill>
                  <a:srgbClr val="0000CC"/>
                </a:solidFill>
                <a:latin typeface="Consolas" pitchFamily="49" charset="0"/>
              </a:rPr>
              <a:t>elif</a:t>
            </a:r>
            <a:r>
              <a:rPr lang="en-US" sz="2400" dirty="0">
                <a:latin typeface="Consolas" pitchFamily="49" charset="0"/>
              </a:rPr>
              <a:t> s[</a:t>
            </a:r>
            <a:r>
              <a:rPr lang="en-US" sz="2400" dirty="0">
                <a:solidFill>
                  <a:srgbClr val="00B0F0"/>
                </a:solidFill>
                <a:latin typeface="Consolas" pitchFamily="49" charset="0"/>
              </a:rPr>
              <a:t>0</a:t>
            </a:r>
            <a:r>
              <a:rPr lang="en-US" sz="2400" dirty="0">
                <a:latin typeface="Consolas" pitchFamily="49" charset="0"/>
              </a:rPr>
              <a:t>] == </a:t>
            </a:r>
            <a:r>
              <a:rPr lang="en-US" sz="2400" dirty="0">
                <a:solidFill>
                  <a:srgbClr val="C00000"/>
                </a:solidFill>
                <a:latin typeface="Consolas" pitchFamily="49" charset="0"/>
              </a:rPr>
              <a:t>'('</a:t>
            </a:r>
            <a:r>
              <a:rPr lang="en-US" sz="2400" dirty="0">
                <a:latin typeface="Consolas" pitchFamily="49" charset="0"/>
              </a:rPr>
              <a:t>: </a:t>
            </a:r>
          </a:p>
          <a:p>
            <a:pPr eaLnBrk="1" hangingPunct="1">
              <a:defRPr/>
            </a:pPr>
            <a:r>
              <a:rPr lang="en-US" sz="2400" dirty="0">
                <a:latin typeface="Consolas" pitchFamily="49" charset="0"/>
              </a:rPr>
              <a:t>    </a:t>
            </a:r>
            <a:r>
              <a:rPr lang="en-US" sz="2400" dirty="0">
                <a:solidFill>
                  <a:srgbClr val="0000CC"/>
                </a:solidFill>
                <a:latin typeface="Consolas" pitchFamily="49" charset="0"/>
              </a:rPr>
              <a:t>return</a:t>
            </a:r>
            <a:r>
              <a:rPr lang="en-US" sz="2400" dirty="0">
                <a:latin typeface="Consolas" pitchFamily="49" charset="0"/>
              </a:rPr>
              <a:t> balance(s[</a:t>
            </a:r>
            <a:r>
              <a:rPr lang="en-US" sz="2400" dirty="0">
                <a:solidFill>
                  <a:srgbClr val="00B0F0"/>
                </a:solidFill>
                <a:latin typeface="Consolas" pitchFamily="49" charset="0"/>
              </a:rPr>
              <a:t>1</a:t>
            </a:r>
            <a:r>
              <a:rPr lang="en-US" sz="2400" dirty="0">
                <a:latin typeface="Consolas" pitchFamily="49" charset="0"/>
              </a:rPr>
              <a:t>:], opened+</a:t>
            </a:r>
            <a:r>
              <a:rPr lang="en-US" sz="2400" dirty="0">
                <a:solidFill>
                  <a:srgbClr val="00B0F0"/>
                </a:solidFill>
                <a:latin typeface="Consolas" pitchFamily="49" charset="0"/>
              </a:rPr>
              <a:t>1</a:t>
            </a:r>
            <a:r>
              <a:rPr lang="en-US" sz="2400" dirty="0">
                <a:latin typeface="Consolas" pitchFamily="49" charset="0"/>
              </a:rPr>
              <a:t>)</a:t>
            </a:r>
          </a:p>
          <a:p>
            <a:pPr eaLnBrk="1" hangingPunct="1">
              <a:defRPr/>
            </a:pPr>
            <a:r>
              <a:rPr lang="en-US" sz="2400" dirty="0">
                <a:latin typeface="Consolas" pitchFamily="49" charset="0"/>
              </a:rPr>
              <a:t>  </a:t>
            </a:r>
            <a:r>
              <a:rPr lang="en-US" sz="2400" dirty="0" err="1">
                <a:solidFill>
                  <a:srgbClr val="0000CC"/>
                </a:solidFill>
                <a:latin typeface="Consolas" pitchFamily="49" charset="0"/>
              </a:rPr>
              <a:t>elif</a:t>
            </a:r>
            <a:r>
              <a:rPr lang="en-US" sz="2400" dirty="0">
                <a:latin typeface="Consolas" pitchFamily="49" charset="0"/>
              </a:rPr>
              <a:t> s[</a:t>
            </a:r>
            <a:r>
              <a:rPr lang="en-US" sz="2400" dirty="0">
                <a:solidFill>
                  <a:srgbClr val="00B0F0"/>
                </a:solidFill>
                <a:latin typeface="Consolas" pitchFamily="49" charset="0"/>
              </a:rPr>
              <a:t>0</a:t>
            </a:r>
            <a:r>
              <a:rPr lang="en-US" sz="2400" dirty="0">
                <a:latin typeface="Consolas" pitchFamily="49" charset="0"/>
              </a:rPr>
              <a:t>] == </a:t>
            </a:r>
            <a:r>
              <a:rPr lang="en-US" sz="2400" dirty="0">
                <a:solidFill>
                  <a:srgbClr val="C00000"/>
                </a:solidFill>
                <a:latin typeface="Consolas" pitchFamily="49" charset="0"/>
              </a:rPr>
              <a:t>')'</a:t>
            </a:r>
            <a:r>
              <a:rPr lang="en-US" sz="2400" dirty="0">
                <a:latin typeface="Consolas" pitchFamily="49" charset="0"/>
              </a:rPr>
              <a:t>: </a:t>
            </a:r>
          </a:p>
          <a:p>
            <a:pPr eaLnBrk="1" hangingPunct="1">
              <a:defRPr/>
            </a:pPr>
            <a:r>
              <a:rPr lang="en-US" sz="2400" dirty="0">
                <a:latin typeface="Consolas" pitchFamily="49" charset="0"/>
              </a:rPr>
              <a:t>    </a:t>
            </a:r>
            <a:r>
              <a:rPr lang="en-US" sz="2400" dirty="0">
                <a:solidFill>
                  <a:srgbClr val="0000CC"/>
                </a:solidFill>
                <a:latin typeface="Consolas" pitchFamily="49" charset="0"/>
              </a:rPr>
              <a:t>return</a:t>
            </a:r>
            <a:r>
              <a:rPr lang="en-US" sz="2400" dirty="0">
                <a:latin typeface="Consolas" pitchFamily="49" charset="0"/>
              </a:rPr>
              <a:t> opened &gt; </a:t>
            </a:r>
            <a:r>
              <a:rPr lang="en-US" sz="2400" dirty="0">
                <a:solidFill>
                  <a:srgbClr val="00B0F0"/>
                </a:solidFill>
                <a:latin typeface="Consolas" pitchFamily="49" charset="0"/>
              </a:rPr>
              <a:t>0</a:t>
            </a:r>
            <a:r>
              <a:rPr lang="en-US" sz="2400" dirty="0">
                <a:latin typeface="Consolas" pitchFamily="49" charset="0"/>
              </a:rPr>
              <a:t> </a:t>
            </a:r>
            <a:r>
              <a:rPr lang="en-US" sz="2400" dirty="0">
                <a:solidFill>
                  <a:srgbClr val="0000CC"/>
                </a:solidFill>
                <a:latin typeface="Consolas" pitchFamily="49" charset="0"/>
              </a:rPr>
              <a:t>and</a:t>
            </a:r>
            <a:r>
              <a:rPr lang="en-US" sz="2400" dirty="0">
                <a:latin typeface="Consolas" pitchFamily="49" charset="0"/>
              </a:rPr>
              <a:t> </a:t>
            </a:r>
            <a:r>
              <a:rPr lang="ru-RU" sz="2400" dirty="0">
                <a:latin typeface="Consolas" pitchFamily="49" charset="0"/>
              </a:rPr>
              <a:t>\</a:t>
            </a:r>
          </a:p>
          <a:p>
            <a:pPr eaLnBrk="1" hangingPunct="1">
              <a:defRPr/>
            </a:pPr>
            <a:r>
              <a:rPr lang="ru-RU" sz="2400" dirty="0">
                <a:latin typeface="Consolas" pitchFamily="49" charset="0"/>
              </a:rPr>
              <a:t>           </a:t>
            </a:r>
            <a:r>
              <a:rPr lang="en-US" sz="2400" dirty="0">
                <a:latin typeface="Consolas" pitchFamily="49" charset="0"/>
              </a:rPr>
              <a:t>balance(s[</a:t>
            </a:r>
            <a:r>
              <a:rPr lang="en-US" sz="2400" dirty="0">
                <a:solidFill>
                  <a:srgbClr val="00B0F0"/>
                </a:solidFill>
                <a:latin typeface="Consolas" pitchFamily="49" charset="0"/>
              </a:rPr>
              <a:t>1</a:t>
            </a:r>
            <a:r>
              <a:rPr lang="en-US" sz="2400" dirty="0">
                <a:latin typeface="Consolas" pitchFamily="49" charset="0"/>
              </a:rPr>
              <a:t>:], opened-</a:t>
            </a:r>
            <a:r>
              <a:rPr lang="en-US" sz="2400" dirty="0">
                <a:solidFill>
                  <a:srgbClr val="00B0F0"/>
                </a:solidFill>
                <a:latin typeface="Consolas" pitchFamily="49" charset="0"/>
              </a:rPr>
              <a:t>1</a:t>
            </a:r>
            <a:r>
              <a:rPr lang="en-US" sz="2400" dirty="0">
                <a:latin typeface="Consolas" pitchFamily="49" charset="0"/>
              </a:rPr>
              <a:t>)</a:t>
            </a:r>
          </a:p>
          <a:p>
            <a:pPr eaLnBrk="1" hangingPunct="1">
              <a:defRPr/>
            </a:pPr>
            <a:r>
              <a:rPr lang="en-US" sz="2400" dirty="0">
                <a:latin typeface="Consolas" pitchFamily="49" charset="0"/>
              </a:rPr>
              <a:t>  </a:t>
            </a:r>
            <a:r>
              <a:rPr lang="en-US" sz="2400" dirty="0">
                <a:solidFill>
                  <a:srgbClr val="0000CC"/>
                </a:solidFill>
                <a:latin typeface="Consolas" pitchFamily="49" charset="0"/>
              </a:rPr>
              <a:t>else</a:t>
            </a:r>
            <a:r>
              <a:rPr lang="en-US" sz="2400" dirty="0">
                <a:latin typeface="Consolas" pitchFamily="49" charset="0"/>
              </a:rPr>
              <a:t>:</a:t>
            </a:r>
          </a:p>
          <a:p>
            <a:pPr eaLnBrk="1" hangingPunct="1">
              <a:defRPr/>
            </a:pPr>
            <a:r>
              <a:rPr lang="en-US" sz="2400" dirty="0">
                <a:latin typeface="Consolas" pitchFamily="49" charset="0"/>
              </a:rPr>
              <a:t>    </a:t>
            </a:r>
            <a:r>
              <a:rPr lang="en-US" sz="2400" dirty="0">
                <a:solidFill>
                  <a:srgbClr val="0000CC"/>
                </a:solidFill>
                <a:latin typeface="Consolas" pitchFamily="49" charset="0"/>
              </a:rPr>
              <a:t>return</a:t>
            </a:r>
            <a:r>
              <a:rPr lang="en-US" sz="2400" dirty="0">
                <a:latin typeface="Consolas" pitchFamily="49" charset="0"/>
              </a:rPr>
              <a:t> balance(s[</a:t>
            </a:r>
            <a:r>
              <a:rPr lang="en-US" sz="2400" dirty="0">
                <a:solidFill>
                  <a:srgbClr val="00B0F0"/>
                </a:solidFill>
                <a:latin typeface="Consolas" pitchFamily="49" charset="0"/>
              </a:rPr>
              <a:t>1</a:t>
            </a:r>
            <a:r>
              <a:rPr lang="en-US" sz="2400" dirty="0">
                <a:latin typeface="Consolas" pitchFamily="49" charset="0"/>
              </a:rPr>
              <a:t>:], opened)</a:t>
            </a:r>
          </a:p>
        </p:txBody>
      </p:sp>
      <p:sp>
        <p:nvSpPr>
          <p:cNvPr id="7" name="Прямоугольник 6"/>
          <p:cNvSpPr>
            <a:spLocks noChangeArrowheads="1"/>
          </p:cNvSpPr>
          <p:nvPr/>
        </p:nvSpPr>
        <p:spPr bwMode="auto">
          <a:xfrm>
            <a:off x="5178425" y="855663"/>
            <a:ext cx="2352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t-BR" altLang="ru-RU" sz="2800" b="1">
                <a:latin typeface="Consolas" pitchFamily="49" charset="0"/>
              </a:rPr>
              <a:t>(if(z)x(/))</a:t>
            </a:r>
            <a:endParaRPr lang="ru-RU" altLang="ru-RU" sz="2800" b="1">
              <a:latin typeface="Consolas" pitchFamily="49" charset="0"/>
            </a:endParaRPr>
          </a:p>
        </p:txBody>
      </p:sp>
      <p:sp>
        <p:nvSpPr>
          <p:cNvPr id="8" name="Прямоугольник 7"/>
          <p:cNvSpPr>
            <a:spLocks noChangeArrowheads="1"/>
          </p:cNvSpPr>
          <p:nvPr/>
        </p:nvSpPr>
        <p:spPr bwMode="auto">
          <a:xfrm>
            <a:off x="6361113" y="1339850"/>
            <a:ext cx="1169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Consolas" pitchFamily="49" charset="0"/>
              </a:rPr>
              <a:t>()</a:t>
            </a:r>
            <a:r>
              <a:rPr lang="en-US" altLang="ru-RU" sz="2800" b="1">
                <a:latin typeface="Consolas" pitchFamily="49" charset="0"/>
              </a:rPr>
              <a:t>:</a:t>
            </a:r>
            <a:r>
              <a:rPr lang="ru-RU" altLang="ru-RU" sz="2800" b="1">
                <a:latin typeface="Consolas" pitchFamily="49" charset="0"/>
              </a:rPr>
              <a:t>-)</a:t>
            </a:r>
          </a:p>
        </p:txBody>
      </p:sp>
      <p:sp>
        <p:nvSpPr>
          <p:cNvPr id="9" name="Прямоугольник 8"/>
          <p:cNvSpPr>
            <a:spLocks noChangeArrowheads="1"/>
          </p:cNvSpPr>
          <p:nvPr/>
        </p:nvSpPr>
        <p:spPr bwMode="auto">
          <a:xfrm>
            <a:off x="5768975" y="1825625"/>
            <a:ext cx="17621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800" b="1">
                <a:latin typeface="Consolas" pitchFamily="49" charset="0"/>
              </a:rPr>
              <a:t>()())(()</a:t>
            </a:r>
          </a:p>
        </p:txBody>
      </p:sp>
      <p:sp>
        <p:nvSpPr>
          <p:cNvPr id="12" name="Умножение 11"/>
          <p:cNvSpPr/>
          <p:nvPr/>
        </p:nvSpPr>
        <p:spPr bwMode="auto">
          <a:xfrm>
            <a:off x="7451725" y="1801813"/>
            <a:ext cx="682625" cy="682625"/>
          </a:xfrm>
          <a:prstGeom prst="mathMultiply">
            <a:avLst>
              <a:gd name="adj1" fmla="val 9520"/>
            </a:avLst>
          </a:prstGeom>
          <a:solidFill>
            <a:srgbClr val="FF0000"/>
          </a:solidFill>
          <a:ln w="12700" cap="flat" cmpd="sng" algn="ctr">
            <a:solidFill>
              <a:srgbClr val="FF0000"/>
            </a:solidFill>
            <a:prstDash val="solid"/>
            <a:round/>
            <a:headEnd type="none" w="med" len="med"/>
            <a:tailEnd type="triangle" w="lg" len="lg"/>
          </a:ln>
          <a:effectLst/>
        </p:spPr>
        <p:txBody>
          <a:bodyPr/>
          <a:lstStyle/>
          <a:p>
            <a:pPr eaLnBrk="1" hangingPunct="1">
              <a:defRPr/>
            </a:pPr>
            <a:endParaRPr lang="ru-RU"/>
          </a:p>
        </p:txBody>
      </p:sp>
      <p:sp>
        <p:nvSpPr>
          <p:cNvPr id="13" name="Умножение 12"/>
          <p:cNvSpPr/>
          <p:nvPr/>
        </p:nvSpPr>
        <p:spPr bwMode="auto">
          <a:xfrm>
            <a:off x="7451725" y="1309688"/>
            <a:ext cx="682625" cy="682625"/>
          </a:xfrm>
          <a:prstGeom prst="mathMultiply">
            <a:avLst>
              <a:gd name="adj1" fmla="val 9520"/>
            </a:avLst>
          </a:prstGeom>
          <a:solidFill>
            <a:srgbClr val="FF0000"/>
          </a:solidFill>
          <a:ln w="12700" cap="flat" cmpd="sng" algn="ctr">
            <a:solidFill>
              <a:srgbClr val="FF0000"/>
            </a:solidFill>
            <a:prstDash val="solid"/>
            <a:round/>
            <a:headEnd type="none" w="med" len="med"/>
            <a:tailEnd type="triangle" w="lg" len="lg"/>
          </a:ln>
          <a:effectLst/>
        </p:spPr>
        <p:txBody>
          <a:bodyPr/>
          <a:lstStyle/>
          <a:p>
            <a:pPr eaLnBrk="1" hangingPunct="1">
              <a:defRPr/>
            </a:pPr>
            <a:endParaRPr lang="ru-RU"/>
          </a:p>
        </p:txBody>
      </p:sp>
      <p:sp>
        <p:nvSpPr>
          <p:cNvPr id="14" name="Полилиния 13"/>
          <p:cNvSpPr/>
          <p:nvPr/>
        </p:nvSpPr>
        <p:spPr bwMode="auto">
          <a:xfrm>
            <a:off x="7583488" y="874713"/>
            <a:ext cx="417512" cy="407987"/>
          </a:xfrm>
          <a:custGeom>
            <a:avLst/>
            <a:gdLst>
              <a:gd name="connsiteX0" fmla="*/ 355655 w 2311204"/>
              <a:gd name="connsiteY0" fmla="*/ 1149790 h 2245259"/>
              <a:gd name="connsiteX1" fmla="*/ 2570 w 2311204"/>
              <a:gd name="connsiteY1" fmla="*/ 1358019 h 2245259"/>
              <a:gd name="connsiteX2" fmla="*/ 554831 w 2311204"/>
              <a:gd name="connsiteY2" fmla="*/ 2245259 h 2245259"/>
              <a:gd name="connsiteX3" fmla="*/ 862649 w 2311204"/>
              <a:gd name="connsiteY3" fmla="*/ 1982708 h 2245259"/>
              <a:gd name="connsiteX4" fmla="*/ 2311204 w 2311204"/>
              <a:gd name="connsiteY4" fmla="*/ 72427 h 2245259"/>
              <a:gd name="connsiteX5" fmla="*/ 2265936 w 2311204"/>
              <a:gd name="connsiteY5" fmla="*/ 0 h 2245259"/>
              <a:gd name="connsiteX6" fmla="*/ 681580 w 2311204"/>
              <a:gd name="connsiteY6" fmla="*/ 1647730 h 2245259"/>
              <a:gd name="connsiteX7" fmla="*/ 355655 w 2311204"/>
              <a:gd name="connsiteY7" fmla="*/ 1149790 h 2245259"/>
              <a:gd name="connsiteX0" fmla="*/ 355655 w 2311204"/>
              <a:gd name="connsiteY0" fmla="*/ 1149790 h 2245259"/>
              <a:gd name="connsiteX1" fmla="*/ 2570 w 2311204"/>
              <a:gd name="connsiteY1" fmla="*/ 1358019 h 2245259"/>
              <a:gd name="connsiteX2" fmla="*/ 554831 w 2311204"/>
              <a:gd name="connsiteY2" fmla="*/ 2245259 h 2245259"/>
              <a:gd name="connsiteX3" fmla="*/ 862649 w 2311204"/>
              <a:gd name="connsiteY3" fmla="*/ 1982708 h 2245259"/>
              <a:gd name="connsiteX4" fmla="*/ 871702 w 2311204"/>
              <a:gd name="connsiteY4" fmla="*/ 1982708 h 2245259"/>
              <a:gd name="connsiteX5" fmla="*/ 2311204 w 2311204"/>
              <a:gd name="connsiteY5" fmla="*/ 72427 h 2245259"/>
              <a:gd name="connsiteX6" fmla="*/ 2265936 w 2311204"/>
              <a:gd name="connsiteY6" fmla="*/ 0 h 2245259"/>
              <a:gd name="connsiteX7" fmla="*/ 681580 w 2311204"/>
              <a:gd name="connsiteY7" fmla="*/ 1647730 h 2245259"/>
              <a:gd name="connsiteX8" fmla="*/ 355655 w 2311204"/>
              <a:gd name="connsiteY8" fmla="*/ 1149790 h 2245259"/>
              <a:gd name="connsiteX0" fmla="*/ 355655 w 2311204"/>
              <a:gd name="connsiteY0" fmla="*/ 1149790 h 2245259"/>
              <a:gd name="connsiteX1" fmla="*/ 2570 w 2311204"/>
              <a:gd name="connsiteY1" fmla="*/ 1358019 h 2245259"/>
              <a:gd name="connsiteX2" fmla="*/ 554831 w 2311204"/>
              <a:gd name="connsiteY2" fmla="*/ 2245259 h 2245259"/>
              <a:gd name="connsiteX3" fmla="*/ 862649 w 2311204"/>
              <a:gd name="connsiteY3" fmla="*/ 1982708 h 2245259"/>
              <a:gd name="connsiteX4" fmla="*/ 2311204 w 2311204"/>
              <a:gd name="connsiteY4" fmla="*/ 72427 h 2245259"/>
              <a:gd name="connsiteX5" fmla="*/ 2265936 w 2311204"/>
              <a:gd name="connsiteY5" fmla="*/ 0 h 2245259"/>
              <a:gd name="connsiteX6" fmla="*/ 681580 w 2311204"/>
              <a:gd name="connsiteY6" fmla="*/ 1647730 h 2245259"/>
              <a:gd name="connsiteX7" fmla="*/ 355655 w 2311204"/>
              <a:gd name="connsiteY7" fmla="*/ 1149790 h 2245259"/>
              <a:gd name="connsiteX0" fmla="*/ 355655 w 2311204"/>
              <a:gd name="connsiteY0" fmla="*/ 1149790 h 2245259"/>
              <a:gd name="connsiteX1" fmla="*/ 2570 w 2311204"/>
              <a:gd name="connsiteY1" fmla="*/ 1358019 h 2245259"/>
              <a:gd name="connsiteX2" fmla="*/ 554831 w 2311204"/>
              <a:gd name="connsiteY2" fmla="*/ 2245259 h 2245259"/>
              <a:gd name="connsiteX3" fmla="*/ 2311204 w 2311204"/>
              <a:gd name="connsiteY3" fmla="*/ 72427 h 2245259"/>
              <a:gd name="connsiteX4" fmla="*/ 2265936 w 2311204"/>
              <a:gd name="connsiteY4" fmla="*/ 0 h 2245259"/>
              <a:gd name="connsiteX5" fmla="*/ 681580 w 2311204"/>
              <a:gd name="connsiteY5" fmla="*/ 1647730 h 2245259"/>
              <a:gd name="connsiteX6" fmla="*/ 355655 w 2311204"/>
              <a:gd name="connsiteY6" fmla="*/ 1149790 h 2245259"/>
              <a:gd name="connsiteX0" fmla="*/ 355655 w 2311204"/>
              <a:gd name="connsiteY0" fmla="*/ 1149790 h 2245259"/>
              <a:gd name="connsiteX1" fmla="*/ 2570 w 2311204"/>
              <a:gd name="connsiteY1" fmla="*/ 1358019 h 2245259"/>
              <a:gd name="connsiteX2" fmla="*/ 554831 w 2311204"/>
              <a:gd name="connsiteY2" fmla="*/ 2245259 h 2245259"/>
              <a:gd name="connsiteX3" fmla="*/ 2311204 w 2311204"/>
              <a:gd name="connsiteY3" fmla="*/ 72427 h 2245259"/>
              <a:gd name="connsiteX4" fmla="*/ 2265936 w 2311204"/>
              <a:gd name="connsiteY4" fmla="*/ 0 h 2245259"/>
              <a:gd name="connsiteX5" fmla="*/ 681580 w 2311204"/>
              <a:gd name="connsiteY5" fmla="*/ 1647730 h 2245259"/>
              <a:gd name="connsiteX6" fmla="*/ 355655 w 2311204"/>
              <a:gd name="connsiteY6" fmla="*/ 1149790 h 2245259"/>
              <a:gd name="connsiteX0" fmla="*/ 355655 w 2311204"/>
              <a:gd name="connsiteY0" fmla="*/ 1149790 h 2245259"/>
              <a:gd name="connsiteX1" fmla="*/ 2570 w 2311204"/>
              <a:gd name="connsiteY1" fmla="*/ 1358019 h 2245259"/>
              <a:gd name="connsiteX2" fmla="*/ 554831 w 2311204"/>
              <a:gd name="connsiteY2" fmla="*/ 2245259 h 2245259"/>
              <a:gd name="connsiteX3" fmla="*/ 2311204 w 2311204"/>
              <a:gd name="connsiteY3" fmla="*/ 72427 h 2245259"/>
              <a:gd name="connsiteX4" fmla="*/ 2265936 w 2311204"/>
              <a:gd name="connsiteY4" fmla="*/ 0 h 2245259"/>
              <a:gd name="connsiteX5" fmla="*/ 681580 w 2311204"/>
              <a:gd name="connsiteY5" fmla="*/ 1647730 h 2245259"/>
              <a:gd name="connsiteX6" fmla="*/ 355655 w 2311204"/>
              <a:gd name="connsiteY6" fmla="*/ 1149790 h 2245259"/>
              <a:gd name="connsiteX0" fmla="*/ 355655 w 2311204"/>
              <a:gd name="connsiteY0" fmla="*/ 1149790 h 2245259"/>
              <a:gd name="connsiteX1" fmla="*/ 2570 w 2311204"/>
              <a:gd name="connsiteY1" fmla="*/ 1358019 h 2245259"/>
              <a:gd name="connsiteX2" fmla="*/ 554831 w 2311204"/>
              <a:gd name="connsiteY2" fmla="*/ 2245259 h 2245259"/>
              <a:gd name="connsiteX3" fmla="*/ 2311204 w 2311204"/>
              <a:gd name="connsiteY3" fmla="*/ 72427 h 2245259"/>
              <a:gd name="connsiteX4" fmla="*/ 2265936 w 2311204"/>
              <a:gd name="connsiteY4" fmla="*/ 0 h 2245259"/>
              <a:gd name="connsiteX5" fmla="*/ 681580 w 2311204"/>
              <a:gd name="connsiteY5" fmla="*/ 1647730 h 2245259"/>
              <a:gd name="connsiteX6" fmla="*/ 355655 w 2311204"/>
              <a:gd name="connsiteY6" fmla="*/ 1149790 h 2245259"/>
              <a:gd name="connsiteX0" fmla="*/ 353085 w 2308634"/>
              <a:gd name="connsiteY0" fmla="*/ 1149790 h 2245259"/>
              <a:gd name="connsiteX1" fmla="*/ 0 w 2308634"/>
              <a:gd name="connsiteY1" fmla="*/ 1358019 h 2245259"/>
              <a:gd name="connsiteX2" fmla="*/ 552261 w 2308634"/>
              <a:gd name="connsiteY2" fmla="*/ 2245259 h 2245259"/>
              <a:gd name="connsiteX3" fmla="*/ 2308634 w 2308634"/>
              <a:gd name="connsiteY3" fmla="*/ 72427 h 2245259"/>
              <a:gd name="connsiteX4" fmla="*/ 2263366 w 2308634"/>
              <a:gd name="connsiteY4" fmla="*/ 0 h 2245259"/>
              <a:gd name="connsiteX5" fmla="*/ 679010 w 2308634"/>
              <a:gd name="connsiteY5" fmla="*/ 1647730 h 2245259"/>
              <a:gd name="connsiteX6" fmla="*/ 353085 w 2308634"/>
              <a:gd name="connsiteY6" fmla="*/ 1149790 h 2245259"/>
              <a:gd name="connsiteX0" fmla="*/ 353085 w 2308634"/>
              <a:gd name="connsiteY0" fmla="*/ 1149790 h 2245259"/>
              <a:gd name="connsiteX1" fmla="*/ 0 w 2308634"/>
              <a:gd name="connsiteY1" fmla="*/ 1358019 h 2245259"/>
              <a:gd name="connsiteX2" fmla="*/ 552261 w 2308634"/>
              <a:gd name="connsiteY2" fmla="*/ 2245259 h 2245259"/>
              <a:gd name="connsiteX3" fmla="*/ 2308634 w 2308634"/>
              <a:gd name="connsiteY3" fmla="*/ 72427 h 2245259"/>
              <a:gd name="connsiteX4" fmla="*/ 2263366 w 2308634"/>
              <a:gd name="connsiteY4" fmla="*/ 0 h 2245259"/>
              <a:gd name="connsiteX5" fmla="*/ 679010 w 2308634"/>
              <a:gd name="connsiteY5" fmla="*/ 1647730 h 2245259"/>
              <a:gd name="connsiteX6" fmla="*/ 353085 w 2308634"/>
              <a:gd name="connsiteY6" fmla="*/ 1149790 h 2245259"/>
              <a:gd name="connsiteX0" fmla="*/ 353085 w 2308634"/>
              <a:gd name="connsiteY0" fmla="*/ 1149790 h 2245259"/>
              <a:gd name="connsiteX1" fmla="*/ 0 w 2308634"/>
              <a:gd name="connsiteY1" fmla="*/ 1358019 h 2245259"/>
              <a:gd name="connsiteX2" fmla="*/ 552261 w 2308634"/>
              <a:gd name="connsiteY2" fmla="*/ 2245259 h 2245259"/>
              <a:gd name="connsiteX3" fmla="*/ 2308634 w 2308634"/>
              <a:gd name="connsiteY3" fmla="*/ 72427 h 2245259"/>
              <a:gd name="connsiteX4" fmla="*/ 2263366 w 2308634"/>
              <a:gd name="connsiteY4" fmla="*/ 0 h 2245259"/>
              <a:gd name="connsiteX5" fmla="*/ 679010 w 2308634"/>
              <a:gd name="connsiteY5" fmla="*/ 1647730 h 2245259"/>
              <a:gd name="connsiteX6" fmla="*/ 353085 w 2308634"/>
              <a:gd name="connsiteY6" fmla="*/ 1149790 h 2245259"/>
              <a:gd name="connsiteX0" fmla="*/ 353085 w 2308634"/>
              <a:gd name="connsiteY0" fmla="*/ 1149790 h 2245259"/>
              <a:gd name="connsiteX1" fmla="*/ 0 w 2308634"/>
              <a:gd name="connsiteY1" fmla="*/ 1358019 h 2245259"/>
              <a:gd name="connsiteX2" fmla="*/ 552261 w 2308634"/>
              <a:gd name="connsiteY2" fmla="*/ 2245259 h 2245259"/>
              <a:gd name="connsiteX3" fmla="*/ 2308634 w 2308634"/>
              <a:gd name="connsiteY3" fmla="*/ 72427 h 2245259"/>
              <a:gd name="connsiteX4" fmla="*/ 2263366 w 2308634"/>
              <a:gd name="connsiteY4" fmla="*/ 0 h 2245259"/>
              <a:gd name="connsiteX5" fmla="*/ 679010 w 2308634"/>
              <a:gd name="connsiteY5" fmla="*/ 1647730 h 2245259"/>
              <a:gd name="connsiteX6" fmla="*/ 353085 w 2308634"/>
              <a:gd name="connsiteY6" fmla="*/ 1149790 h 2245259"/>
              <a:gd name="connsiteX0" fmla="*/ 353085 w 2308634"/>
              <a:gd name="connsiteY0" fmla="*/ 1149790 h 2245259"/>
              <a:gd name="connsiteX1" fmla="*/ 0 w 2308634"/>
              <a:gd name="connsiteY1" fmla="*/ 1358019 h 2245259"/>
              <a:gd name="connsiteX2" fmla="*/ 552261 w 2308634"/>
              <a:gd name="connsiteY2" fmla="*/ 2245259 h 2245259"/>
              <a:gd name="connsiteX3" fmla="*/ 2308634 w 2308634"/>
              <a:gd name="connsiteY3" fmla="*/ 72427 h 2245259"/>
              <a:gd name="connsiteX4" fmla="*/ 2263366 w 2308634"/>
              <a:gd name="connsiteY4" fmla="*/ 0 h 2245259"/>
              <a:gd name="connsiteX5" fmla="*/ 679010 w 2308634"/>
              <a:gd name="connsiteY5" fmla="*/ 1647730 h 2245259"/>
              <a:gd name="connsiteX6" fmla="*/ 353085 w 2308634"/>
              <a:gd name="connsiteY6" fmla="*/ 1149790 h 2245259"/>
              <a:gd name="connsiteX0" fmla="*/ 353085 w 2308634"/>
              <a:gd name="connsiteY0" fmla="*/ 1149790 h 2381061"/>
              <a:gd name="connsiteX1" fmla="*/ 0 w 2308634"/>
              <a:gd name="connsiteY1" fmla="*/ 1358019 h 2381061"/>
              <a:gd name="connsiteX2" fmla="*/ 669956 w 2308634"/>
              <a:gd name="connsiteY2" fmla="*/ 2381061 h 2381061"/>
              <a:gd name="connsiteX3" fmla="*/ 2308634 w 2308634"/>
              <a:gd name="connsiteY3" fmla="*/ 72427 h 2381061"/>
              <a:gd name="connsiteX4" fmla="*/ 2263366 w 2308634"/>
              <a:gd name="connsiteY4" fmla="*/ 0 h 2381061"/>
              <a:gd name="connsiteX5" fmla="*/ 679010 w 2308634"/>
              <a:gd name="connsiteY5" fmla="*/ 1647730 h 2381061"/>
              <a:gd name="connsiteX6" fmla="*/ 353085 w 2308634"/>
              <a:gd name="connsiteY6" fmla="*/ 1149790 h 2381061"/>
              <a:gd name="connsiteX0" fmla="*/ 353085 w 2308634"/>
              <a:gd name="connsiteY0" fmla="*/ 1149790 h 2381061"/>
              <a:gd name="connsiteX1" fmla="*/ 0 w 2308634"/>
              <a:gd name="connsiteY1" fmla="*/ 1358019 h 2381061"/>
              <a:gd name="connsiteX2" fmla="*/ 669956 w 2308634"/>
              <a:gd name="connsiteY2" fmla="*/ 2381061 h 2381061"/>
              <a:gd name="connsiteX3" fmla="*/ 2308634 w 2308634"/>
              <a:gd name="connsiteY3" fmla="*/ 72427 h 2381061"/>
              <a:gd name="connsiteX4" fmla="*/ 2263366 w 2308634"/>
              <a:gd name="connsiteY4" fmla="*/ 0 h 2381061"/>
              <a:gd name="connsiteX5" fmla="*/ 679010 w 2308634"/>
              <a:gd name="connsiteY5" fmla="*/ 1647730 h 2381061"/>
              <a:gd name="connsiteX6" fmla="*/ 353085 w 2308634"/>
              <a:gd name="connsiteY6" fmla="*/ 1149790 h 2381061"/>
              <a:gd name="connsiteX0" fmla="*/ 353085 w 2308634"/>
              <a:gd name="connsiteY0" fmla="*/ 1149790 h 2381061"/>
              <a:gd name="connsiteX1" fmla="*/ 0 w 2308634"/>
              <a:gd name="connsiteY1" fmla="*/ 1358019 h 2381061"/>
              <a:gd name="connsiteX2" fmla="*/ 669956 w 2308634"/>
              <a:gd name="connsiteY2" fmla="*/ 2381061 h 2381061"/>
              <a:gd name="connsiteX3" fmla="*/ 2308634 w 2308634"/>
              <a:gd name="connsiteY3" fmla="*/ 72427 h 2381061"/>
              <a:gd name="connsiteX4" fmla="*/ 2263366 w 2308634"/>
              <a:gd name="connsiteY4" fmla="*/ 0 h 2381061"/>
              <a:gd name="connsiteX5" fmla="*/ 679010 w 2308634"/>
              <a:gd name="connsiteY5" fmla="*/ 1647730 h 2381061"/>
              <a:gd name="connsiteX6" fmla="*/ 353085 w 2308634"/>
              <a:gd name="connsiteY6" fmla="*/ 1149790 h 2381061"/>
              <a:gd name="connsiteX0" fmla="*/ 353085 w 2308634"/>
              <a:gd name="connsiteY0" fmla="*/ 1149790 h 2381061"/>
              <a:gd name="connsiteX1" fmla="*/ 0 w 2308634"/>
              <a:gd name="connsiteY1" fmla="*/ 1358019 h 2381061"/>
              <a:gd name="connsiteX2" fmla="*/ 669956 w 2308634"/>
              <a:gd name="connsiteY2" fmla="*/ 2381061 h 2381061"/>
              <a:gd name="connsiteX3" fmla="*/ 2308634 w 2308634"/>
              <a:gd name="connsiteY3" fmla="*/ 72427 h 2381061"/>
              <a:gd name="connsiteX4" fmla="*/ 2263366 w 2308634"/>
              <a:gd name="connsiteY4" fmla="*/ 0 h 2381061"/>
              <a:gd name="connsiteX5" fmla="*/ 679010 w 2308634"/>
              <a:gd name="connsiteY5" fmla="*/ 1647730 h 2381061"/>
              <a:gd name="connsiteX6" fmla="*/ 353085 w 2308634"/>
              <a:gd name="connsiteY6" fmla="*/ 1149790 h 238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8634" h="2381061">
                <a:moveTo>
                  <a:pt x="353085" y="1149790"/>
                </a:moveTo>
                <a:cubicBezTo>
                  <a:pt x="196606" y="1214746"/>
                  <a:pt x="117695" y="1242718"/>
                  <a:pt x="0" y="1358019"/>
                </a:cubicBezTo>
                <a:cubicBezTo>
                  <a:pt x="455691" y="1699032"/>
                  <a:pt x="485869" y="2085314"/>
                  <a:pt x="669956" y="2381061"/>
                </a:cubicBezTo>
                <a:cubicBezTo>
                  <a:pt x="973247" y="1632642"/>
                  <a:pt x="1769953" y="473798"/>
                  <a:pt x="2308634" y="72427"/>
                </a:cubicBezTo>
                <a:lnTo>
                  <a:pt x="2263366" y="0"/>
                </a:lnTo>
                <a:cubicBezTo>
                  <a:pt x="1563231" y="404387"/>
                  <a:pt x="1098487" y="1035113"/>
                  <a:pt x="679010" y="1647730"/>
                </a:cubicBezTo>
                <a:cubicBezTo>
                  <a:pt x="570368" y="1481750"/>
                  <a:pt x="561315" y="1261449"/>
                  <a:pt x="353085" y="1149790"/>
                </a:cubicBezTo>
                <a:close/>
              </a:path>
            </a:pathLst>
          </a:cu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16200000" scaled="1"/>
            <a:tileRect/>
          </a:gra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eaLnBrk="1" hangingPunct="1">
              <a:defRPr/>
            </a:pP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par>
                                <p:cTn id="14" presetID="9"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bg/>
                                          </p:spTgt>
                                        </p:tgtEl>
                                        <p:attrNameLst>
                                          <p:attrName>style.visibility</p:attrName>
                                        </p:attrNameLst>
                                      </p:cBhvr>
                                      <p:to>
                                        <p:strVal val="visible"/>
                                      </p:to>
                                    </p:set>
                                    <p:animEffect transition="in" filter="dissolve">
                                      <p:cBhvr>
                                        <p:cTn id="27" dur="500"/>
                                        <p:tgtEl>
                                          <p:spTgt spid="10">
                                            <p:bg/>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dissolve">
                                      <p:cBhvr>
                                        <p:cTn id="30" dur="500"/>
                                        <p:tgtEl>
                                          <p:spTgt spid="10">
                                            <p:txEl>
                                              <p:pRg st="0" end="0"/>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dissolve">
                                      <p:cBhvr>
                                        <p:cTn id="33" dur="500"/>
                                        <p:tgtEl>
                                          <p:spTgt spid="10">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0">
                                            <p:txEl>
                                              <p:pRg st="2" end="2"/>
                                            </p:txEl>
                                          </p:spTgt>
                                        </p:tgtEl>
                                        <p:attrNameLst>
                                          <p:attrName>style.visibility</p:attrName>
                                        </p:attrNameLst>
                                      </p:cBhvr>
                                      <p:to>
                                        <p:strVal val="visible"/>
                                      </p:to>
                                    </p:set>
                                    <p:animEffect transition="in" filter="dissolve">
                                      <p:cBhvr>
                                        <p:cTn id="38" dur="500"/>
                                        <p:tgtEl>
                                          <p:spTgt spid="10">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dissolve">
                                      <p:cBhvr>
                                        <p:cTn id="43" dur="500"/>
                                        <p:tgtEl>
                                          <p:spTgt spid="10">
                                            <p:txEl>
                                              <p:pRg st="3" end="3"/>
                                            </p:txEl>
                                          </p:spTgt>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0">
                                            <p:txEl>
                                              <p:pRg st="4" end="4"/>
                                            </p:txEl>
                                          </p:spTgt>
                                        </p:tgtEl>
                                        <p:attrNameLst>
                                          <p:attrName>style.visibility</p:attrName>
                                        </p:attrNameLst>
                                      </p:cBhvr>
                                      <p:to>
                                        <p:strVal val="visible"/>
                                      </p:to>
                                    </p:set>
                                    <p:animEffect transition="in" filter="dissolve">
                                      <p:cBhvr>
                                        <p:cTn id="46" dur="500"/>
                                        <p:tgtEl>
                                          <p:spTgt spid="10">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0">
                                            <p:txEl>
                                              <p:pRg st="5" end="5"/>
                                            </p:txEl>
                                          </p:spTgt>
                                        </p:tgtEl>
                                        <p:attrNameLst>
                                          <p:attrName>style.visibility</p:attrName>
                                        </p:attrNameLst>
                                      </p:cBhvr>
                                      <p:to>
                                        <p:strVal val="visible"/>
                                      </p:to>
                                    </p:set>
                                    <p:animEffect transition="in" filter="dissolve">
                                      <p:cBhvr>
                                        <p:cTn id="51" dur="500"/>
                                        <p:tgtEl>
                                          <p:spTgt spid="10">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0">
                                            <p:txEl>
                                              <p:pRg st="6" end="6"/>
                                            </p:txEl>
                                          </p:spTgt>
                                        </p:tgtEl>
                                        <p:attrNameLst>
                                          <p:attrName>style.visibility</p:attrName>
                                        </p:attrNameLst>
                                      </p:cBhvr>
                                      <p:to>
                                        <p:strVal val="visible"/>
                                      </p:to>
                                    </p:set>
                                    <p:animEffect transition="in" filter="dissolve">
                                      <p:cBhvr>
                                        <p:cTn id="56" dur="500"/>
                                        <p:tgtEl>
                                          <p:spTgt spid="10">
                                            <p:txEl>
                                              <p:pRg st="6" end="6"/>
                                            </p:txEl>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0">
                                            <p:txEl>
                                              <p:pRg st="7" end="7"/>
                                            </p:txEl>
                                          </p:spTgt>
                                        </p:tgtEl>
                                        <p:attrNameLst>
                                          <p:attrName>style.visibility</p:attrName>
                                        </p:attrNameLst>
                                      </p:cBhvr>
                                      <p:to>
                                        <p:strVal val="visible"/>
                                      </p:to>
                                    </p:set>
                                    <p:animEffect transition="in" filter="dissolve">
                                      <p:cBhvr>
                                        <p:cTn id="59" dur="500"/>
                                        <p:tgtEl>
                                          <p:spTgt spid="10">
                                            <p:txEl>
                                              <p:pRg st="7" end="7"/>
                                            </p:txEl>
                                          </p:spTgt>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10">
                                            <p:txEl>
                                              <p:pRg st="8" end="8"/>
                                            </p:txEl>
                                          </p:spTgt>
                                        </p:tgtEl>
                                        <p:attrNameLst>
                                          <p:attrName>style.visibility</p:attrName>
                                        </p:attrNameLst>
                                      </p:cBhvr>
                                      <p:to>
                                        <p:strVal val="visible"/>
                                      </p:to>
                                    </p:set>
                                    <p:animEffect transition="in" filter="dissolve">
                                      <p:cBhvr>
                                        <p:cTn id="62" dur="500"/>
                                        <p:tgtEl>
                                          <p:spTgt spid="10">
                                            <p:txEl>
                                              <p:pRg st="8" end="8"/>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0">
                                            <p:txEl>
                                              <p:pRg st="9" end="9"/>
                                            </p:txEl>
                                          </p:spTgt>
                                        </p:tgtEl>
                                        <p:attrNameLst>
                                          <p:attrName>style.visibility</p:attrName>
                                        </p:attrNameLst>
                                      </p:cBhvr>
                                      <p:to>
                                        <p:strVal val="visible"/>
                                      </p:to>
                                    </p:set>
                                    <p:animEffect transition="in" filter="dissolve">
                                      <p:cBhvr>
                                        <p:cTn id="67" dur="500"/>
                                        <p:tgtEl>
                                          <p:spTgt spid="10">
                                            <p:txEl>
                                              <p:pRg st="9" end="9"/>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1">
                                            <p:bg/>
                                          </p:spTgt>
                                        </p:tgtEl>
                                        <p:attrNameLst>
                                          <p:attrName>style.visibility</p:attrName>
                                        </p:attrNameLst>
                                      </p:cBhvr>
                                      <p:to>
                                        <p:strVal val="visible"/>
                                      </p:to>
                                    </p:set>
                                    <p:animEffect transition="in" filter="dissolve">
                                      <p:cBhvr>
                                        <p:cTn id="72" dur="500"/>
                                        <p:tgtEl>
                                          <p:spTgt spid="11">
                                            <p:bg/>
                                          </p:spTgt>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dissolve">
                                      <p:cBhvr>
                                        <p:cTn id="75" dur="500"/>
                                        <p:tgtEl>
                                          <p:spTgt spid="11">
                                            <p:txEl>
                                              <p:pRg st="0" end="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11">
                                            <p:txEl>
                                              <p:pRg st="1" end="1"/>
                                            </p:txEl>
                                          </p:spTgt>
                                        </p:tgtEl>
                                        <p:attrNameLst>
                                          <p:attrName>style.visibility</p:attrName>
                                        </p:attrNameLst>
                                      </p:cBhvr>
                                      <p:to>
                                        <p:strVal val="visible"/>
                                      </p:to>
                                    </p:set>
                                    <p:animEffect transition="in" filter="dissolve">
                                      <p:cBhvr>
                                        <p:cTn id="80" dur="500"/>
                                        <p:tgtEl>
                                          <p:spTgt spid="11">
                                            <p:txEl>
                                              <p:pRg st="1" end="1"/>
                                            </p:txEl>
                                          </p:spTgt>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11">
                                            <p:txEl>
                                              <p:pRg st="2" end="2"/>
                                            </p:txEl>
                                          </p:spTgt>
                                        </p:tgtEl>
                                        <p:attrNameLst>
                                          <p:attrName>style.visibility</p:attrName>
                                        </p:attrNameLst>
                                      </p:cBhvr>
                                      <p:to>
                                        <p:strVal val="visible"/>
                                      </p:to>
                                    </p:set>
                                    <p:animEffect transition="in" filter="dissolve">
                                      <p:cBhvr>
                                        <p:cTn id="83" dur="500"/>
                                        <p:tgtEl>
                                          <p:spTgt spid="11">
                                            <p:txEl>
                                              <p:pRg st="2" end="2"/>
                                            </p:txEl>
                                          </p:spTgt>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11">
                                            <p:txEl>
                                              <p:pRg st="3" end="3"/>
                                            </p:txEl>
                                          </p:spTgt>
                                        </p:tgtEl>
                                        <p:attrNameLst>
                                          <p:attrName>style.visibility</p:attrName>
                                        </p:attrNameLst>
                                      </p:cBhvr>
                                      <p:to>
                                        <p:strVal val="visible"/>
                                      </p:to>
                                    </p:set>
                                    <p:animEffect transition="in" filter="dissolve">
                                      <p:cBhvr>
                                        <p:cTn id="88" dur="500"/>
                                        <p:tgtEl>
                                          <p:spTgt spid="11">
                                            <p:txEl>
                                              <p:pRg st="3" end="3"/>
                                            </p:txEl>
                                          </p:spTgt>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1">
                                            <p:txEl>
                                              <p:pRg st="4" end="4"/>
                                            </p:txEl>
                                          </p:spTgt>
                                        </p:tgtEl>
                                        <p:attrNameLst>
                                          <p:attrName>style.visibility</p:attrName>
                                        </p:attrNameLst>
                                      </p:cBhvr>
                                      <p:to>
                                        <p:strVal val="visible"/>
                                      </p:to>
                                    </p:set>
                                    <p:animEffect transition="in" filter="dissolve">
                                      <p:cBhvr>
                                        <p:cTn id="91" dur="500"/>
                                        <p:tgtEl>
                                          <p:spTgt spid="11">
                                            <p:txEl>
                                              <p:pRg st="4" end="4"/>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9" presetClass="entr" presetSubtype="0" fill="hold" grpId="0" nodeType="clickEffect">
                                  <p:stCondLst>
                                    <p:cond delay="0"/>
                                  </p:stCondLst>
                                  <p:childTnLst>
                                    <p:set>
                                      <p:cBhvr>
                                        <p:cTn id="95" dur="1" fill="hold">
                                          <p:stCondLst>
                                            <p:cond delay="0"/>
                                          </p:stCondLst>
                                        </p:cTn>
                                        <p:tgtEl>
                                          <p:spTgt spid="11">
                                            <p:txEl>
                                              <p:pRg st="5" end="5"/>
                                            </p:txEl>
                                          </p:spTgt>
                                        </p:tgtEl>
                                        <p:attrNameLst>
                                          <p:attrName>style.visibility</p:attrName>
                                        </p:attrNameLst>
                                      </p:cBhvr>
                                      <p:to>
                                        <p:strVal val="visible"/>
                                      </p:to>
                                    </p:set>
                                    <p:animEffect transition="in" filter="dissolve">
                                      <p:cBhvr>
                                        <p:cTn id="96" dur="500"/>
                                        <p:tgtEl>
                                          <p:spTgt spid="11">
                                            <p:txEl>
                                              <p:pRg st="5" end="5"/>
                                            </p:txEl>
                                          </p:spTgt>
                                        </p:tgtEl>
                                      </p:cBhvr>
                                    </p:animEffect>
                                  </p:childTnLst>
                                </p:cTn>
                              </p:par>
                              <p:par>
                                <p:cTn id="97" presetID="9" presetClass="entr" presetSubtype="0" fill="hold" grpId="0" nodeType="withEffect">
                                  <p:stCondLst>
                                    <p:cond delay="0"/>
                                  </p:stCondLst>
                                  <p:childTnLst>
                                    <p:set>
                                      <p:cBhvr>
                                        <p:cTn id="98" dur="1" fill="hold">
                                          <p:stCondLst>
                                            <p:cond delay="0"/>
                                          </p:stCondLst>
                                        </p:cTn>
                                        <p:tgtEl>
                                          <p:spTgt spid="11">
                                            <p:txEl>
                                              <p:pRg st="6" end="6"/>
                                            </p:txEl>
                                          </p:spTgt>
                                        </p:tgtEl>
                                        <p:attrNameLst>
                                          <p:attrName>style.visibility</p:attrName>
                                        </p:attrNameLst>
                                      </p:cBhvr>
                                      <p:to>
                                        <p:strVal val="visible"/>
                                      </p:to>
                                    </p:set>
                                    <p:animEffect transition="in" filter="dissolve">
                                      <p:cBhvr>
                                        <p:cTn id="99" dur="500"/>
                                        <p:tgtEl>
                                          <p:spTgt spid="11">
                                            <p:txEl>
                                              <p:pRg st="6" end="6"/>
                                            </p:txEl>
                                          </p:spTgt>
                                        </p:tgtEl>
                                      </p:cBhvr>
                                    </p:animEffect>
                                  </p:childTnLst>
                                </p:cTn>
                              </p:par>
                              <p:par>
                                <p:cTn id="100" presetID="9" presetClass="entr" presetSubtype="0" fill="hold" grpId="0" nodeType="withEffect">
                                  <p:stCondLst>
                                    <p:cond delay="0"/>
                                  </p:stCondLst>
                                  <p:childTnLst>
                                    <p:set>
                                      <p:cBhvr>
                                        <p:cTn id="101" dur="1" fill="hold">
                                          <p:stCondLst>
                                            <p:cond delay="0"/>
                                          </p:stCondLst>
                                        </p:cTn>
                                        <p:tgtEl>
                                          <p:spTgt spid="11">
                                            <p:txEl>
                                              <p:pRg st="7" end="7"/>
                                            </p:txEl>
                                          </p:spTgt>
                                        </p:tgtEl>
                                        <p:attrNameLst>
                                          <p:attrName>style.visibility</p:attrName>
                                        </p:attrNameLst>
                                      </p:cBhvr>
                                      <p:to>
                                        <p:strVal val="visible"/>
                                      </p:to>
                                    </p:set>
                                    <p:animEffect transition="in" filter="dissolve">
                                      <p:cBhvr>
                                        <p:cTn id="102" dur="500"/>
                                        <p:tgtEl>
                                          <p:spTgt spid="11">
                                            <p:txEl>
                                              <p:pRg st="7" end="7"/>
                                            </p:txEl>
                                          </p:spTgt>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11">
                                            <p:txEl>
                                              <p:pRg st="8" end="8"/>
                                            </p:txEl>
                                          </p:spTgt>
                                        </p:tgtEl>
                                        <p:attrNameLst>
                                          <p:attrName>style.visibility</p:attrName>
                                        </p:attrNameLst>
                                      </p:cBhvr>
                                      <p:to>
                                        <p:strVal val="visible"/>
                                      </p:to>
                                    </p:set>
                                    <p:animEffect transition="in" filter="dissolve">
                                      <p:cBhvr>
                                        <p:cTn id="107" dur="500"/>
                                        <p:tgtEl>
                                          <p:spTgt spid="11">
                                            <p:txEl>
                                              <p:pRg st="8" end="8"/>
                                            </p:txEl>
                                          </p:spTgt>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11">
                                            <p:txEl>
                                              <p:pRg st="9" end="9"/>
                                            </p:txEl>
                                          </p:spTgt>
                                        </p:tgtEl>
                                        <p:attrNameLst>
                                          <p:attrName>style.visibility</p:attrName>
                                        </p:attrNameLst>
                                      </p:cBhvr>
                                      <p:to>
                                        <p:strVal val="visible"/>
                                      </p:to>
                                    </p:set>
                                    <p:animEffect transition="in" filter="dissolve">
                                      <p:cBhvr>
                                        <p:cTn id="110"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Заголовок 1"/>
          <p:cNvSpPr>
            <a:spLocks noGrp="1"/>
          </p:cNvSpPr>
          <p:nvPr>
            <p:ph type="title"/>
          </p:nvPr>
        </p:nvSpPr>
        <p:spPr>
          <a:xfrm>
            <a:off x="311150" y="301625"/>
            <a:ext cx="8375650" cy="471488"/>
          </a:xfrm>
        </p:spPr>
        <p:txBody>
          <a:bodyPr/>
          <a:lstStyle/>
          <a:p>
            <a:r>
              <a:rPr lang="ru-RU" altLang="ru-RU" smtClean="0"/>
              <a:t>Функциональное программирование</a:t>
            </a:r>
          </a:p>
        </p:txBody>
      </p:sp>
      <p:sp>
        <p:nvSpPr>
          <p:cNvPr id="7885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4F54006-B5B1-4F7A-A529-EFE64074D9A4}" type="slidenum">
              <a:rPr lang="ru-RU" altLang="ru-RU" sz="1400"/>
              <a:pPr>
                <a:spcBef>
                  <a:spcPct val="0"/>
                </a:spcBef>
                <a:buFontTx/>
                <a:buNone/>
              </a:pPr>
              <a:t>37</a:t>
            </a:fld>
            <a:endParaRPr lang="ru-RU" altLang="ru-RU" sz="1400"/>
          </a:p>
        </p:txBody>
      </p:sp>
      <p:sp>
        <p:nvSpPr>
          <p:cNvPr id="10" name="Прямоугольник 9"/>
          <p:cNvSpPr/>
          <p:nvPr/>
        </p:nvSpPr>
        <p:spPr>
          <a:xfrm>
            <a:off x="374650" y="812800"/>
            <a:ext cx="6478588" cy="523875"/>
          </a:xfrm>
          <a:prstGeom prst="rect">
            <a:avLst/>
          </a:prstGeom>
        </p:spPr>
        <p:txBody>
          <a:bodyPr wrap="none">
            <a:spAutoFit/>
          </a:bodyPr>
          <a:lstStyle/>
          <a:p>
            <a:pPr marL="457200" indent="-457200" eaLnBrk="1" hangingPunct="1">
              <a:buClr>
                <a:srgbClr val="000000"/>
              </a:buClr>
              <a:defRPr/>
            </a:pPr>
            <a:r>
              <a:rPr lang="ru-RU" sz="2800" b="1" kern="0" dirty="0">
                <a:solidFill>
                  <a:srgbClr val="333399"/>
                </a:solidFill>
                <a:latin typeface="Arial"/>
              </a:rPr>
              <a:t>Функция, возвращающая функцию</a:t>
            </a:r>
            <a:endParaRPr lang="en-US" sz="2800" b="1" kern="0" dirty="0">
              <a:solidFill>
                <a:srgbClr val="333399"/>
              </a:solidFill>
              <a:latin typeface="Arial"/>
            </a:endParaRPr>
          </a:p>
        </p:txBody>
      </p:sp>
      <p:sp>
        <p:nvSpPr>
          <p:cNvPr id="12" name="Прямоугольник 11"/>
          <p:cNvSpPr/>
          <p:nvPr/>
        </p:nvSpPr>
        <p:spPr>
          <a:xfrm>
            <a:off x="474663" y="1381125"/>
            <a:ext cx="5640387" cy="1800225"/>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spcBef>
                <a:spcPts val="0"/>
              </a:spcBef>
              <a:spcAft>
                <a:spcPts val="600"/>
              </a:spcAft>
              <a:defRPr/>
            </a:pPr>
            <a:r>
              <a:rPr lang="en-US" sz="2400" kern="0" dirty="0">
                <a:solidFill>
                  <a:srgbClr val="0000CC"/>
                </a:solidFill>
                <a:latin typeface="Consolas" pitchFamily="49" charset="0"/>
              </a:rPr>
              <a:t>def</a:t>
            </a:r>
            <a:r>
              <a:rPr lang="en-US" sz="2400" kern="0" dirty="0">
                <a:solidFill>
                  <a:srgbClr val="000000"/>
                </a:solidFill>
                <a:latin typeface="Consolas" pitchFamily="49" charset="0"/>
              </a:rPr>
              <a:t> </a:t>
            </a:r>
            <a:r>
              <a:rPr lang="en-US" sz="2400" kern="0" dirty="0" err="1">
                <a:solidFill>
                  <a:srgbClr val="000000"/>
                </a:solidFill>
                <a:latin typeface="Consolas" pitchFamily="49" charset="0"/>
              </a:rPr>
              <a:t>createFunc</a:t>
            </a:r>
            <a:r>
              <a:rPr lang="en-US" sz="2400" kern="0" dirty="0">
                <a:solidFill>
                  <a:srgbClr val="000000"/>
                </a:solidFill>
                <a:latin typeface="Consolas" pitchFamily="49" charset="0"/>
              </a:rPr>
              <a:t> ( valid ):</a:t>
            </a:r>
          </a:p>
          <a:p>
            <a:pPr eaLnBrk="1" hangingPunct="1">
              <a:spcBef>
                <a:spcPts val="0"/>
              </a:spcBef>
              <a:spcAft>
                <a:spcPts val="600"/>
              </a:spcAft>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 def </a:t>
            </a:r>
            <a:r>
              <a:rPr lang="en-US" sz="2400" kern="0" dirty="0">
                <a:solidFill>
                  <a:srgbClr val="000000"/>
                </a:solidFill>
                <a:latin typeface="Consolas" pitchFamily="49" charset="0"/>
              </a:rPr>
              <a:t>f ( s ):</a:t>
            </a:r>
          </a:p>
          <a:p>
            <a:pPr eaLnBrk="1" hangingPunct="1">
              <a:spcBef>
                <a:spcPts val="0"/>
              </a:spcBef>
              <a:spcAft>
                <a:spcPts val="600"/>
              </a:spcAft>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return</a:t>
            </a:r>
            <a:r>
              <a:rPr lang="en-US" sz="2400" kern="0" dirty="0">
                <a:solidFill>
                  <a:srgbClr val="000000"/>
                </a:solidFill>
                <a:latin typeface="Consolas" pitchFamily="49" charset="0"/>
              </a:rPr>
              <a:t> s == valid</a:t>
            </a:r>
          </a:p>
          <a:p>
            <a:pPr eaLnBrk="1" hangingPunct="1">
              <a:spcBef>
                <a:spcPts val="0"/>
              </a:spcBef>
              <a:spcAft>
                <a:spcPts val="600"/>
              </a:spcAft>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return</a:t>
            </a:r>
            <a:r>
              <a:rPr lang="en-US" sz="2400" kern="0" dirty="0">
                <a:solidFill>
                  <a:srgbClr val="000000"/>
                </a:solidFill>
                <a:latin typeface="Consolas" pitchFamily="49" charset="0"/>
              </a:rPr>
              <a:t> f</a:t>
            </a:r>
          </a:p>
        </p:txBody>
      </p:sp>
      <p:sp>
        <p:nvSpPr>
          <p:cNvPr id="16" name="Скругленная прямоугольная выноска 15"/>
          <p:cNvSpPr/>
          <p:nvPr/>
        </p:nvSpPr>
        <p:spPr bwMode="auto">
          <a:xfrm>
            <a:off x="4425950" y="1939925"/>
            <a:ext cx="2298700" cy="603250"/>
          </a:xfrm>
          <a:prstGeom prst="wedgeRoundRectCallout">
            <a:avLst>
              <a:gd name="adj1" fmla="val -62892"/>
              <a:gd name="adj2" fmla="val 43591"/>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defRPr/>
            </a:pPr>
            <a:r>
              <a:rPr lang="ru-RU" sz="2800" dirty="0"/>
              <a:t>запомнили!</a:t>
            </a:r>
          </a:p>
        </p:txBody>
      </p:sp>
      <p:sp>
        <p:nvSpPr>
          <p:cNvPr id="18" name="Прямоугольник 17"/>
          <p:cNvSpPr/>
          <p:nvPr/>
        </p:nvSpPr>
        <p:spPr>
          <a:xfrm>
            <a:off x="474663" y="3400425"/>
            <a:ext cx="7624762" cy="1431925"/>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spcBef>
                <a:spcPts val="0"/>
              </a:spcBef>
              <a:spcAft>
                <a:spcPts val="600"/>
              </a:spcAft>
              <a:defRPr/>
            </a:pPr>
            <a:r>
              <a:rPr lang="en-US" sz="2400" kern="0" dirty="0">
                <a:latin typeface="Consolas" pitchFamily="49" charset="0"/>
              </a:rPr>
              <a:t>check = </a:t>
            </a:r>
            <a:r>
              <a:rPr lang="en-US" sz="2400" kern="0" dirty="0" err="1">
                <a:latin typeface="Consolas" pitchFamily="49" charset="0"/>
              </a:rPr>
              <a:t>createFunc</a:t>
            </a:r>
            <a:r>
              <a:rPr lang="en-US" sz="2400" kern="0" dirty="0">
                <a:latin typeface="Consolas" pitchFamily="49" charset="0"/>
              </a:rPr>
              <a:t> ( </a:t>
            </a:r>
            <a:r>
              <a:rPr lang="en-US" sz="2400" kern="0" dirty="0">
                <a:solidFill>
                  <a:srgbClr val="C00000"/>
                </a:solidFill>
                <a:latin typeface="Consolas" pitchFamily="49" charset="0"/>
              </a:rPr>
              <a:t>"pass"</a:t>
            </a:r>
            <a:r>
              <a:rPr lang="en-US" sz="2400" kern="0" dirty="0">
                <a:latin typeface="Consolas" pitchFamily="49" charset="0"/>
              </a:rPr>
              <a:t> )</a:t>
            </a:r>
          </a:p>
          <a:p>
            <a:pPr eaLnBrk="1" hangingPunct="1">
              <a:spcBef>
                <a:spcPts val="600"/>
              </a:spcBef>
              <a:spcAft>
                <a:spcPts val="600"/>
              </a:spcAft>
              <a:defRPr/>
            </a:pPr>
            <a:r>
              <a:rPr lang="en-US" sz="2400" kern="0" dirty="0">
                <a:solidFill>
                  <a:srgbClr val="0070C0"/>
                </a:solidFill>
                <a:latin typeface="Consolas" pitchFamily="49" charset="0"/>
              </a:rPr>
              <a:t>print</a:t>
            </a:r>
            <a:r>
              <a:rPr lang="en-US" sz="2400" kern="0" dirty="0">
                <a:latin typeface="Consolas" pitchFamily="49" charset="0"/>
              </a:rPr>
              <a:t> ( check(</a:t>
            </a:r>
            <a:r>
              <a:rPr lang="en-US" sz="2400" kern="0" dirty="0">
                <a:solidFill>
                  <a:srgbClr val="C00000"/>
                </a:solidFill>
                <a:latin typeface="Consolas" pitchFamily="49" charset="0"/>
              </a:rPr>
              <a:t>"pass"</a:t>
            </a:r>
            <a:r>
              <a:rPr lang="en-US" sz="2400" kern="0" dirty="0">
                <a:latin typeface="Consolas" pitchFamily="49" charset="0"/>
              </a:rPr>
              <a:t>) )</a:t>
            </a:r>
            <a:r>
              <a:rPr lang="ru-RU" sz="2400" kern="0" dirty="0">
                <a:latin typeface="Consolas" pitchFamily="49" charset="0"/>
              </a:rPr>
              <a:t>  </a:t>
            </a:r>
            <a:r>
              <a:rPr lang="en-US" sz="2400" kern="0" dirty="0">
                <a:latin typeface="Consolas" pitchFamily="49" charset="0"/>
              </a:rPr>
              <a:t>        </a:t>
            </a:r>
            <a:r>
              <a:rPr lang="en-US" sz="2400" kern="0" dirty="0">
                <a:solidFill>
                  <a:srgbClr val="008000"/>
                </a:solidFill>
                <a:latin typeface="Consolas" pitchFamily="49" charset="0"/>
              </a:rPr>
              <a:t># True</a:t>
            </a:r>
          </a:p>
          <a:p>
            <a:pPr eaLnBrk="1" hangingPunct="1">
              <a:spcBef>
                <a:spcPts val="0"/>
              </a:spcBef>
              <a:spcAft>
                <a:spcPts val="600"/>
              </a:spcAft>
              <a:defRPr/>
            </a:pPr>
            <a:r>
              <a:rPr lang="en-US" sz="2400" kern="0" dirty="0">
                <a:solidFill>
                  <a:srgbClr val="0070C0"/>
                </a:solidFill>
                <a:latin typeface="Consolas" pitchFamily="49" charset="0"/>
              </a:rPr>
              <a:t>print</a:t>
            </a:r>
            <a:r>
              <a:rPr lang="en-US" sz="2400" kern="0" dirty="0">
                <a:latin typeface="Consolas" pitchFamily="49" charset="0"/>
              </a:rPr>
              <a:t> ( check(</a:t>
            </a:r>
            <a:r>
              <a:rPr lang="en-US" sz="2400" kern="0" dirty="0">
                <a:solidFill>
                  <a:srgbClr val="C00000"/>
                </a:solidFill>
                <a:latin typeface="Consolas" pitchFamily="49" charset="0"/>
              </a:rPr>
              <a:t>"</a:t>
            </a:r>
            <a:r>
              <a:rPr lang="en-US" sz="2400" kern="0" dirty="0" err="1">
                <a:solidFill>
                  <a:srgbClr val="C00000"/>
                </a:solidFill>
                <a:latin typeface="Consolas" pitchFamily="49" charset="0"/>
              </a:rPr>
              <a:t>bla-bla-bla</a:t>
            </a:r>
            <a:r>
              <a:rPr lang="en-US" sz="2400" kern="0" dirty="0">
                <a:solidFill>
                  <a:srgbClr val="C00000"/>
                </a:solidFill>
                <a:latin typeface="Consolas" pitchFamily="49" charset="0"/>
              </a:rPr>
              <a:t>"</a:t>
            </a:r>
            <a:r>
              <a:rPr lang="en-US" sz="2400" kern="0" dirty="0">
                <a:latin typeface="Consolas" pitchFamily="49" charset="0"/>
              </a:rPr>
              <a:t>) )	</a:t>
            </a:r>
            <a:r>
              <a:rPr lang="en-US" sz="2400" kern="0" dirty="0">
                <a:solidFill>
                  <a:srgbClr val="008000"/>
                </a:solidFill>
                <a:latin typeface="Consolas" pitchFamily="49" charset="0"/>
              </a:rPr>
              <a:t># False</a:t>
            </a:r>
            <a:endParaRPr lang="en-US" sz="2400" kern="0" dirty="0">
              <a:latin typeface="Consolas" pitchFamily="49" charset="0"/>
            </a:endParaRPr>
          </a:p>
        </p:txBody>
      </p:sp>
      <p:sp>
        <p:nvSpPr>
          <p:cNvPr id="20" name="Скругленная прямоугольная выноска 19"/>
          <p:cNvSpPr/>
          <p:nvPr/>
        </p:nvSpPr>
        <p:spPr bwMode="auto">
          <a:xfrm>
            <a:off x="5054600" y="2959100"/>
            <a:ext cx="3698875" cy="603250"/>
          </a:xfrm>
          <a:prstGeom prst="wedgeRoundRectCallout">
            <a:avLst>
              <a:gd name="adj1" fmla="val -62892"/>
              <a:gd name="adj2" fmla="val 43591"/>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defRPr/>
            </a:pPr>
            <a:r>
              <a:rPr lang="ru-RU" sz="2800" dirty="0"/>
              <a:t>получили функцию</a:t>
            </a:r>
          </a:p>
        </p:txBody>
      </p:sp>
      <p:sp>
        <p:nvSpPr>
          <p:cNvPr id="22" name="Выгнутая вниз стрелка 21"/>
          <p:cNvSpPr>
            <a:spLocks noChangeArrowheads="1"/>
          </p:cNvSpPr>
          <p:nvPr/>
        </p:nvSpPr>
        <p:spPr bwMode="auto">
          <a:xfrm rot="5400000" flipV="1">
            <a:off x="3466307" y="1966118"/>
            <a:ext cx="673100" cy="227013"/>
          </a:xfrm>
          <a:prstGeom prst="curvedUpArrow">
            <a:avLst>
              <a:gd name="adj1" fmla="val 25038"/>
              <a:gd name="adj2" fmla="val 50076"/>
              <a:gd name="adj3" fmla="val 25000"/>
            </a:avLst>
          </a:prstGeom>
          <a:solidFill>
            <a:srgbClr val="FF0000"/>
          </a:solidFill>
          <a:ln w="12700" algn="ctr">
            <a:solidFill>
              <a:srgbClr val="FF0000"/>
            </a:solidFill>
            <a:round/>
            <a:headEnd/>
            <a:tailEnd/>
          </a:ln>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dissolve">
                                      <p:cBhvr>
                                        <p:cTn id="7" dur="500"/>
                                        <p:tgtEl>
                                          <p:spTgt spid="18">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animEffect transition="in" filter="dissolve">
                                      <p:cBhvr>
                                        <p:cTn id="11" dur="500"/>
                                        <p:tgtEl>
                                          <p:spTgt spid="18">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Effect transition="in" filter="dissolve">
                                      <p:cBhvr>
                                        <p:cTn id="15" dur="500"/>
                                        <p:tgtEl>
                                          <p:spTgt spid="18">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dissolve">
                                      <p:cBhvr>
                                        <p:cTn id="20" dur="500"/>
                                        <p:tgtEl>
                                          <p:spTgt spid="18">
                                            <p:txEl>
                                              <p:pRg st="0" end="0"/>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ssolve">
                                      <p:cBhvr>
                                        <p:cTn id="23" dur="500"/>
                                        <p:tgtEl>
                                          <p:spTgt spid="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bg/>
                                          </p:spTgt>
                                        </p:tgtEl>
                                        <p:attrNameLst>
                                          <p:attrName>style.visibility</p:attrName>
                                        </p:attrNameLst>
                                      </p:cBhvr>
                                      <p:to>
                                        <p:strVal val="visible"/>
                                      </p:to>
                                    </p:set>
                                    <p:animEffect transition="in" filter="dissolve">
                                      <p:cBhvr>
                                        <p:cTn id="28" dur="500"/>
                                        <p:tgtEl>
                                          <p:spTgt spid="12">
                                            <p:bg/>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dissolve">
                                      <p:cBhvr>
                                        <p:cTn id="31" dur="500"/>
                                        <p:tgtEl>
                                          <p:spTgt spid="12">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dissolve">
                                      <p:cBhvr>
                                        <p:cTn id="36" dur="500"/>
                                        <p:tgtEl>
                                          <p:spTgt spid="12">
                                            <p:txEl>
                                              <p:pRg st="1" end="1"/>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2">
                                            <p:txEl>
                                              <p:pRg st="2" end="2"/>
                                            </p:txEl>
                                          </p:spTgt>
                                        </p:tgtEl>
                                        <p:attrNameLst>
                                          <p:attrName>style.visibility</p:attrName>
                                        </p:attrNameLst>
                                      </p:cBhvr>
                                      <p:to>
                                        <p:strVal val="visible"/>
                                      </p:to>
                                    </p:set>
                                    <p:animEffect transition="in" filter="dissolve">
                                      <p:cBhvr>
                                        <p:cTn id="39" dur="500"/>
                                        <p:tgtEl>
                                          <p:spTgt spid="12">
                                            <p:txEl>
                                              <p:pRg st="2" end="2"/>
                                            </p:txEl>
                                          </p:spTgt>
                                        </p:tgtEl>
                                      </p:cBhvr>
                                    </p:animEffec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2">
                                            <p:txEl>
                                              <p:pRg st="3" end="3"/>
                                            </p:txEl>
                                          </p:spTgt>
                                        </p:tgtEl>
                                        <p:attrNameLst>
                                          <p:attrName>style.visibility</p:attrName>
                                        </p:attrNameLst>
                                      </p:cBhvr>
                                      <p:to>
                                        <p:strVal val="visible"/>
                                      </p:to>
                                    </p:set>
                                    <p:animEffect transition="in" filter="dissolve">
                                      <p:cBhvr>
                                        <p:cTn id="43" dur="500"/>
                                        <p:tgtEl>
                                          <p:spTgt spid="12">
                                            <p:txEl>
                                              <p:pRg st="3" end="3"/>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dissolve">
                                      <p:cBhvr>
                                        <p:cTn id="48" dur="500"/>
                                        <p:tgtEl>
                                          <p:spTgt spid="16"/>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P spid="16" grpId="0" animBg="1"/>
      <p:bldP spid="18" grpId="0" build="p" animBg="1"/>
      <p:bldP spid="20"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Заголовок 1"/>
          <p:cNvSpPr>
            <a:spLocks noGrp="1"/>
          </p:cNvSpPr>
          <p:nvPr>
            <p:ph type="title"/>
          </p:nvPr>
        </p:nvSpPr>
        <p:spPr>
          <a:xfrm>
            <a:off x="311150" y="301625"/>
            <a:ext cx="8375650" cy="471488"/>
          </a:xfrm>
        </p:spPr>
        <p:txBody>
          <a:bodyPr/>
          <a:lstStyle/>
          <a:p>
            <a:r>
              <a:rPr lang="ru-RU" altLang="ru-RU" smtClean="0"/>
              <a:t>Графический интерфейс</a:t>
            </a:r>
          </a:p>
        </p:txBody>
      </p:sp>
      <p:sp>
        <p:nvSpPr>
          <p:cNvPr id="80899"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0878AEF-3553-456F-9880-5545A1BF7719}" type="slidenum">
              <a:rPr lang="ru-RU" altLang="ru-RU" sz="1400"/>
              <a:pPr>
                <a:spcBef>
                  <a:spcPct val="0"/>
                </a:spcBef>
                <a:buFontTx/>
                <a:buNone/>
              </a:pPr>
              <a:t>38</a:t>
            </a:fld>
            <a:endParaRPr lang="ru-RU" altLang="ru-RU" sz="1400"/>
          </a:p>
        </p:txBody>
      </p:sp>
      <p:sp>
        <p:nvSpPr>
          <p:cNvPr id="80900" name="Прямоугольник 3"/>
          <p:cNvSpPr>
            <a:spLocks noChangeArrowheads="1"/>
          </p:cNvSpPr>
          <p:nvPr/>
        </p:nvSpPr>
        <p:spPr bwMode="auto">
          <a:xfrm>
            <a:off x="390525" y="806450"/>
            <a:ext cx="4594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solidFill>
                  <a:srgbClr val="000000"/>
                </a:solidFill>
              </a:rPr>
              <a:t>Стандартный модуль </a:t>
            </a:r>
            <a:r>
              <a:rPr lang="en-US" altLang="ru-RU" sz="2400" b="1">
                <a:solidFill>
                  <a:srgbClr val="0000CC"/>
                </a:solidFill>
                <a:latin typeface="Consolas" pitchFamily="49" charset="0"/>
              </a:rPr>
              <a:t>tkinter</a:t>
            </a:r>
            <a:r>
              <a:rPr lang="en-US" altLang="ru-RU" sz="2400">
                <a:solidFill>
                  <a:srgbClr val="000000"/>
                </a:solidFill>
              </a:rPr>
              <a:t>.</a:t>
            </a:r>
            <a:endParaRPr lang="ru-RU" altLang="ru-RU" sz="1800"/>
          </a:p>
        </p:txBody>
      </p:sp>
      <p:sp>
        <p:nvSpPr>
          <p:cNvPr id="5" name="Прямоугольник 4"/>
          <p:cNvSpPr/>
          <p:nvPr/>
        </p:nvSpPr>
        <p:spPr>
          <a:xfrm>
            <a:off x="514350" y="1277938"/>
            <a:ext cx="7886700" cy="5170487"/>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1200"/>
              </a:spcBef>
              <a:defRPr/>
            </a:pPr>
            <a:r>
              <a:rPr lang="en-US" sz="2000" dirty="0">
                <a:solidFill>
                  <a:srgbClr val="0000CC"/>
                </a:solidFill>
                <a:latin typeface="Consolas" pitchFamily="49" charset="0"/>
              </a:rPr>
              <a:t>from</a:t>
            </a:r>
            <a:r>
              <a:rPr lang="en-US" sz="2000" dirty="0">
                <a:latin typeface="Consolas" pitchFamily="49" charset="0"/>
              </a:rPr>
              <a:t> </a:t>
            </a:r>
            <a:r>
              <a:rPr lang="en-US" sz="2000" dirty="0" err="1">
                <a:latin typeface="Consolas" pitchFamily="49" charset="0"/>
              </a:rPr>
              <a:t>simpletk</a:t>
            </a:r>
            <a:r>
              <a:rPr lang="en-US" sz="2000" dirty="0">
                <a:latin typeface="Consolas" pitchFamily="49" charset="0"/>
              </a:rPr>
              <a:t> </a:t>
            </a:r>
            <a:r>
              <a:rPr lang="en-US" sz="2000" dirty="0">
                <a:solidFill>
                  <a:srgbClr val="0000CC"/>
                </a:solidFill>
                <a:latin typeface="Consolas" pitchFamily="49" charset="0"/>
              </a:rPr>
              <a:t>import</a:t>
            </a:r>
            <a:r>
              <a:rPr lang="en-US" sz="2000" dirty="0">
                <a:latin typeface="Consolas" pitchFamily="49" charset="0"/>
              </a:rPr>
              <a:t> *</a:t>
            </a:r>
            <a:endParaRPr lang="ru-RU" sz="2000" dirty="0">
              <a:latin typeface="Consolas" pitchFamily="49" charset="0"/>
            </a:endParaRPr>
          </a:p>
          <a:p>
            <a:pPr eaLnBrk="1" hangingPunct="1">
              <a:spcBef>
                <a:spcPts val="1200"/>
              </a:spcBef>
              <a:defRPr/>
            </a:pPr>
            <a:r>
              <a:rPr lang="en-US" sz="2000" dirty="0">
                <a:latin typeface="Consolas" pitchFamily="49" charset="0"/>
              </a:rPr>
              <a:t>app = </a:t>
            </a:r>
            <a:r>
              <a:rPr lang="en-US" sz="2000" dirty="0" err="1">
                <a:latin typeface="Consolas" pitchFamily="49" charset="0"/>
              </a:rPr>
              <a:t>TApplication</a:t>
            </a:r>
            <a:r>
              <a:rPr lang="en-US" sz="2000" dirty="0">
                <a:latin typeface="Consolas" pitchFamily="49" charset="0"/>
              </a:rPr>
              <a:t>(</a:t>
            </a:r>
            <a:r>
              <a:rPr lang="en-US" sz="2000" dirty="0">
                <a:solidFill>
                  <a:srgbClr val="C00000"/>
                </a:solidFill>
                <a:latin typeface="Consolas" pitchFamily="49" charset="0"/>
              </a:rPr>
              <a:t>"</a:t>
            </a:r>
            <a:r>
              <a:rPr lang="ru-RU" sz="2000" dirty="0">
                <a:solidFill>
                  <a:srgbClr val="C00000"/>
                </a:solidFill>
                <a:latin typeface="Consolas" pitchFamily="49" charset="0"/>
              </a:rPr>
              <a:t>Шестнадцатеричная система"</a:t>
            </a:r>
            <a:r>
              <a:rPr lang="ru-RU" sz="2000" dirty="0">
                <a:latin typeface="Consolas" pitchFamily="49" charset="0"/>
              </a:rPr>
              <a:t>)</a:t>
            </a:r>
          </a:p>
          <a:p>
            <a:pPr eaLnBrk="1" hangingPunct="1">
              <a:defRPr/>
            </a:pPr>
            <a:r>
              <a:rPr lang="en-US" sz="2000" dirty="0" err="1">
                <a:latin typeface="Consolas" pitchFamily="49" charset="0"/>
              </a:rPr>
              <a:t>app.size</a:t>
            </a:r>
            <a:r>
              <a:rPr lang="en-US" sz="2000" dirty="0">
                <a:latin typeface="Consolas" pitchFamily="49" charset="0"/>
              </a:rPr>
              <a:t> = (</a:t>
            </a:r>
            <a:r>
              <a:rPr lang="en-US" sz="2000" dirty="0">
                <a:solidFill>
                  <a:srgbClr val="00B0F0"/>
                </a:solidFill>
                <a:latin typeface="Consolas" pitchFamily="49" charset="0"/>
              </a:rPr>
              <a:t>250</a:t>
            </a:r>
            <a:r>
              <a:rPr lang="en-US" sz="2000" dirty="0">
                <a:latin typeface="Consolas" pitchFamily="49" charset="0"/>
              </a:rPr>
              <a:t>, </a:t>
            </a:r>
            <a:r>
              <a:rPr lang="en-US" sz="2000" dirty="0">
                <a:solidFill>
                  <a:srgbClr val="00B0F0"/>
                </a:solidFill>
                <a:latin typeface="Consolas" pitchFamily="49" charset="0"/>
              </a:rPr>
              <a:t>36</a:t>
            </a:r>
            <a:r>
              <a:rPr lang="en-US" sz="2000" dirty="0">
                <a:latin typeface="Consolas" pitchFamily="49" charset="0"/>
              </a:rPr>
              <a:t>)</a:t>
            </a:r>
          </a:p>
          <a:p>
            <a:pPr eaLnBrk="1" hangingPunct="1">
              <a:defRPr/>
            </a:pPr>
            <a:r>
              <a:rPr lang="en-US" sz="2000" dirty="0" err="1">
                <a:latin typeface="Consolas" pitchFamily="49" charset="0"/>
              </a:rPr>
              <a:t>app.position</a:t>
            </a:r>
            <a:r>
              <a:rPr lang="en-US" sz="2000" dirty="0">
                <a:latin typeface="Consolas" pitchFamily="49" charset="0"/>
              </a:rPr>
              <a:t> = (</a:t>
            </a:r>
            <a:r>
              <a:rPr lang="en-US" sz="2000" dirty="0">
                <a:solidFill>
                  <a:srgbClr val="00B0F0"/>
                </a:solidFill>
                <a:latin typeface="Consolas" pitchFamily="49" charset="0"/>
              </a:rPr>
              <a:t>200</a:t>
            </a:r>
            <a:r>
              <a:rPr lang="en-US" sz="2000" dirty="0">
                <a:latin typeface="Consolas" pitchFamily="49" charset="0"/>
              </a:rPr>
              <a:t>, </a:t>
            </a:r>
            <a:r>
              <a:rPr lang="en-US" sz="2000" dirty="0">
                <a:solidFill>
                  <a:srgbClr val="00B0F0"/>
                </a:solidFill>
                <a:latin typeface="Consolas" pitchFamily="49" charset="0"/>
              </a:rPr>
              <a:t>200</a:t>
            </a:r>
            <a:r>
              <a:rPr lang="en-US" sz="2000" dirty="0">
                <a:latin typeface="Consolas" pitchFamily="49" charset="0"/>
              </a:rPr>
              <a:t>)</a:t>
            </a:r>
          </a:p>
          <a:p>
            <a:pPr eaLnBrk="1" hangingPunct="1">
              <a:spcBef>
                <a:spcPts val="1200"/>
              </a:spcBef>
              <a:defRPr/>
            </a:pPr>
            <a:r>
              <a:rPr lang="en-US" sz="2000" dirty="0">
                <a:latin typeface="Consolas" pitchFamily="49" charset="0"/>
              </a:rPr>
              <a:t>f = (</a:t>
            </a:r>
            <a:r>
              <a:rPr lang="en-US" sz="2000" dirty="0">
                <a:solidFill>
                  <a:srgbClr val="C00000"/>
                </a:solidFill>
                <a:latin typeface="Consolas" pitchFamily="49" charset="0"/>
              </a:rPr>
              <a:t>"Courier New"</a:t>
            </a:r>
            <a:r>
              <a:rPr lang="en-US" sz="2000" dirty="0">
                <a:latin typeface="Consolas" pitchFamily="49" charset="0"/>
              </a:rPr>
              <a:t>, </a:t>
            </a:r>
            <a:r>
              <a:rPr lang="en-US" sz="2000" dirty="0">
                <a:solidFill>
                  <a:srgbClr val="00B0F0"/>
                </a:solidFill>
                <a:latin typeface="Consolas" pitchFamily="49" charset="0"/>
              </a:rPr>
              <a:t>14</a:t>
            </a:r>
            <a:r>
              <a:rPr lang="en-US" sz="2000" dirty="0">
                <a:latin typeface="Consolas" pitchFamily="49" charset="0"/>
              </a:rPr>
              <a:t>, </a:t>
            </a:r>
            <a:r>
              <a:rPr lang="en-US" sz="2000" dirty="0">
                <a:solidFill>
                  <a:srgbClr val="C00000"/>
                </a:solidFill>
                <a:latin typeface="Consolas" pitchFamily="49" charset="0"/>
              </a:rPr>
              <a:t>"bold"</a:t>
            </a:r>
            <a:r>
              <a:rPr lang="en-US" sz="2000" dirty="0">
                <a:latin typeface="Consolas" pitchFamily="49" charset="0"/>
              </a:rPr>
              <a:t>)</a:t>
            </a:r>
          </a:p>
          <a:p>
            <a:pPr eaLnBrk="1" hangingPunct="1">
              <a:defRPr/>
            </a:pPr>
            <a:r>
              <a:rPr lang="en-US" sz="2000" dirty="0" err="1">
                <a:latin typeface="Consolas" pitchFamily="49" charset="0"/>
              </a:rPr>
              <a:t>hexLabel</a:t>
            </a:r>
            <a:r>
              <a:rPr lang="en-US" sz="2000" dirty="0">
                <a:latin typeface="Consolas" pitchFamily="49" charset="0"/>
              </a:rPr>
              <a:t> = </a:t>
            </a:r>
            <a:r>
              <a:rPr lang="en-US" sz="2000" dirty="0" err="1">
                <a:latin typeface="Consolas" pitchFamily="49" charset="0"/>
              </a:rPr>
              <a:t>TLabel</a:t>
            </a:r>
            <a:r>
              <a:rPr lang="en-US" sz="2000" dirty="0">
                <a:latin typeface="Consolas" pitchFamily="49" charset="0"/>
              </a:rPr>
              <a:t>(app, text=</a:t>
            </a:r>
            <a:r>
              <a:rPr lang="en-US" sz="2000" dirty="0">
                <a:solidFill>
                  <a:srgbClr val="C00000"/>
                </a:solidFill>
                <a:latin typeface="Consolas" pitchFamily="49" charset="0"/>
              </a:rPr>
              <a:t>"?"</a:t>
            </a:r>
            <a:r>
              <a:rPr lang="en-US" sz="2000" dirty="0">
                <a:latin typeface="Consolas" pitchFamily="49" charset="0"/>
              </a:rPr>
              <a:t>, font=f, </a:t>
            </a:r>
            <a:r>
              <a:rPr lang="en-US" sz="2000" dirty="0" err="1">
                <a:latin typeface="Consolas" pitchFamily="49" charset="0"/>
              </a:rPr>
              <a:t>fg</a:t>
            </a:r>
            <a:r>
              <a:rPr lang="en-US" sz="2000" dirty="0">
                <a:latin typeface="Consolas" pitchFamily="49" charset="0"/>
              </a:rPr>
              <a:t>=</a:t>
            </a:r>
            <a:r>
              <a:rPr lang="en-US" sz="2000" dirty="0">
                <a:solidFill>
                  <a:srgbClr val="C00000"/>
                </a:solidFill>
                <a:latin typeface="Consolas" pitchFamily="49" charset="0"/>
              </a:rPr>
              <a:t>"navy"</a:t>
            </a:r>
            <a:r>
              <a:rPr lang="en-US" sz="2000" dirty="0">
                <a:latin typeface="Consolas" pitchFamily="49" charset="0"/>
              </a:rPr>
              <a:t> )</a:t>
            </a:r>
          </a:p>
          <a:p>
            <a:pPr eaLnBrk="1" hangingPunct="1">
              <a:defRPr/>
            </a:pPr>
            <a:r>
              <a:rPr lang="en-US" sz="2000" dirty="0" err="1">
                <a:latin typeface="Consolas" pitchFamily="49" charset="0"/>
              </a:rPr>
              <a:t>hexLabel.position</a:t>
            </a:r>
            <a:r>
              <a:rPr lang="en-US" sz="2000" dirty="0">
                <a:latin typeface="Consolas" pitchFamily="49" charset="0"/>
              </a:rPr>
              <a:t> = (</a:t>
            </a:r>
            <a:r>
              <a:rPr lang="en-US" sz="2000" dirty="0">
                <a:solidFill>
                  <a:srgbClr val="00B0F0"/>
                </a:solidFill>
                <a:latin typeface="Consolas" pitchFamily="49" charset="0"/>
              </a:rPr>
              <a:t>155</a:t>
            </a:r>
            <a:r>
              <a:rPr lang="en-US" sz="2000" dirty="0">
                <a:latin typeface="Consolas" pitchFamily="49" charset="0"/>
              </a:rPr>
              <a:t>, </a:t>
            </a:r>
            <a:r>
              <a:rPr lang="en-US" sz="2000" dirty="0">
                <a:solidFill>
                  <a:srgbClr val="00B0F0"/>
                </a:solidFill>
                <a:latin typeface="Consolas" pitchFamily="49" charset="0"/>
              </a:rPr>
              <a:t>5</a:t>
            </a:r>
            <a:r>
              <a:rPr lang="en-US" sz="2000" dirty="0">
                <a:latin typeface="Consolas" pitchFamily="49" charset="0"/>
              </a:rPr>
              <a:t>)</a:t>
            </a:r>
          </a:p>
          <a:p>
            <a:pPr eaLnBrk="1" hangingPunct="1">
              <a:spcBef>
                <a:spcPts val="1200"/>
              </a:spcBef>
              <a:defRPr/>
            </a:pPr>
            <a:r>
              <a:rPr lang="en-US" sz="2000" dirty="0">
                <a:solidFill>
                  <a:srgbClr val="0000CC"/>
                </a:solidFill>
                <a:latin typeface="Consolas" pitchFamily="49" charset="0"/>
              </a:rPr>
              <a:t>def</a:t>
            </a:r>
            <a:r>
              <a:rPr lang="en-US" sz="2000" dirty="0">
                <a:latin typeface="Consolas" pitchFamily="49" charset="0"/>
              </a:rPr>
              <a:t> </a:t>
            </a:r>
            <a:r>
              <a:rPr lang="en-US" sz="2000" dirty="0" err="1">
                <a:latin typeface="Consolas" pitchFamily="49" charset="0"/>
              </a:rPr>
              <a:t>onNumChange</a:t>
            </a:r>
            <a:r>
              <a:rPr lang="en-US" sz="2000" dirty="0">
                <a:latin typeface="Consolas" pitchFamily="49" charset="0"/>
              </a:rPr>
              <a:t>(sender):</a:t>
            </a:r>
          </a:p>
          <a:p>
            <a:pPr eaLnBrk="1" hangingPunct="1">
              <a:defRPr/>
            </a:pPr>
            <a:r>
              <a:rPr lang="en-US" sz="2000" dirty="0">
                <a:latin typeface="Consolas" pitchFamily="49" charset="0"/>
              </a:rPr>
              <a:t>  </a:t>
            </a:r>
            <a:r>
              <a:rPr lang="en-US" sz="2000" dirty="0" err="1">
                <a:latin typeface="Consolas" pitchFamily="49" charset="0"/>
              </a:rPr>
              <a:t>hexLabel.text</a:t>
            </a:r>
            <a:r>
              <a:rPr lang="en-US" sz="2000" dirty="0">
                <a:latin typeface="Consolas" pitchFamily="49" charset="0"/>
              </a:rPr>
              <a:t> = </a:t>
            </a:r>
            <a:r>
              <a:rPr lang="en-US" sz="2000" dirty="0">
                <a:solidFill>
                  <a:srgbClr val="C00000"/>
                </a:solidFill>
                <a:latin typeface="Consolas" pitchFamily="49" charset="0"/>
              </a:rPr>
              <a:t>"{:X}"</a:t>
            </a:r>
            <a:r>
              <a:rPr lang="en-US" sz="2000" dirty="0">
                <a:latin typeface="Consolas" pitchFamily="49" charset="0"/>
              </a:rPr>
              <a:t>.format(</a:t>
            </a:r>
            <a:r>
              <a:rPr lang="en-US" sz="2000" dirty="0" err="1">
                <a:latin typeface="Consolas" pitchFamily="49" charset="0"/>
              </a:rPr>
              <a:t>sender.value</a:t>
            </a:r>
            <a:r>
              <a:rPr lang="en-US" sz="2000" dirty="0">
                <a:latin typeface="Consolas" pitchFamily="49" charset="0"/>
              </a:rPr>
              <a:t>)</a:t>
            </a:r>
          </a:p>
          <a:p>
            <a:pPr eaLnBrk="1" hangingPunct="1">
              <a:spcBef>
                <a:spcPts val="1200"/>
              </a:spcBef>
              <a:defRPr/>
            </a:pPr>
            <a:r>
              <a:rPr lang="en-US" sz="2000" dirty="0" err="1">
                <a:latin typeface="Consolas" pitchFamily="49" charset="0"/>
              </a:rPr>
              <a:t>decEdit</a:t>
            </a:r>
            <a:r>
              <a:rPr lang="en-US" sz="2000" dirty="0">
                <a:latin typeface="Consolas" pitchFamily="49" charset="0"/>
              </a:rPr>
              <a:t> = </a:t>
            </a:r>
            <a:r>
              <a:rPr lang="en-US" sz="2000" dirty="0" err="1">
                <a:latin typeface="Consolas" pitchFamily="49" charset="0"/>
              </a:rPr>
              <a:t>TIntEdit</a:t>
            </a:r>
            <a:r>
              <a:rPr lang="en-US" sz="2000" dirty="0">
                <a:latin typeface="Consolas" pitchFamily="49" charset="0"/>
              </a:rPr>
              <a:t>(app, width=</a:t>
            </a:r>
            <a:r>
              <a:rPr lang="en-US" sz="2000" dirty="0">
                <a:solidFill>
                  <a:srgbClr val="00B0F0"/>
                </a:solidFill>
                <a:latin typeface="Consolas" pitchFamily="49" charset="0"/>
              </a:rPr>
              <a:t>12</a:t>
            </a:r>
            <a:r>
              <a:rPr lang="en-US" sz="2000" dirty="0">
                <a:latin typeface="Consolas" pitchFamily="49" charset="0"/>
              </a:rPr>
              <a:t>, font=f)</a:t>
            </a:r>
          </a:p>
          <a:p>
            <a:pPr eaLnBrk="1" hangingPunct="1">
              <a:defRPr/>
            </a:pPr>
            <a:r>
              <a:rPr lang="en-US" sz="2000" dirty="0" err="1">
                <a:latin typeface="Consolas" pitchFamily="49" charset="0"/>
              </a:rPr>
              <a:t>decEdit.position</a:t>
            </a:r>
            <a:r>
              <a:rPr lang="en-US" sz="2000" dirty="0">
                <a:latin typeface="Consolas" pitchFamily="49" charset="0"/>
              </a:rPr>
              <a:t> = (</a:t>
            </a:r>
            <a:r>
              <a:rPr lang="en-US" sz="2000" dirty="0">
                <a:solidFill>
                  <a:srgbClr val="00B0F0"/>
                </a:solidFill>
                <a:latin typeface="Consolas" pitchFamily="49" charset="0"/>
              </a:rPr>
              <a:t>5</a:t>
            </a:r>
            <a:r>
              <a:rPr lang="en-US" sz="2000" dirty="0">
                <a:latin typeface="Consolas" pitchFamily="49" charset="0"/>
              </a:rPr>
              <a:t>, </a:t>
            </a:r>
            <a:r>
              <a:rPr lang="en-US" sz="2000" dirty="0">
                <a:solidFill>
                  <a:srgbClr val="00B0F0"/>
                </a:solidFill>
                <a:latin typeface="Consolas" pitchFamily="49" charset="0"/>
              </a:rPr>
              <a:t>5</a:t>
            </a:r>
            <a:r>
              <a:rPr lang="en-US" sz="2000" dirty="0">
                <a:latin typeface="Consolas" pitchFamily="49" charset="0"/>
              </a:rPr>
              <a:t>)</a:t>
            </a:r>
          </a:p>
          <a:p>
            <a:pPr eaLnBrk="1" hangingPunct="1">
              <a:defRPr/>
            </a:pPr>
            <a:r>
              <a:rPr lang="en-US" sz="2000" dirty="0" err="1">
                <a:latin typeface="Consolas" pitchFamily="49" charset="0"/>
              </a:rPr>
              <a:t>decEdit.text</a:t>
            </a:r>
            <a:r>
              <a:rPr lang="en-US" sz="2000" dirty="0">
                <a:latin typeface="Consolas" pitchFamily="49" charset="0"/>
              </a:rPr>
              <a:t> = </a:t>
            </a:r>
            <a:r>
              <a:rPr lang="en-US" sz="2000" dirty="0">
                <a:solidFill>
                  <a:srgbClr val="C00000"/>
                </a:solidFill>
                <a:latin typeface="Consolas" pitchFamily="49" charset="0"/>
              </a:rPr>
              <a:t>"1001"</a:t>
            </a:r>
          </a:p>
          <a:p>
            <a:pPr eaLnBrk="1" hangingPunct="1">
              <a:defRPr/>
            </a:pPr>
            <a:r>
              <a:rPr lang="en-US" sz="2000" dirty="0" err="1">
                <a:latin typeface="Consolas" pitchFamily="49" charset="0"/>
              </a:rPr>
              <a:t>decEdit.onChange</a:t>
            </a:r>
            <a:r>
              <a:rPr lang="en-US" sz="2000" dirty="0">
                <a:latin typeface="Consolas" pitchFamily="49" charset="0"/>
              </a:rPr>
              <a:t> = </a:t>
            </a:r>
            <a:r>
              <a:rPr lang="en-US" sz="2000" dirty="0" err="1">
                <a:latin typeface="Consolas" pitchFamily="49" charset="0"/>
              </a:rPr>
              <a:t>onNumChange</a:t>
            </a:r>
            <a:endParaRPr lang="en-US" sz="2000" dirty="0">
              <a:latin typeface="Consolas" pitchFamily="49" charset="0"/>
            </a:endParaRPr>
          </a:p>
          <a:p>
            <a:pPr eaLnBrk="1" hangingPunct="1">
              <a:spcBef>
                <a:spcPts val="1200"/>
              </a:spcBef>
              <a:defRPr/>
            </a:pPr>
            <a:r>
              <a:rPr lang="en-US" sz="2000" dirty="0" err="1">
                <a:latin typeface="Consolas" pitchFamily="49" charset="0"/>
              </a:rPr>
              <a:t>app.Run</a:t>
            </a:r>
            <a:r>
              <a:rPr lang="en-US" sz="2000" dirty="0">
                <a:latin typeface="Consolas" pitchFamily="49" charset="0"/>
              </a:rPr>
              <a:t>()</a:t>
            </a:r>
          </a:p>
        </p:txBody>
      </p:sp>
      <p:pic>
        <p:nvPicPr>
          <p:cNvPr id="809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788" y="857250"/>
            <a:ext cx="37655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dissolve">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dissolve">
                                      <p:cBhvr>
                                        <p:cTn id="15" dur="500"/>
                                        <p:tgtEl>
                                          <p:spTgt spid="5">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dissolve">
                                      <p:cBhvr>
                                        <p:cTn id="18" dur="500"/>
                                        <p:tgtEl>
                                          <p:spTgt spid="5">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dissolve">
                                      <p:cBhvr>
                                        <p:cTn id="21" dur="500"/>
                                        <p:tgtEl>
                                          <p:spTgt spid="5">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dissolve">
                                      <p:cBhvr>
                                        <p:cTn id="26" dur="500"/>
                                        <p:tgtEl>
                                          <p:spTgt spid="5">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dissolve">
                                      <p:cBhvr>
                                        <p:cTn id="29" dur="500"/>
                                        <p:tgtEl>
                                          <p:spTgt spid="5">
                                            <p:txEl>
                                              <p:pRg st="5" end="5"/>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dissolve">
                                      <p:cBhvr>
                                        <p:cTn id="32" dur="500"/>
                                        <p:tgtEl>
                                          <p:spTgt spid="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dissolve">
                                      <p:cBhvr>
                                        <p:cTn id="37" dur="500"/>
                                        <p:tgtEl>
                                          <p:spTgt spid="5">
                                            <p:txEl>
                                              <p:pRg st="7" end="7"/>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5">
                                            <p:txEl>
                                              <p:pRg st="8" end="8"/>
                                            </p:txEl>
                                          </p:spTgt>
                                        </p:tgtEl>
                                        <p:attrNameLst>
                                          <p:attrName>style.visibility</p:attrName>
                                        </p:attrNameLst>
                                      </p:cBhvr>
                                      <p:to>
                                        <p:strVal val="visible"/>
                                      </p:to>
                                    </p:set>
                                    <p:animEffect transition="in" filter="dissolve">
                                      <p:cBhvr>
                                        <p:cTn id="40" dur="500"/>
                                        <p:tgtEl>
                                          <p:spTgt spid="5">
                                            <p:txEl>
                                              <p:pRg st="8" end="8"/>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
                                            <p:txEl>
                                              <p:pRg st="9" end="9"/>
                                            </p:txEl>
                                          </p:spTgt>
                                        </p:tgtEl>
                                        <p:attrNameLst>
                                          <p:attrName>style.visibility</p:attrName>
                                        </p:attrNameLst>
                                      </p:cBhvr>
                                      <p:to>
                                        <p:strVal val="visible"/>
                                      </p:to>
                                    </p:set>
                                    <p:animEffect transition="in" filter="dissolve">
                                      <p:cBhvr>
                                        <p:cTn id="45" dur="500"/>
                                        <p:tgtEl>
                                          <p:spTgt spid="5">
                                            <p:txEl>
                                              <p:pRg st="9" end="9"/>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Effect transition="in" filter="dissolve">
                                      <p:cBhvr>
                                        <p:cTn id="48" dur="500"/>
                                        <p:tgtEl>
                                          <p:spTgt spid="5">
                                            <p:txEl>
                                              <p:pRg st="10" end="10"/>
                                            </p:txEl>
                                          </p:spTgt>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animEffect transition="in" filter="dissolve">
                                      <p:cBhvr>
                                        <p:cTn id="51" dur="500"/>
                                        <p:tgtEl>
                                          <p:spTgt spid="5">
                                            <p:txEl>
                                              <p:pRg st="11" end="11"/>
                                            </p:txEl>
                                          </p:spTgt>
                                        </p:tgtEl>
                                      </p:cBhvr>
                                    </p:animEffect>
                                  </p:childTnLst>
                                </p:cTn>
                              </p:par>
                              <p:par>
                                <p:cTn id="52" presetID="9" presetClass="entr" presetSubtype="0" fill="hold" grpId="0" nodeType="withEffect">
                                  <p:stCondLst>
                                    <p:cond delay="0"/>
                                  </p:stCondLst>
                                  <p:childTnLst>
                                    <p:set>
                                      <p:cBhvr>
                                        <p:cTn id="53" dur="1" fill="hold">
                                          <p:stCondLst>
                                            <p:cond delay="0"/>
                                          </p:stCondLst>
                                        </p:cTn>
                                        <p:tgtEl>
                                          <p:spTgt spid="5">
                                            <p:txEl>
                                              <p:pRg st="12" end="12"/>
                                            </p:txEl>
                                          </p:spTgt>
                                        </p:tgtEl>
                                        <p:attrNameLst>
                                          <p:attrName>style.visibility</p:attrName>
                                        </p:attrNameLst>
                                      </p:cBhvr>
                                      <p:to>
                                        <p:strVal val="visible"/>
                                      </p:to>
                                    </p:set>
                                    <p:animEffect transition="in" filter="dissolve">
                                      <p:cBhvr>
                                        <p:cTn id="54" dur="500"/>
                                        <p:tgtEl>
                                          <p:spTgt spid="5">
                                            <p:txEl>
                                              <p:pRg st="12" end="12"/>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animEffect transition="in" filter="dissolve">
                                      <p:cBhvr>
                                        <p:cTn id="59"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p:nvPr>
        </p:nvSpPr>
        <p:spPr>
          <a:xfrm>
            <a:off x="311150" y="301625"/>
            <a:ext cx="8375650" cy="471488"/>
          </a:xfrm>
        </p:spPr>
        <p:txBody>
          <a:bodyPr/>
          <a:lstStyle/>
          <a:p>
            <a:r>
              <a:rPr lang="ru-RU" altLang="ru-RU" smtClean="0"/>
              <a:t>Графический интерфейс</a:t>
            </a:r>
          </a:p>
        </p:txBody>
      </p:sp>
      <p:sp>
        <p:nvSpPr>
          <p:cNvPr id="82947"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9B2B118-308C-4E11-9864-4126A0388175}" type="slidenum">
              <a:rPr lang="ru-RU" altLang="ru-RU" sz="1400"/>
              <a:pPr>
                <a:spcBef>
                  <a:spcPct val="0"/>
                </a:spcBef>
                <a:buFontTx/>
                <a:buNone/>
              </a:pPr>
              <a:t>39</a:t>
            </a:fld>
            <a:endParaRPr lang="ru-RU" altLang="ru-RU" sz="1400"/>
          </a:p>
        </p:txBody>
      </p:sp>
      <p:pic>
        <p:nvPicPr>
          <p:cNvPr id="99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2852738"/>
            <a:ext cx="23288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pic>
        <p:nvPicPr>
          <p:cNvPr id="993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 y="2919413"/>
            <a:ext cx="377031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pic>
        <p:nvPicPr>
          <p:cNvPr id="993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8300" y="919163"/>
            <a:ext cx="3043238"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pic>
        <p:nvPicPr>
          <p:cNvPr id="82951"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38" y="919163"/>
            <a:ext cx="2181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pic>
        <p:nvPicPr>
          <p:cNvPr id="8295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6063" y="919163"/>
            <a:ext cx="2181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sp>
        <p:nvSpPr>
          <p:cNvPr id="13" name="Прямоугольник 12"/>
          <p:cNvSpPr>
            <a:spLocks noChangeArrowheads="1"/>
          </p:cNvSpPr>
          <p:nvPr/>
        </p:nvSpPr>
        <p:spPr bwMode="auto">
          <a:xfrm>
            <a:off x="666750" y="5397500"/>
            <a:ext cx="3806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solidFill>
                  <a:srgbClr val="000000"/>
                </a:solidFill>
              </a:rPr>
              <a:t>Альтернативы:</a:t>
            </a:r>
          </a:p>
          <a:p>
            <a:pPr eaLnBrk="1" hangingPunct="1">
              <a:spcBef>
                <a:spcPct val="0"/>
              </a:spcBef>
              <a:buFontTx/>
              <a:buNone/>
            </a:pPr>
            <a:r>
              <a:rPr lang="en-US" altLang="ru-RU" sz="2400" b="1">
                <a:solidFill>
                  <a:srgbClr val="333399"/>
                </a:solidFill>
              </a:rPr>
              <a:t>wxPython</a:t>
            </a:r>
            <a:r>
              <a:rPr lang="en-US" altLang="ru-RU" sz="2400"/>
              <a:t>,</a:t>
            </a:r>
            <a:r>
              <a:rPr lang="en-US" altLang="ru-RU" sz="2400" b="1">
                <a:solidFill>
                  <a:srgbClr val="333399"/>
                </a:solidFill>
              </a:rPr>
              <a:t> PyGTK</a:t>
            </a:r>
            <a:r>
              <a:rPr lang="en-US" altLang="ru-RU" sz="2400"/>
              <a:t>, </a:t>
            </a:r>
            <a:r>
              <a:rPr lang="en-US" altLang="ru-RU" sz="2400" b="1">
                <a:solidFill>
                  <a:srgbClr val="333399"/>
                </a:solidFill>
              </a:rPr>
              <a:t>PyQt</a:t>
            </a:r>
            <a:r>
              <a:rPr lang="en-US" altLang="ru-RU" sz="2400">
                <a:solidFill>
                  <a:srgbClr val="000000"/>
                </a:solidFill>
              </a:rPr>
              <a:t>.</a:t>
            </a: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9332"/>
                                        </p:tgtEl>
                                        <p:attrNameLst>
                                          <p:attrName>style.visibility</p:attrName>
                                        </p:attrNameLst>
                                      </p:cBhvr>
                                      <p:to>
                                        <p:strVal val="visible"/>
                                      </p:to>
                                    </p:set>
                                    <p:animEffect transition="in" filter="dissolve">
                                      <p:cBhvr>
                                        <p:cTn id="12" dur="500"/>
                                        <p:tgtEl>
                                          <p:spTgt spid="99332"/>
                                        </p:tgtEl>
                                      </p:cBhvr>
                                    </p:animEffect>
                                  </p:childTnLst>
                                </p:cTn>
                              </p:par>
                              <p:par>
                                <p:cTn id="13" presetID="9" presetClass="entr" presetSubtype="0" fill="hold" nodeType="withEffect">
                                  <p:stCondLst>
                                    <p:cond delay="0"/>
                                  </p:stCondLst>
                                  <p:childTnLst>
                                    <p:set>
                                      <p:cBhvr>
                                        <p:cTn id="14" dur="1" fill="hold">
                                          <p:stCondLst>
                                            <p:cond delay="0"/>
                                          </p:stCondLst>
                                        </p:cTn>
                                        <p:tgtEl>
                                          <p:spTgt spid="99331"/>
                                        </p:tgtEl>
                                        <p:attrNameLst>
                                          <p:attrName>style.visibility</p:attrName>
                                        </p:attrNameLst>
                                      </p:cBhvr>
                                      <p:to>
                                        <p:strVal val="visible"/>
                                      </p:to>
                                    </p:set>
                                    <p:animEffect transition="in" filter="dissolve">
                                      <p:cBhvr>
                                        <p:cTn id="15" dur="500"/>
                                        <p:tgtEl>
                                          <p:spTgt spid="9933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dissolv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11150" y="301625"/>
            <a:ext cx="8375650" cy="471488"/>
          </a:xfrm>
        </p:spPr>
        <p:txBody>
          <a:bodyPr/>
          <a:lstStyle/>
          <a:p>
            <a:r>
              <a:rPr lang="ru-RU" altLang="ru-RU" smtClean="0"/>
              <a:t>Для обучения</a:t>
            </a:r>
          </a:p>
        </p:txBody>
      </p:sp>
      <p:sp>
        <p:nvSpPr>
          <p:cNvPr id="11267"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49F6107-48E1-457C-BE70-C5F0778D0862}" type="slidenum">
              <a:rPr lang="ru-RU" altLang="ru-RU" sz="1400"/>
              <a:pPr>
                <a:spcBef>
                  <a:spcPct val="0"/>
                </a:spcBef>
                <a:buFontTx/>
                <a:buNone/>
              </a:pPr>
              <a:t>4</a:t>
            </a:fld>
            <a:endParaRPr lang="ru-RU" altLang="ru-RU" sz="1400"/>
          </a:p>
        </p:txBody>
      </p:sp>
      <p:sp>
        <p:nvSpPr>
          <p:cNvPr id="5" name="Прямоугольник 4"/>
          <p:cNvSpPr/>
          <p:nvPr/>
        </p:nvSpPr>
        <p:spPr>
          <a:xfrm>
            <a:off x="481013" y="1174750"/>
            <a:ext cx="6194425" cy="5416550"/>
          </a:xfrm>
          <a:prstGeom prst="rect">
            <a:avLst/>
          </a:prstGeom>
        </p:spPr>
        <p:txBody>
          <a:bodyPr wrap="none">
            <a:spAutoFit/>
          </a:bodyPr>
          <a:lstStyle/>
          <a:p>
            <a:pPr marL="457200" indent="-457200" eaLnBrk="1" hangingPunct="1">
              <a:defRPr/>
            </a:pPr>
            <a:r>
              <a:rPr lang="ru-RU" sz="2400" b="1" kern="0" dirty="0">
                <a:solidFill>
                  <a:srgbClr val="333399"/>
                </a:solidFill>
                <a:latin typeface="Arial"/>
                <a:ea typeface="+mj-ea"/>
                <a:cs typeface="+mj-cs"/>
              </a:rPr>
              <a:t>Университеты</a:t>
            </a:r>
            <a:r>
              <a:rPr lang="en-US" sz="2400" b="1" kern="0" dirty="0">
                <a:solidFill>
                  <a:srgbClr val="333399"/>
                </a:solidFill>
                <a:latin typeface="Arial"/>
                <a:ea typeface="+mj-ea"/>
                <a:cs typeface="+mj-cs"/>
              </a:rPr>
              <a:t> </a:t>
            </a:r>
            <a:r>
              <a:rPr lang="ru-RU" sz="2400" b="1" kern="0" dirty="0">
                <a:solidFill>
                  <a:srgbClr val="333399"/>
                </a:solidFill>
                <a:latin typeface="Arial"/>
                <a:ea typeface="+mj-ea"/>
                <a:cs typeface="+mj-cs"/>
              </a:rPr>
              <a:t>и колледжи</a:t>
            </a:r>
            <a:r>
              <a:rPr lang="ru-RU" sz="2400" kern="0" dirty="0">
                <a:latin typeface="Arial"/>
                <a:ea typeface="+mj-ea"/>
                <a:cs typeface="+mj-cs"/>
              </a:rPr>
              <a:t>:</a:t>
            </a:r>
            <a:endParaRPr lang="en-US" sz="2400" kern="0" dirty="0">
              <a:latin typeface="Arial"/>
              <a:ea typeface="+mj-ea"/>
              <a:cs typeface="+mj-cs"/>
            </a:endParaRPr>
          </a:p>
          <a:p>
            <a:pPr marL="457200" indent="-279400" eaLnBrk="1" hangingPunct="1">
              <a:buFont typeface="Arial" pitchFamily="34" charset="0"/>
              <a:buChar char="•"/>
              <a:defRPr/>
            </a:pPr>
            <a:r>
              <a:rPr lang="ru-RU" sz="2400" kern="0" dirty="0">
                <a:latin typeface="Arial"/>
                <a:ea typeface="+mj-ea"/>
                <a:cs typeface="+mj-cs"/>
              </a:rPr>
              <a:t>США – 33</a:t>
            </a:r>
            <a:endParaRPr lang="en-US" sz="2400" kern="0" dirty="0">
              <a:latin typeface="Arial"/>
              <a:ea typeface="+mj-ea"/>
              <a:cs typeface="+mj-cs"/>
            </a:endParaRPr>
          </a:p>
          <a:p>
            <a:pPr lvl="2" indent="-279400" eaLnBrk="1" hangingPunct="1">
              <a:buFont typeface="Arial" pitchFamily="34" charset="0"/>
              <a:buChar char="•"/>
              <a:defRPr/>
            </a:pPr>
            <a:r>
              <a:rPr lang="en-US" sz="2000" i="1" dirty="0"/>
              <a:t>University of California</a:t>
            </a:r>
          </a:p>
          <a:p>
            <a:pPr lvl="2" indent="-279400" eaLnBrk="1" hangingPunct="1">
              <a:buFont typeface="Arial" pitchFamily="34" charset="0"/>
              <a:buChar char="•"/>
              <a:defRPr/>
            </a:pPr>
            <a:r>
              <a:rPr lang="en-US" sz="2000" i="1" dirty="0"/>
              <a:t>University of Florida</a:t>
            </a:r>
          </a:p>
          <a:p>
            <a:pPr lvl="2" indent="-279400" eaLnBrk="1" hangingPunct="1">
              <a:buFont typeface="Arial" pitchFamily="34" charset="0"/>
              <a:buChar char="•"/>
              <a:defRPr/>
            </a:pPr>
            <a:r>
              <a:rPr lang="en-US" sz="2000" i="1" dirty="0"/>
              <a:t>University of Iowa</a:t>
            </a:r>
            <a:endParaRPr lang="ru-RU" sz="2000" i="1" dirty="0"/>
          </a:p>
          <a:p>
            <a:pPr lvl="2" indent="-279400" eaLnBrk="1" hangingPunct="1">
              <a:buFont typeface="Arial" pitchFamily="34" charset="0"/>
              <a:buChar char="•"/>
              <a:defRPr/>
            </a:pPr>
            <a:r>
              <a:rPr lang="en-US" sz="2000" i="1" dirty="0"/>
              <a:t>Massachusetts Institute of Technology (MIT) </a:t>
            </a:r>
            <a:endParaRPr lang="ru-RU" sz="2000" i="1" dirty="0"/>
          </a:p>
          <a:p>
            <a:pPr marL="457200" indent="-279400" eaLnBrk="1" hangingPunct="1">
              <a:buFont typeface="Arial" pitchFamily="34" charset="0"/>
              <a:buChar char="•"/>
              <a:defRPr/>
            </a:pPr>
            <a:r>
              <a:rPr lang="ru-RU" sz="2400" kern="0" dirty="0">
                <a:latin typeface="Arial"/>
              </a:rPr>
              <a:t>Канада – 8</a:t>
            </a:r>
          </a:p>
          <a:p>
            <a:pPr marL="914400" lvl="1" indent="-279400" eaLnBrk="1" hangingPunct="1">
              <a:buFont typeface="Arial" pitchFamily="34" charset="0"/>
              <a:buChar char="•"/>
              <a:defRPr/>
            </a:pPr>
            <a:r>
              <a:rPr lang="en-US" sz="2000" i="1" dirty="0"/>
              <a:t>University of Toronto</a:t>
            </a:r>
            <a:endParaRPr lang="ru-RU" sz="2000" i="1" dirty="0"/>
          </a:p>
          <a:p>
            <a:pPr marL="914400" lvl="1" indent="-279400" eaLnBrk="1" hangingPunct="1">
              <a:buFont typeface="Arial" pitchFamily="34" charset="0"/>
              <a:buChar char="•"/>
              <a:defRPr/>
            </a:pPr>
            <a:r>
              <a:rPr lang="en-US" sz="2000" i="1" dirty="0"/>
              <a:t>University of Alberta</a:t>
            </a:r>
            <a:endParaRPr lang="en-US" sz="2000" i="1" kern="0" dirty="0">
              <a:latin typeface="Arial"/>
            </a:endParaRPr>
          </a:p>
          <a:p>
            <a:pPr marL="457200" indent="-279400" eaLnBrk="1" hangingPunct="1">
              <a:buFont typeface="Arial" pitchFamily="34" charset="0"/>
              <a:buChar char="•"/>
              <a:defRPr/>
            </a:pPr>
            <a:r>
              <a:rPr lang="ru-RU" sz="2400" kern="0" dirty="0">
                <a:latin typeface="Arial"/>
                <a:ea typeface="+mj-ea"/>
                <a:cs typeface="+mj-cs"/>
              </a:rPr>
              <a:t>Франция – 6</a:t>
            </a:r>
          </a:p>
          <a:p>
            <a:pPr marL="457200" indent="-279400" eaLnBrk="1" hangingPunct="1">
              <a:buFont typeface="Arial" pitchFamily="34" charset="0"/>
              <a:buChar char="•"/>
              <a:defRPr/>
            </a:pPr>
            <a:r>
              <a:rPr lang="ru-RU" sz="2400" kern="0" dirty="0">
                <a:latin typeface="Arial"/>
                <a:ea typeface="+mj-ea"/>
                <a:cs typeface="+mj-cs"/>
              </a:rPr>
              <a:t>Великобритания – 5</a:t>
            </a:r>
          </a:p>
          <a:p>
            <a:pPr marL="914400" lvl="1" indent="-279400" eaLnBrk="1" hangingPunct="1">
              <a:buFont typeface="Arial" pitchFamily="34" charset="0"/>
              <a:buChar char="•"/>
              <a:defRPr/>
            </a:pPr>
            <a:r>
              <a:rPr lang="en-US" sz="2000" i="1" dirty="0"/>
              <a:t>University of Oxford</a:t>
            </a:r>
            <a:endParaRPr lang="ru-RU" sz="2000" i="1" dirty="0"/>
          </a:p>
          <a:p>
            <a:pPr marL="457200" indent="-279400" eaLnBrk="1" hangingPunct="1">
              <a:buFont typeface="Arial" pitchFamily="34" charset="0"/>
              <a:buChar char="•"/>
              <a:defRPr/>
            </a:pPr>
            <a:r>
              <a:rPr lang="ru-RU" sz="2400" kern="0" dirty="0">
                <a:latin typeface="Arial"/>
                <a:ea typeface="+mj-ea"/>
                <a:cs typeface="+mj-cs"/>
              </a:rPr>
              <a:t>Австралия – 3 </a:t>
            </a:r>
            <a:endParaRPr lang="en-US" sz="2400" kern="0" dirty="0">
              <a:latin typeface="Arial"/>
              <a:ea typeface="+mj-ea"/>
              <a:cs typeface="+mj-cs"/>
            </a:endParaRPr>
          </a:p>
          <a:p>
            <a:pPr marL="457200" indent="-279400" eaLnBrk="1" hangingPunct="1">
              <a:buFont typeface="Arial" pitchFamily="34" charset="0"/>
              <a:buChar char="•"/>
              <a:defRPr/>
            </a:pPr>
            <a:r>
              <a:rPr lang="ru-RU" sz="2400" kern="0" dirty="0">
                <a:latin typeface="Arial"/>
                <a:ea typeface="+mj-ea"/>
                <a:cs typeface="+mj-cs"/>
              </a:rPr>
              <a:t>Испания – 3 </a:t>
            </a:r>
          </a:p>
          <a:p>
            <a:pPr marL="457200" indent="-279400" eaLnBrk="1" hangingPunct="1">
              <a:buFont typeface="Arial" pitchFamily="34" charset="0"/>
              <a:buChar char="•"/>
              <a:defRPr/>
            </a:pPr>
            <a:r>
              <a:rPr lang="en-US" sz="2400" kern="0" dirty="0">
                <a:latin typeface="Arial"/>
                <a:ea typeface="+mj-ea"/>
                <a:cs typeface="+mj-cs"/>
              </a:rPr>
              <a:t>…</a:t>
            </a:r>
          </a:p>
          <a:p>
            <a:pPr marL="457200" indent="-457200" eaLnBrk="1" hangingPunct="1">
              <a:buFont typeface="+mj-lt"/>
              <a:buAutoNum type="arabicPeriod"/>
              <a:defRPr/>
            </a:pPr>
            <a:endParaRPr lang="ru-RU" sz="1400" dirty="0"/>
          </a:p>
        </p:txBody>
      </p:sp>
      <p:sp>
        <p:nvSpPr>
          <p:cNvPr id="11269" name="Прямоугольник 13"/>
          <p:cNvSpPr>
            <a:spLocks noChangeArrowheads="1"/>
          </p:cNvSpPr>
          <p:nvPr/>
        </p:nvSpPr>
        <p:spPr bwMode="auto">
          <a:xfrm>
            <a:off x="373063" y="811213"/>
            <a:ext cx="8378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a:hlinkClick r:id="rId3"/>
              </a:rPr>
              <a:t>https://wiki.python.org/moin/SchoolsUsingPython</a:t>
            </a:r>
            <a:r>
              <a:rPr lang="ru-RU" altLang="ru-RU" sz="1800"/>
              <a:t> </a:t>
            </a:r>
          </a:p>
        </p:txBody>
      </p:sp>
      <p:sp>
        <p:nvSpPr>
          <p:cNvPr id="15" name="Скругленная прямоугольная выноска 14"/>
          <p:cNvSpPr/>
          <p:nvPr/>
        </p:nvSpPr>
        <p:spPr bwMode="auto">
          <a:xfrm>
            <a:off x="4679950" y="1809750"/>
            <a:ext cx="4205288" cy="649288"/>
          </a:xfrm>
          <a:prstGeom prst="wedgeRoundRectCallout">
            <a:avLst>
              <a:gd name="adj1" fmla="val -64606"/>
              <a:gd name="adj2" fmla="val 43315"/>
              <a:gd name="adj3" fmla="val 16667"/>
            </a:avLst>
          </a:prstGeom>
          <a:solidFill>
            <a:srgbClr val="FFFF99"/>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defRPr/>
            </a:pPr>
            <a:r>
              <a:rPr lang="ru-RU" sz="2800" dirty="0"/>
              <a:t>Вытесняет С и </a:t>
            </a:r>
            <a:r>
              <a:rPr lang="en-US" sz="2800" dirty="0"/>
              <a:t>Java!</a:t>
            </a:r>
            <a:endParaRPr lang="ru-RU" sz="2800" dirty="0"/>
          </a:p>
        </p:txBody>
      </p:sp>
      <p:sp>
        <p:nvSpPr>
          <p:cNvPr id="16" name="Прямоугольник 15"/>
          <p:cNvSpPr/>
          <p:nvPr/>
        </p:nvSpPr>
        <p:spPr>
          <a:xfrm>
            <a:off x="4454525" y="3405188"/>
            <a:ext cx="4384675" cy="3046412"/>
          </a:xfrm>
          <a:prstGeom prst="rect">
            <a:avLst/>
          </a:prstGeom>
          <a:solidFill>
            <a:srgbClr val="E6E6FF"/>
          </a:solidFill>
          <a:ln>
            <a:noFill/>
          </a:ln>
          <a:effectLst>
            <a:outerShdw blurRad="50800" dist="38100" dir="2700000" algn="tl" rotWithShape="0">
              <a:prstClr val="black">
                <a:alpha val="40000"/>
              </a:prstClr>
            </a:outerShdw>
          </a:effectLst>
        </p:spPr>
        <p:txBody>
          <a:bodyPr>
            <a:spAutoFit/>
          </a:bodyPr>
          <a:lstStyle/>
          <a:p>
            <a:pPr eaLnBrk="1" hangingPunct="1">
              <a:defRPr/>
            </a:pPr>
            <a:r>
              <a:rPr lang="ru-RU" sz="2400" b="1" kern="0" dirty="0">
                <a:solidFill>
                  <a:srgbClr val="333399"/>
                </a:solidFill>
                <a:latin typeface="+mn-lt"/>
              </a:rPr>
              <a:t>Москва</a:t>
            </a:r>
            <a:r>
              <a:rPr lang="ru-RU" sz="2400" kern="0" dirty="0">
                <a:solidFill>
                  <a:srgbClr val="000000"/>
                </a:solidFill>
                <a:latin typeface="+mn-lt"/>
              </a:rPr>
              <a:t>:</a:t>
            </a:r>
          </a:p>
          <a:p>
            <a:pPr marL="180975" indent="-180975" eaLnBrk="1" hangingPunct="1">
              <a:buFont typeface="Arial" pitchFamily="34" charset="0"/>
              <a:buChar char="•"/>
              <a:defRPr/>
            </a:pPr>
            <a:r>
              <a:rPr lang="ru-RU" sz="2400" dirty="0"/>
              <a:t>СУНЦ МГУ</a:t>
            </a:r>
          </a:p>
          <a:p>
            <a:pPr marL="180975" indent="-180975" eaLnBrk="1" hangingPunct="1">
              <a:buFont typeface="Arial" pitchFamily="34" charset="0"/>
              <a:buChar char="•"/>
              <a:defRPr/>
            </a:pPr>
            <a:r>
              <a:rPr lang="ru-RU" sz="2400" kern="0" dirty="0">
                <a:solidFill>
                  <a:srgbClr val="000000"/>
                </a:solidFill>
                <a:latin typeface="+mn-lt"/>
              </a:rPr>
              <a:t>школа № 179 (МИОО)</a:t>
            </a:r>
          </a:p>
          <a:p>
            <a:pPr marL="180975" indent="-180975" eaLnBrk="1" hangingPunct="1">
              <a:buFont typeface="Arial" pitchFamily="34" charset="0"/>
              <a:buChar char="•"/>
              <a:defRPr/>
            </a:pPr>
            <a:r>
              <a:rPr lang="ru-RU" sz="2400" kern="0" dirty="0">
                <a:solidFill>
                  <a:srgbClr val="000000"/>
                </a:solidFill>
                <a:latin typeface="+mn-lt"/>
              </a:rPr>
              <a:t>школа № 2007</a:t>
            </a:r>
          </a:p>
          <a:p>
            <a:pPr marL="180975" indent="-180975" eaLnBrk="1" hangingPunct="1">
              <a:buFont typeface="Arial" pitchFamily="34" charset="0"/>
              <a:buChar char="•"/>
              <a:defRPr/>
            </a:pPr>
            <a:r>
              <a:rPr lang="ru-RU" sz="2400" dirty="0"/>
              <a:t>гимназия №1543 </a:t>
            </a:r>
          </a:p>
          <a:p>
            <a:pPr marL="180975" indent="-180975" eaLnBrk="1" hangingPunct="1">
              <a:buFont typeface="Arial" pitchFamily="34" charset="0"/>
              <a:buChar char="•"/>
              <a:defRPr/>
            </a:pPr>
            <a:r>
              <a:rPr lang="ru-RU" sz="2400" dirty="0"/>
              <a:t>гимназия «Вторая школа»</a:t>
            </a:r>
          </a:p>
          <a:p>
            <a:pPr marL="180975" indent="-180975" eaLnBrk="1" hangingPunct="1">
              <a:buFont typeface="Arial" pitchFamily="34" charset="0"/>
              <a:buChar char="•"/>
              <a:defRPr/>
            </a:pPr>
            <a:r>
              <a:rPr lang="ru-RU" sz="2400" kern="0" dirty="0">
                <a:solidFill>
                  <a:srgbClr val="000000"/>
                </a:solidFill>
                <a:latin typeface="+mn-lt"/>
              </a:rPr>
              <a:t>школа № 57</a:t>
            </a:r>
          </a:p>
          <a:p>
            <a:pPr marL="180975" indent="-180975" eaLnBrk="1" hangingPunct="1">
              <a:buFont typeface="Arial" pitchFamily="34" charset="0"/>
              <a:buChar char="•"/>
              <a:defRPr/>
            </a:pPr>
            <a:r>
              <a:rPr lang="ru-RU" sz="2400" kern="0" dirty="0">
                <a:solidFill>
                  <a:srgbClr val="000000"/>
                </a:solidFill>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Заголовок 1"/>
          <p:cNvSpPr>
            <a:spLocks noGrp="1"/>
          </p:cNvSpPr>
          <p:nvPr>
            <p:ph type="title"/>
          </p:nvPr>
        </p:nvSpPr>
        <p:spPr>
          <a:xfrm>
            <a:off x="311150" y="301625"/>
            <a:ext cx="8375650" cy="471488"/>
          </a:xfrm>
        </p:spPr>
        <p:txBody>
          <a:bodyPr/>
          <a:lstStyle/>
          <a:p>
            <a:r>
              <a:rPr lang="ru-RU" altLang="ru-RU" smtClean="0"/>
              <a:t>Библиотеки</a:t>
            </a:r>
          </a:p>
        </p:txBody>
      </p:sp>
      <p:sp>
        <p:nvSpPr>
          <p:cNvPr id="84995"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14413B25-3601-4A91-816D-09362534B213}" type="slidenum">
              <a:rPr lang="ru-RU" altLang="ru-RU" sz="1400"/>
              <a:pPr>
                <a:spcBef>
                  <a:spcPct val="0"/>
                </a:spcBef>
                <a:buFontTx/>
                <a:buNone/>
              </a:pPr>
              <a:t>40</a:t>
            </a:fld>
            <a:endParaRPr lang="ru-RU" altLang="ru-RU" sz="1400"/>
          </a:p>
        </p:txBody>
      </p:sp>
      <p:sp>
        <p:nvSpPr>
          <p:cNvPr id="84996" name="Прямоугольник 3"/>
          <p:cNvSpPr>
            <a:spLocks noChangeArrowheads="1"/>
          </p:cNvSpPr>
          <p:nvPr/>
        </p:nvSpPr>
        <p:spPr bwMode="auto">
          <a:xfrm>
            <a:off x="401638" y="806450"/>
            <a:ext cx="8447087"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pPr>
            <a:r>
              <a:rPr lang="en-US" altLang="ru-RU" sz="2400" b="1">
                <a:solidFill>
                  <a:srgbClr val="333399"/>
                </a:solidFill>
              </a:rPr>
              <a:t>math</a:t>
            </a:r>
            <a:r>
              <a:rPr lang="en-US" altLang="ru-RU" sz="2400"/>
              <a:t> – </a:t>
            </a:r>
            <a:r>
              <a:rPr lang="ru-RU" altLang="ru-RU" sz="2400"/>
              <a:t>математические функции</a:t>
            </a:r>
          </a:p>
          <a:p>
            <a:pPr eaLnBrk="1" hangingPunct="1">
              <a:spcBef>
                <a:spcPct val="0"/>
              </a:spcBef>
            </a:pPr>
            <a:r>
              <a:rPr lang="en-US" altLang="ru-RU" sz="2400" b="1">
                <a:solidFill>
                  <a:srgbClr val="333399"/>
                </a:solidFill>
              </a:rPr>
              <a:t>fractions</a:t>
            </a:r>
            <a:r>
              <a:rPr lang="en-US" altLang="ru-RU" sz="2400"/>
              <a:t> – </a:t>
            </a:r>
            <a:r>
              <a:rPr lang="ru-RU" altLang="ru-RU" sz="2400"/>
              <a:t>рациональные дроби</a:t>
            </a:r>
          </a:p>
          <a:p>
            <a:pPr eaLnBrk="1" hangingPunct="1">
              <a:spcBef>
                <a:spcPct val="0"/>
              </a:spcBef>
            </a:pPr>
            <a:r>
              <a:rPr lang="en-US" altLang="ru-RU" sz="2400" b="1">
                <a:solidFill>
                  <a:srgbClr val="333399"/>
                </a:solidFill>
              </a:rPr>
              <a:t>decimal</a:t>
            </a:r>
            <a:r>
              <a:rPr lang="en-US" altLang="ru-RU" sz="2400"/>
              <a:t> – </a:t>
            </a:r>
            <a:r>
              <a:rPr lang="ru-RU" altLang="ru-RU" sz="2400"/>
              <a:t>десятичная арифметика</a:t>
            </a:r>
          </a:p>
          <a:p>
            <a:pPr eaLnBrk="1" hangingPunct="1">
              <a:spcBef>
                <a:spcPct val="0"/>
              </a:spcBef>
            </a:pPr>
            <a:r>
              <a:rPr lang="en-US" altLang="ru-RU" sz="2400" b="1">
                <a:solidFill>
                  <a:srgbClr val="333399"/>
                </a:solidFill>
              </a:rPr>
              <a:t>random</a:t>
            </a:r>
            <a:r>
              <a:rPr lang="en-US" altLang="ru-RU" sz="2400"/>
              <a:t> – </a:t>
            </a:r>
            <a:r>
              <a:rPr lang="ru-RU" altLang="ru-RU" sz="2400"/>
              <a:t>случайные числа, случайный выбор, случайная перестановка элементов</a:t>
            </a:r>
          </a:p>
          <a:p>
            <a:pPr eaLnBrk="1" hangingPunct="1">
              <a:spcBef>
                <a:spcPct val="0"/>
              </a:spcBef>
            </a:pPr>
            <a:r>
              <a:rPr lang="en-US" altLang="ru-RU" sz="2400" b="1">
                <a:solidFill>
                  <a:srgbClr val="333399"/>
                </a:solidFill>
              </a:rPr>
              <a:t>re </a:t>
            </a:r>
            <a:r>
              <a:rPr lang="en-US" altLang="ru-RU" sz="2400"/>
              <a:t>– </a:t>
            </a:r>
            <a:r>
              <a:rPr lang="ru-RU" altLang="ru-RU" sz="2400"/>
              <a:t>регулярные выражения</a:t>
            </a:r>
          </a:p>
          <a:p>
            <a:pPr eaLnBrk="1" hangingPunct="1">
              <a:spcBef>
                <a:spcPct val="0"/>
              </a:spcBef>
            </a:pPr>
            <a:r>
              <a:rPr lang="en-US" altLang="ru-RU" sz="2400" b="1">
                <a:solidFill>
                  <a:srgbClr val="333399"/>
                </a:solidFill>
              </a:rPr>
              <a:t>itertools </a:t>
            </a:r>
            <a:r>
              <a:rPr lang="en-US" altLang="ru-RU" sz="2400"/>
              <a:t>– </a:t>
            </a:r>
            <a:r>
              <a:rPr lang="ru-RU" altLang="ru-RU" sz="2400"/>
              <a:t>перестановки, сочетания</a:t>
            </a:r>
          </a:p>
          <a:p>
            <a:pPr eaLnBrk="1" hangingPunct="1">
              <a:spcBef>
                <a:spcPct val="0"/>
              </a:spcBef>
            </a:pPr>
            <a:r>
              <a:rPr lang="en-US" altLang="ru-RU" sz="2400" b="1">
                <a:solidFill>
                  <a:srgbClr val="333399"/>
                </a:solidFill>
              </a:rPr>
              <a:t>webbrowser</a:t>
            </a:r>
            <a:r>
              <a:rPr lang="en-US" altLang="ru-RU" sz="2400"/>
              <a:t>, </a:t>
            </a:r>
            <a:r>
              <a:rPr lang="en-US" altLang="ru-RU" sz="2400" b="1">
                <a:solidFill>
                  <a:srgbClr val="333399"/>
                </a:solidFill>
              </a:rPr>
              <a:t>urllib</a:t>
            </a:r>
            <a:r>
              <a:rPr lang="en-US" altLang="ru-RU" sz="2400"/>
              <a:t>, </a:t>
            </a:r>
            <a:r>
              <a:rPr lang="en-US" altLang="ru-RU" sz="2400" b="1">
                <a:solidFill>
                  <a:srgbClr val="333399"/>
                </a:solidFill>
              </a:rPr>
              <a:t>http</a:t>
            </a:r>
            <a:r>
              <a:rPr lang="en-US" altLang="ru-RU" sz="2400"/>
              <a:t>, </a:t>
            </a:r>
            <a:r>
              <a:rPr lang="en-US" altLang="ru-RU" sz="2400" b="1">
                <a:solidFill>
                  <a:srgbClr val="333399"/>
                </a:solidFill>
              </a:rPr>
              <a:t>ftplib</a:t>
            </a:r>
            <a:r>
              <a:rPr lang="en-US" altLang="ru-RU" sz="2400"/>
              <a:t>, … – </a:t>
            </a:r>
            <a:r>
              <a:rPr lang="ru-RU" altLang="ru-RU" sz="2400"/>
              <a:t>работа с сетью</a:t>
            </a:r>
          </a:p>
          <a:p>
            <a:pPr eaLnBrk="1" hangingPunct="1">
              <a:spcBef>
                <a:spcPct val="0"/>
              </a:spcBef>
            </a:pPr>
            <a:r>
              <a:rPr lang="en-US" altLang="ru-RU" sz="2400" b="1">
                <a:solidFill>
                  <a:srgbClr val="333399"/>
                </a:solidFill>
              </a:rPr>
              <a:t>tkinter </a:t>
            </a:r>
            <a:r>
              <a:rPr lang="en-US" altLang="ru-RU" sz="2400"/>
              <a:t>– </a:t>
            </a:r>
            <a:r>
              <a:rPr lang="ru-RU" altLang="ru-RU" sz="2400"/>
              <a:t>графический интерфейс</a:t>
            </a:r>
          </a:p>
          <a:p>
            <a:pPr eaLnBrk="1" hangingPunct="1">
              <a:spcBef>
                <a:spcPct val="0"/>
              </a:spcBef>
            </a:pPr>
            <a:r>
              <a:rPr lang="en-US" altLang="ru-RU" sz="2400" b="1">
                <a:solidFill>
                  <a:srgbClr val="333399"/>
                </a:solidFill>
              </a:rPr>
              <a:t>pyGame</a:t>
            </a:r>
            <a:r>
              <a:rPr lang="en-US" altLang="ru-RU" sz="2400"/>
              <a:t> – </a:t>
            </a:r>
            <a:r>
              <a:rPr lang="ru-RU" altLang="ru-RU" sz="2400"/>
              <a:t>программирование игр</a:t>
            </a:r>
            <a:r>
              <a:rPr lang="en-US" altLang="ru-RU" sz="2400"/>
              <a:t/>
            </a:r>
            <a:br>
              <a:rPr lang="en-US" altLang="ru-RU" sz="2400"/>
            </a:br>
            <a:r>
              <a:rPr lang="en-US" altLang="ru-RU" sz="2400">
                <a:hlinkClick r:id="rId3"/>
              </a:rPr>
              <a:t>http://www.pygame.org/news.html</a:t>
            </a:r>
            <a:r>
              <a:rPr lang="ru-RU" altLang="ru-RU" sz="2400"/>
              <a:t> </a:t>
            </a:r>
            <a:endParaRPr lang="en-US" altLang="ru-RU" sz="2400"/>
          </a:p>
          <a:p>
            <a:pPr eaLnBrk="1" hangingPunct="1">
              <a:spcBef>
                <a:spcPct val="0"/>
              </a:spcBef>
            </a:pPr>
            <a:r>
              <a:rPr lang="en-US" altLang="ru-RU" sz="2400" b="1">
                <a:solidFill>
                  <a:srgbClr val="333399"/>
                </a:solidFill>
              </a:rPr>
              <a:t>simplegui</a:t>
            </a:r>
            <a:r>
              <a:rPr lang="en-US" altLang="ru-RU" sz="2400"/>
              <a:t> – </a:t>
            </a:r>
            <a:r>
              <a:rPr lang="ru-RU" altLang="ru-RU" sz="2400"/>
              <a:t>модуль для программирования игр на сайте </a:t>
            </a:r>
            <a:r>
              <a:rPr lang="en-US" altLang="ru-RU" sz="2400">
                <a:hlinkClick r:id="rId4"/>
              </a:rPr>
              <a:t>http://www.codeskulptor.org</a:t>
            </a:r>
            <a:r>
              <a:rPr lang="ru-RU" altLang="ru-RU" sz="240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Заголовок 1"/>
          <p:cNvSpPr>
            <a:spLocks noGrp="1"/>
          </p:cNvSpPr>
          <p:nvPr>
            <p:ph type="title"/>
          </p:nvPr>
        </p:nvSpPr>
        <p:spPr>
          <a:xfrm>
            <a:off x="311150" y="301625"/>
            <a:ext cx="8375650" cy="471488"/>
          </a:xfrm>
        </p:spPr>
        <p:txBody>
          <a:bodyPr/>
          <a:lstStyle/>
          <a:p>
            <a:r>
              <a:rPr lang="ru-RU" altLang="ru-RU" smtClean="0"/>
              <a:t>Достоинства</a:t>
            </a:r>
          </a:p>
        </p:txBody>
      </p:sp>
      <p:sp>
        <p:nvSpPr>
          <p:cNvPr id="87043"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07A2BB5-7683-43E2-A568-E4CA133B184F}" type="slidenum">
              <a:rPr lang="ru-RU" altLang="ru-RU" sz="1400"/>
              <a:pPr>
                <a:spcBef>
                  <a:spcPct val="0"/>
                </a:spcBef>
                <a:buFontTx/>
                <a:buNone/>
              </a:pPr>
              <a:t>41</a:t>
            </a:fld>
            <a:endParaRPr lang="ru-RU" altLang="ru-RU" sz="1400"/>
          </a:p>
        </p:txBody>
      </p:sp>
      <p:sp>
        <p:nvSpPr>
          <p:cNvPr id="4" name="Прямоугольник 3"/>
          <p:cNvSpPr/>
          <p:nvPr/>
        </p:nvSpPr>
        <p:spPr>
          <a:xfrm>
            <a:off x="406400" y="811213"/>
            <a:ext cx="8393113" cy="5508625"/>
          </a:xfrm>
          <a:prstGeom prst="rect">
            <a:avLst/>
          </a:prstGeom>
        </p:spPr>
        <p:txBody>
          <a:bodyPr>
            <a:spAutoFit/>
          </a:bodyPr>
          <a:lstStyle/>
          <a:p>
            <a:pPr marL="269875" indent="-269875" eaLnBrk="1" hangingPunct="1">
              <a:buFont typeface="Arial" pitchFamily="34" charset="0"/>
              <a:buChar char="•"/>
              <a:defRPr/>
            </a:pPr>
            <a:r>
              <a:rPr lang="ru-RU" sz="2400" kern="0" dirty="0">
                <a:latin typeface="Arial"/>
                <a:ea typeface="+mj-ea"/>
                <a:cs typeface="+mj-cs"/>
              </a:rPr>
              <a:t>низкий порог входа</a:t>
            </a:r>
          </a:p>
          <a:p>
            <a:pPr marL="727075" lvl="1" indent="-269875" eaLnBrk="1" hangingPunct="1">
              <a:defRPr/>
            </a:pPr>
            <a:r>
              <a:rPr lang="en-US" sz="2400" kern="0" dirty="0">
                <a:solidFill>
                  <a:srgbClr val="0070C0"/>
                </a:solidFill>
                <a:latin typeface="Consolas" pitchFamily="49" charset="0"/>
                <a:ea typeface="+mj-ea"/>
                <a:cs typeface="+mj-cs"/>
              </a:rPr>
              <a:t>print</a:t>
            </a:r>
            <a:r>
              <a:rPr lang="ru-RU" sz="2400" kern="0" dirty="0">
                <a:latin typeface="Consolas" pitchFamily="49" charset="0"/>
                <a:ea typeface="+mj-ea"/>
                <a:cs typeface="+mj-cs"/>
              </a:rPr>
              <a:t> </a:t>
            </a:r>
            <a:r>
              <a:rPr lang="en-US" sz="2400" kern="0" dirty="0">
                <a:latin typeface="Consolas" pitchFamily="49" charset="0"/>
                <a:ea typeface="+mj-ea"/>
                <a:cs typeface="+mj-cs"/>
              </a:rPr>
              <a:t>(</a:t>
            </a:r>
            <a:r>
              <a:rPr lang="ru-RU" sz="2400" kern="0" dirty="0">
                <a:latin typeface="Consolas" pitchFamily="49" charset="0"/>
                <a:ea typeface="+mj-ea"/>
                <a:cs typeface="+mj-cs"/>
              </a:rPr>
              <a:t> </a:t>
            </a:r>
            <a:r>
              <a:rPr lang="en-US" sz="2400" kern="0" dirty="0">
                <a:solidFill>
                  <a:srgbClr val="C00000"/>
                </a:solidFill>
                <a:latin typeface="Consolas" pitchFamily="49" charset="0"/>
                <a:ea typeface="+mj-ea"/>
                <a:cs typeface="+mj-cs"/>
              </a:rPr>
              <a:t>"</a:t>
            </a:r>
            <a:r>
              <a:rPr lang="ru-RU" sz="2400" kern="0" dirty="0">
                <a:solidFill>
                  <a:srgbClr val="C00000"/>
                </a:solidFill>
                <a:latin typeface="Consolas" pitchFamily="49" charset="0"/>
                <a:ea typeface="+mj-ea"/>
                <a:cs typeface="+mj-cs"/>
              </a:rPr>
              <a:t>Привет!</a:t>
            </a:r>
            <a:r>
              <a:rPr lang="en-US" sz="2400" kern="0" dirty="0">
                <a:solidFill>
                  <a:srgbClr val="C00000"/>
                </a:solidFill>
                <a:latin typeface="Consolas" pitchFamily="49" charset="0"/>
                <a:ea typeface="+mj-ea"/>
                <a:cs typeface="+mj-cs"/>
              </a:rPr>
              <a:t>"</a:t>
            </a:r>
            <a:r>
              <a:rPr lang="ru-RU" sz="2400" kern="0" dirty="0">
                <a:latin typeface="Consolas" pitchFamily="49" charset="0"/>
                <a:ea typeface="+mj-ea"/>
                <a:cs typeface="+mj-cs"/>
              </a:rPr>
              <a:t> </a:t>
            </a:r>
            <a:r>
              <a:rPr lang="en-US" sz="2400" kern="0" dirty="0">
                <a:latin typeface="Consolas" pitchFamily="49" charset="0"/>
                <a:ea typeface="+mj-ea"/>
                <a:cs typeface="+mj-cs"/>
              </a:rPr>
              <a:t>)</a:t>
            </a:r>
            <a:endParaRPr lang="ru-RU" sz="2400" kern="0" dirty="0">
              <a:latin typeface="Consolas" pitchFamily="49" charset="0"/>
              <a:ea typeface="+mj-ea"/>
              <a:cs typeface="+mj-cs"/>
            </a:endParaRPr>
          </a:p>
          <a:p>
            <a:pPr marL="269875" indent="-269875" eaLnBrk="1" hangingPunct="1">
              <a:spcBef>
                <a:spcPts val="600"/>
              </a:spcBef>
              <a:buFont typeface="Arial" pitchFamily="34" charset="0"/>
              <a:buChar char="•"/>
              <a:defRPr/>
            </a:pPr>
            <a:r>
              <a:rPr lang="ru-RU" sz="2400" kern="0" dirty="0">
                <a:latin typeface="Arial"/>
                <a:ea typeface="+mj-ea"/>
                <a:cs typeface="+mj-cs"/>
              </a:rPr>
              <a:t>применяется в профессиональных разработках</a:t>
            </a:r>
          </a:p>
          <a:p>
            <a:pPr marL="269875" indent="-269875" eaLnBrk="1" hangingPunct="1">
              <a:spcBef>
                <a:spcPts val="600"/>
              </a:spcBef>
              <a:buFont typeface="Arial" pitchFamily="34" charset="0"/>
              <a:buChar char="•"/>
              <a:defRPr/>
            </a:pPr>
            <a:r>
              <a:rPr lang="ru-RU" sz="2400" kern="0" dirty="0">
                <a:latin typeface="Arial"/>
                <a:ea typeface="+mj-ea"/>
                <a:cs typeface="+mj-cs"/>
              </a:rPr>
              <a:t>понятный синтаксис, отступы</a:t>
            </a:r>
            <a:endParaRPr lang="en-US" sz="2400" kern="0" dirty="0">
              <a:latin typeface="Arial"/>
              <a:ea typeface="+mj-ea"/>
              <a:cs typeface="+mj-cs"/>
            </a:endParaRPr>
          </a:p>
          <a:p>
            <a:pPr marL="269875" indent="-269875" eaLnBrk="1" hangingPunct="1">
              <a:spcBef>
                <a:spcPts val="600"/>
              </a:spcBef>
              <a:buFont typeface="Arial" pitchFamily="34" charset="0"/>
              <a:buChar char="•"/>
              <a:defRPr/>
            </a:pPr>
            <a:r>
              <a:rPr lang="ru-RU" sz="2400" kern="0" dirty="0">
                <a:latin typeface="Arial"/>
                <a:ea typeface="+mj-ea"/>
                <a:cs typeface="+mj-cs"/>
              </a:rPr>
              <a:t>компактные решения (за счёт встроенных средств)</a:t>
            </a:r>
          </a:p>
          <a:p>
            <a:pPr marL="269875" indent="-269875" eaLnBrk="1" hangingPunct="1">
              <a:spcBef>
                <a:spcPts val="600"/>
              </a:spcBef>
              <a:buFont typeface="Arial" pitchFamily="34" charset="0"/>
              <a:buChar char="•"/>
              <a:defRPr/>
            </a:pPr>
            <a:r>
              <a:rPr lang="ru-RU" sz="2400" kern="0" dirty="0">
                <a:latin typeface="Arial"/>
              </a:rPr>
              <a:t>язык </a:t>
            </a:r>
            <a:r>
              <a:rPr lang="ru-RU" sz="2400" b="1" kern="0" dirty="0">
                <a:solidFill>
                  <a:srgbClr val="333399"/>
                </a:solidFill>
                <a:latin typeface="Arial"/>
              </a:rPr>
              <a:t>более высокого уровня</a:t>
            </a:r>
            <a:r>
              <a:rPr lang="ru-RU" sz="2400" kern="0" dirty="0">
                <a:latin typeface="Arial"/>
              </a:rPr>
              <a:t>, чем </a:t>
            </a:r>
            <a:r>
              <a:rPr lang="en-US" sz="2400" kern="0" dirty="0">
                <a:latin typeface="Arial"/>
              </a:rPr>
              <a:t>C </a:t>
            </a:r>
            <a:r>
              <a:rPr lang="ru-RU" sz="2400" kern="0" dirty="0">
                <a:latin typeface="Arial"/>
              </a:rPr>
              <a:t>и Паскаль (списки, словари, …)</a:t>
            </a:r>
          </a:p>
          <a:p>
            <a:pPr marL="269875" indent="-269875" eaLnBrk="1" hangingPunct="1">
              <a:spcBef>
                <a:spcPts val="600"/>
              </a:spcBef>
              <a:buFont typeface="Arial" pitchFamily="34" charset="0"/>
              <a:buChar char="•"/>
              <a:defRPr/>
            </a:pPr>
            <a:r>
              <a:rPr lang="ru-RU" sz="2400" kern="0" dirty="0">
                <a:latin typeface="Arial"/>
              </a:rPr>
              <a:t>поддержка любых языков (</a:t>
            </a:r>
            <a:r>
              <a:rPr lang="en-US" sz="2400" kern="0" dirty="0">
                <a:latin typeface="Arial"/>
              </a:rPr>
              <a:t>utf-8</a:t>
            </a:r>
            <a:r>
              <a:rPr lang="ru-RU" sz="2400" kern="0" dirty="0">
                <a:latin typeface="Arial"/>
              </a:rPr>
              <a:t>)</a:t>
            </a:r>
            <a:endParaRPr lang="ru-RU" sz="1400" kern="0" dirty="0">
              <a:latin typeface="Arial"/>
            </a:endParaRPr>
          </a:p>
          <a:p>
            <a:pPr marL="269875" indent="-269875" eaLnBrk="1" hangingPunct="1">
              <a:spcBef>
                <a:spcPts val="600"/>
              </a:spcBef>
              <a:buFont typeface="Arial" pitchFamily="34" charset="0"/>
              <a:buChar char="•"/>
              <a:defRPr/>
            </a:pPr>
            <a:r>
              <a:rPr lang="ru-RU" sz="2400" kern="0" dirty="0">
                <a:latin typeface="Arial"/>
              </a:rPr>
              <a:t>большая библиотека</a:t>
            </a:r>
          </a:p>
          <a:p>
            <a:pPr marL="269875" indent="-269875" eaLnBrk="1" hangingPunct="1">
              <a:spcBef>
                <a:spcPts val="600"/>
              </a:spcBef>
              <a:buFont typeface="Arial" pitchFamily="34" charset="0"/>
              <a:buChar char="•"/>
              <a:defRPr/>
            </a:pPr>
            <a:r>
              <a:rPr lang="ru-RU" sz="2400" kern="0" dirty="0">
                <a:latin typeface="Arial"/>
              </a:rPr>
              <a:t>возможность разработки программ с графическим интерфейсом</a:t>
            </a:r>
          </a:p>
          <a:p>
            <a:pPr marL="269875" indent="-269875" eaLnBrk="1" hangingPunct="1">
              <a:spcBef>
                <a:spcPts val="600"/>
              </a:spcBef>
              <a:buFont typeface="Arial" pitchFamily="34" charset="0"/>
              <a:buChar char="•"/>
              <a:defRPr/>
            </a:pPr>
            <a:r>
              <a:rPr lang="ru-RU" sz="2400" kern="0" dirty="0">
                <a:latin typeface="Arial"/>
                <a:ea typeface="+mj-ea"/>
                <a:cs typeface="+mj-cs"/>
              </a:rPr>
              <a:t>различные подходы к программированию (императивный, ООП, функциональный, …)</a:t>
            </a:r>
            <a:endParaRPr lang="en-US" sz="2400" kern="0" dirty="0">
              <a:latin typeface="Arial"/>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dissolve">
                                      <p:cBhvr>
                                        <p:cTn id="27" dur="500"/>
                                        <p:tgtEl>
                                          <p:spTgt spid="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dissolve">
                                      <p:cBhvr>
                                        <p:cTn id="32" dur="500"/>
                                        <p:tgtEl>
                                          <p:spTgt spid="4">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dissolve">
                                      <p:cBhvr>
                                        <p:cTn id="37" dur="500"/>
                                        <p:tgtEl>
                                          <p:spTgt spid="4">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Effect transition="in" filter="dissolve">
                                      <p:cBhvr>
                                        <p:cTn id="4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Заголовок 1"/>
          <p:cNvSpPr>
            <a:spLocks noGrp="1"/>
          </p:cNvSpPr>
          <p:nvPr>
            <p:ph type="title"/>
          </p:nvPr>
        </p:nvSpPr>
        <p:spPr>
          <a:xfrm>
            <a:off x="311150" y="301625"/>
            <a:ext cx="8375650" cy="471488"/>
          </a:xfrm>
        </p:spPr>
        <p:txBody>
          <a:bodyPr/>
          <a:lstStyle/>
          <a:p>
            <a:r>
              <a:rPr lang="ru-RU" altLang="ru-RU" smtClean="0"/>
              <a:t>Грабли</a:t>
            </a:r>
          </a:p>
        </p:txBody>
      </p:sp>
      <p:sp>
        <p:nvSpPr>
          <p:cNvPr id="8909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14E074E-F40C-4F0A-8FC1-C6676E96B678}" type="slidenum">
              <a:rPr lang="ru-RU" altLang="ru-RU" sz="1400"/>
              <a:pPr>
                <a:spcBef>
                  <a:spcPct val="0"/>
                </a:spcBef>
                <a:buFontTx/>
                <a:buNone/>
              </a:pPr>
              <a:t>42</a:t>
            </a:fld>
            <a:endParaRPr lang="ru-RU" altLang="ru-RU" sz="1400"/>
          </a:p>
        </p:txBody>
      </p:sp>
      <p:pic>
        <p:nvPicPr>
          <p:cNvPr id="113666" name="Picture 2"/>
          <p:cNvPicPr>
            <a:picLocks noChangeAspect="1" noChangeArrowheads="1"/>
          </p:cNvPicPr>
          <p:nvPr/>
        </p:nvPicPr>
        <p:blipFill>
          <a:blip r:embed="rId3"/>
          <a:srcRect/>
          <a:stretch>
            <a:fillRect/>
          </a:stretch>
        </p:blipFill>
        <p:spPr bwMode="auto">
          <a:xfrm>
            <a:off x="1384300" y="1397000"/>
            <a:ext cx="6373813" cy="4064000"/>
          </a:xfrm>
          <a:prstGeom prst="rect">
            <a:avLst/>
          </a:prstGeom>
          <a:noFill/>
          <a:ln w="12700" cap="flat" cmpd="sng">
            <a:noFill/>
            <a:prstDash val="solid"/>
            <a:miter lim="800000"/>
            <a:headEnd type="none" w="med" len="med"/>
            <a:tailEnd type="none" w="lg" len="lg"/>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Заголовок 1"/>
          <p:cNvSpPr>
            <a:spLocks noGrp="1"/>
          </p:cNvSpPr>
          <p:nvPr>
            <p:ph type="title"/>
          </p:nvPr>
        </p:nvSpPr>
        <p:spPr>
          <a:xfrm>
            <a:off x="311150" y="301625"/>
            <a:ext cx="8375650" cy="471488"/>
          </a:xfrm>
        </p:spPr>
        <p:txBody>
          <a:bodyPr/>
          <a:lstStyle/>
          <a:p>
            <a:r>
              <a:rPr lang="ru-RU" altLang="ru-RU" smtClean="0"/>
              <a:t>Грабли</a:t>
            </a:r>
          </a:p>
        </p:txBody>
      </p:sp>
      <p:sp>
        <p:nvSpPr>
          <p:cNvPr id="91139"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21860D0-9021-4E5F-9F9C-7AF9731D515F}" type="slidenum">
              <a:rPr lang="ru-RU" altLang="ru-RU" sz="1400"/>
              <a:pPr>
                <a:spcBef>
                  <a:spcPct val="0"/>
                </a:spcBef>
                <a:buFontTx/>
                <a:buNone/>
              </a:pPr>
              <a:t>43</a:t>
            </a:fld>
            <a:endParaRPr lang="ru-RU" altLang="ru-RU" sz="1400"/>
          </a:p>
        </p:txBody>
      </p:sp>
      <p:grpSp>
        <p:nvGrpSpPr>
          <p:cNvPr id="91140" name="Group 55"/>
          <p:cNvGrpSpPr>
            <a:grpSpLocks/>
          </p:cNvGrpSpPr>
          <p:nvPr/>
        </p:nvGrpSpPr>
        <p:grpSpPr bwMode="auto">
          <a:xfrm>
            <a:off x="449263" y="892175"/>
            <a:ext cx="7875587" cy="663575"/>
            <a:chOff x="433" y="3902"/>
            <a:chExt cx="4961" cy="418"/>
          </a:xfrm>
        </p:grpSpPr>
        <p:sp>
          <p:nvSpPr>
            <p:cNvPr id="6" name="Text Box 56"/>
            <p:cNvSpPr txBox="1">
              <a:spLocks noChangeArrowheads="1"/>
            </p:cNvSpPr>
            <p:nvPr/>
          </p:nvSpPr>
          <p:spPr bwMode="auto">
            <a:xfrm>
              <a:off x="727" y="3969"/>
              <a:ext cx="4667"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Нумерация элементов строк и массивов с нуля!</a:t>
              </a:r>
            </a:p>
          </p:txBody>
        </p:sp>
        <p:sp>
          <p:nvSpPr>
            <p:cNvPr id="91198"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grpSp>
        <p:nvGrpSpPr>
          <p:cNvPr id="3" name="Group 55"/>
          <p:cNvGrpSpPr>
            <a:grpSpLocks/>
          </p:cNvGrpSpPr>
          <p:nvPr/>
        </p:nvGrpSpPr>
        <p:grpSpPr bwMode="auto">
          <a:xfrm>
            <a:off x="449263" y="1820863"/>
            <a:ext cx="6837362" cy="663575"/>
            <a:chOff x="433" y="3902"/>
            <a:chExt cx="4307" cy="418"/>
          </a:xfrm>
        </p:grpSpPr>
        <p:sp>
          <p:nvSpPr>
            <p:cNvPr id="15" name="Text Box 56"/>
            <p:cNvSpPr txBox="1">
              <a:spLocks noChangeArrowheads="1"/>
            </p:cNvSpPr>
            <p:nvPr/>
          </p:nvSpPr>
          <p:spPr bwMode="auto">
            <a:xfrm>
              <a:off x="727" y="3969"/>
              <a:ext cx="4013"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Последний элемент среза не включается!</a:t>
              </a:r>
            </a:p>
          </p:txBody>
        </p:sp>
        <p:sp>
          <p:nvSpPr>
            <p:cNvPr id="91196"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graphicFrame>
        <p:nvGraphicFramePr>
          <p:cNvPr id="20" name="Таблица 19"/>
          <p:cNvGraphicFramePr>
            <a:graphicFrameLocks noGrp="1"/>
          </p:cNvGraphicFramePr>
          <p:nvPr/>
        </p:nvGraphicFramePr>
        <p:xfrm>
          <a:off x="973138" y="2624138"/>
          <a:ext cx="5419725" cy="828675"/>
        </p:xfrm>
        <a:graphic>
          <a:graphicData uri="http://schemas.openxmlformats.org/drawingml/2006/table">
            <a:tbl>
              <a:tblPr/>
              <a:tblGrid>
                <a:gridCol w="677862"/>
                <a:gridCol w="676275"/>
                <a:gridCol w="677863"/>
                <a:gridCol w="677862"/>
                <a:gridCol w="677863"/>
                <a:gridCol w="677862"/>
                <a:gridCol w="676275"/>
                <a:gridCol w="677863"/>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Courier New" pitchFamily="49" charset="0"/>
                          <a:cs typeface="Courier New" pitchFamily="49" charset="0"/>
                        </a:rPr>
                        <a:t>0</a:t>
                      </a:r>
                      <a:endParaRPr kumimoji="0" lang="ru-RU" sz="1800" b="1" i="0" u="none" strike="noStrike" cap="none" normalizeH="0" baseline="0" dirty="0" smtClean="0">
                        <a:ln>
                          <a:noFill/>
                        </a:ln>
                        <a:solidFill>
                          <a:schemeClr val="tx1"/>
                        </a:solidFill>
                        <a:effectLst/>
                        <a:latin typeface="Courier New" pitchFamily="49" charset="0"/>
                        <a:cs typeface="Courier New" pitchFamily="49" charset="0"/>
                      </a:endParaRPr>
                    </a:p>
                  </a:txBody>
                  <a:tcPr horzOverflow="overflow">
                    <a:lnL>
                      <a:noFill/>
                    </a:lnL>
                    <a:lnR>
                      <a:noFill/>
                    </a:lnR>
                    <a:lnT>
                      <a:noFill/>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cs typeface="Courier New" pitchFamily="49" charset="0"/>
                        </a:rPr>
                        <a:t>1</a:t>
                      </a:r>
                      <a:endParaRPr kumimoji="0" lang="ru-RU" sz="1800" b="1" i="0" u="none" strike="noStrike" cap="none" normalizeH="0" baseline="0" smtClean="0">
                        <a:ln>
                          <a:noFill/>
                        </a:ln>
                        <a:solidFill>
                          <a:schemeClr val="tx1"/>
                        </a:solidFill>
                        <a:effectLst/>
                        <a:latin typeface="Courier New" pitchFamily="49" charset="0"/>
                        <a:cs typeface="Courier New" pitchFamily="49" charset="0"/>
                      </a:endParaRPr>
                    </a:p>
                  </a:txBody>
                  <a:tcPr horzOverflow="overflow">
                    <a:lnL>
                      <a:noFill/>
                    </a:lnL>
                    <a:lnR>
                      <a:noFill/>
                    </a:lnR>
                    <a:lnT>
                      <a:noFill/>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cs typeface="Courier New" pitchFamily="49" charset="0"/>
                        </a:rPr>
                        <a:t>2</a:t>
                      </a:r>
                      <a:endParaRPr kumimoji="0" lang="ru-RU" sz="1800" b="1" i="0" u="none" strike="noStrike" cap="none" normalizeH="0" baseline="0" smtClean="0">
                        <a:ln>
                          <a:noFill/>
                        </a:ln>
                        <a:solidFill>
                          <a:schemeClr val="tx1"/>
                        </a:solidFill>
                        <a:effectLst/>
                        <a:latin typeface="Courier New" pitchFamily="49" charset="0"/>
                        <a:cs typeface="Courier New" pitchFamily="49" charset="0"/>
                      </a:endParaRPr>
                    </a:p>
                  </a:txBody>
                  <a:tcPr horzOverflow="overflow">
                    <a:lnL>
                      <a:noFill/>
                    </a:lnL>
                    <a:lnR>
                      <a:noFill/>
                    </a:lnR>
                    <a:lnT>
                      <a:noFill/>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ourier New" pitchFamily="49" charset="0"/>
                          <a:cs typeface="Courier New" pitchFamily="49" charset="0"/>
                        </a:rPr>
                        <a:t>3</a:t>
                      </a:r>
                      <a:endParaRPr kumimoji="0" lang="ru-RU" sz="1800" b="1" i="0" u="none" strike="noStrike" cap="none" normalizeH="0" baseline="0" smtClean="0">
                        <a:ln>
                          <a:noFill/>
                        </a:ln>
                        <a:solidFill>
                          <a:schemeClr val="tx1"/>
                        </a:solidFill>
                        <a:effectLst/>
                        <a:latin typeface="Courier New" pitchFamily="49" charset="0"/>
                        <a:cs typeface="Courier New" pitchFamily="49" charset="0"/>
                      </a:endParaRPr>
                    </a:p>
                  </a:txBody>
                  <a:tcPr horzOverflow="overflow">
                    <a:lnL>
                      <a:noFill/>
                    </a:lnL>
                    <a:lnR>
                      <a:noFill/>
                    </a:lnR>
                    <a:lnT>
                      <a:noFill/>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ourier New" pitchFamily="49" charset="0"/>
                          <a:cs typeface="Courier New" pitchFamily="49" charset="0"/>
                        </a:rPr>
                        <a:t>4</a:t>
                      </a:r>
                    </a:p>
                  </a:txBody>
                  <a:tcPr horzOverflow="overflow">
                    <a:lnL>
                      <a:noFill/>
                    </a:lnL>
                    <a:lnR>
                      <a:noFill/>
                    </a:lnR>
                    <a:lnT>
                      <a:noFill/>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ourier New" pitchFamily="49" charset="0"/>
                          <a:cs typeface="Courier New" pitchFamily="49" charset="0"/>
                        </a:rPr>
                        <a:t>5</a:t>
                      </a:r>
                    </a:p>
                  </a:txBody>
                  <a:tcPr horzOverflow="overflow">
                    <a:lnL>
                      <a:noFill/>
                    </a:lnL>
                    <a:lnR>
                      <a:noFill/>
                    </a:lnR>
                    <a:lnT>
                      <a:noFill/>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ourier New" pitchFamily="49" charset="0"/>
                          <a:cs typeface="Courier New" pitchFamily="49" charset="0"/>
                        </a:rPr>
                        <a:t>6</a:t>
                      </a:r>
                    </a:p>
                  </a:txBody>
                  <a:tcPr horzOverflow="overflow">
                    <a:lnL>
                      <a:noFill/>
                    </a:lnL>
                    <a:lnR>
                      <a:noFill/>
                    </a:lnR>
                    <a:lnT>
                      <a:noFill/>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Courier New" pitchFamily="49" charset="0"/>
                          <a:cs typeface="Courier New" pitchFamily="49" charset="0"/>
                        </a:rPr>
                        <a:t>7</a:t>
                      </a:r>
                    </a:p>
                  </a:txBody>
                  <a:tcPr horzOverflow="overflow">
                    <a:lnL>
                      <a:noFill/>
                    </a:lnL>
                    <a:lnR>
                      <a:noFill/>
                    </a:lnR>
                    <a:lnT>
                      <a:noFill/>
                    </a:lnT>
                    <a:lnB w="12700" cap="flat" cmpd="sng" algn="ctr">
                      <a:solidFill>
                        <a:schemeClr val="bg1">
                          <a:lumMod val="50000"/>
                        </a:schemeClr>
                      </a:solidFill>
                      <a:prstDash val="solid"/>
                      <a:round/>
                      <a:headEnd type="none" w="med" len="med"/>
                      <a:tailEnd type="none" w="med" len="med"/>
                    </a:lnB>
                    <a:lnTlToBr>
                      <a:noFill/>
                    </a:lnTlToBr>
                    <a:lnBlToTr>
                      <a:noFill/>
                    </a:lnBlToTr>
                    <a:no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Courier New" pitchFamily="49" charset="0"/>
                          <a:cs typeface="Courier New" pitchFamily="49" charset="0"/>
                        </a:rPr>
                        <a:t>7</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Courier New" pitchFamily="49" charset="0"/>
                          <a:cs typeface="Courier New" pitchFamily="49" charset="0"/>
                        </a:rPr>
                        <a:t>12</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Courier New" pitchFamily="49" charset="0"/>
                          <a:cs typeface="Courier New" pitchFamily="49" charset="0"/>
                        </a:rPr>
                        <a:t>5</a:t>
                      </a:r>
                    </a:p>
                  </a:txBody>
                  <a:tcPr horzOverflow="overflow">
                    <a:lnL w="12700" cap="flat" cmpd="sng" algn="ctr">
                      <a:solidFill>
                        <a:srgbClr val="7F7F7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urier New" pitchFamily="49" charset="0"/>
                          <a:cs typeface="Courier New" pitchFamily="49" charset="0"/>
                        </a:rPr>
                        <a:t>8</a:t>
                      </a:r>
                      <a:endParaRPr kumimoji="0" lang="ru-RU" sz="2400" b="1" i="0" u="none" strike="noStrike" cap="none" normalizeH="0" baseline="0" dirty="0" smtClean="0">
                        <a:ln>
                          <a:noFill/>
                        </a:ln>
                        <a:solidFill>
                          <a:schemeClr val="tx1"/>
                        </a:solidFill>
                        <a:effectLst/>
                        <a:latin typeface="Courier New" pitchFamily="49" charset="0"/>
                        <a:cs typeface="Courier New" pitchFamily="49"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ourier New" pitchFamily="49" charset="0"/>
                          <a:cs typeface="Courier New" pitchFamily="49" charset="0"/>
                        </a:rPr>
                        <a:t>18</a:t>
                      </a:r>
                      <a:endParaRPr kumimoji="0" lang="ru-RU" sz="2400" b="1" i="0" u="none" strike="noStrike" cap="none" normalizeH="0" baseline="0" dirty="0" smtClean="0">
                        <a:ln>
                          <a:noFill/>
                        </a:ln>
                        <a:solidFill>
                          <a:schemeClr val="tx1"/>
                        </a:solidFill>
                        <a:effectLst/>
                        <a:latin typeface="Courier New" pitchFamily="49" charset="0"/>
                        <a:cs typeface="Courier New" pitchFamily="49" charset="0"/>
                      </a:endParaRP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ourier New" pitchFamily="49" charset="0"/>
                          <a:cs typeface="Courier New" pitchFamily="49" charset="0"/>
                        </a:rPr>
                        <a:t>34</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ourier New" pitchFamily="49" charset="0"/>
                          <a:cs typeface="Courier New" pitchFamily="49" charset="0"/>
                        </a:rPr>
                        <a:t>40</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99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ourier New" pitchFamily="49" charset="0"/>
                          <a:cs typeface="Courier New" pitchFamily="49" charset="0"/>
                        </a:rPr>
                        <a:t>23</a:t>
                      </a:r>
                    </a:p>
                  </a:txBody>
                  <a:tcPr horzOverflow="overflow">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99FF99"/>
                    </a:solidFill>
                  </a:tcPr>
                </a:tc>
              </a:tr>
            </a:tbl>
          </a:graphicData>
        </a:graphic>
      </p:graphicFrame>
      <p:sp>
        <p:nvSpPr>
          <p:cNvPr id="33" name="Прямоугольник 32"/>
          <p:cNvSpPr>
            <a:spLocks noChangeArrowheads="1"/>
          </p:cNvSpPr>
          <p:nvPr/>
        </p:nvSpPr>
        <p:spPr bwMode="auto">
          <a:xfrm>
            <a:off x="1103313" y="3584575"/>
            <a:ext cx="1770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a:t>
            </a:r>
            <a:r>
              <a:rPr lang="ru-RU" altLang="ru-RU" sz="2800" b="1">
                <a:solidFill>
                  <a:srgbClr val="00B0F0"/>
                </a:solidFill>
                <a:latin typeface="Courier New" pitchFamily="49" charset="0"/>
                <a:cs typeface="Times New Roman" pitchFamily="18" charset="0"/>
              </a:rPr>
              <a:t>1</a:t>
            </a:r>
            <a:r>
              <a:rPr lang="ru-RU" altLang="ru-RU" sz="2800" b="1">
                <a:latin typeface="Courier New" pitchFamily="49" charset="0"/>
                <a:cs typeface="Times New Roman" pitchFamily="18" charset="0"/>
              </a:rPr>
              <a:t>:</a:t>
            </a:r>
            <a:r>
              <a:rPr lang="ru-RU" altLang="ru-RU" sz="2800" b="1">
                <a:solidFill>
                  <a:srgbClr val="00B0F0"/>
                </a:solidFill>
                <a:latin typeface="Courier New" pitchFamily="49" charset="0"/>
                <a:cs typeface="Times New Roman" pitchFamily="18" charset="0"/>
              </a:rPr>
              <a:t>3</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36" name="Стрелка вправо 35"/>
          <p:cNvSpPr/>
          <p:nvPr/>
        </p:nvSpPr>
        <p:spPr bwMode="auto">
          <a:xfrm>
            <a:off x="2862263" y="3744913"/>
            <a:ext cx="479425" cy="180975"/>
          </a:xfrm>
          <a:prstGeom prst="rightArrow">
            <a:avLst>
              <a:gd name="adj1" fmla="val 50000"/>
              <a:gd name="adj2" fmla="val 110495"/>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37" name="Прямоугольник 36"/>
          <p:cNvSpPr>
            <a:spLocks noChangeArrowheads="1"/>
          </p:cNvSpPr>
          <p:nvPr/>
        </p:nvSpPr>
        <p:spPr bwMode="auto">
          <a:xfrm>
            <a:off x="3232150" y="3584575"/>
            <a:ext cx="1984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t>
            </a:r>
            <a:r>
              <a:rPr lang="ru-RU" altLang="ru-RU" sz="2800" b="1">
                <a:latin typeface="Courier New" pitchFamily="49" charset="0"/>
                <a:cs typeface="Times New Roman" pitchFamily="18" charset="0"/>
              </a:rPr>
              <a:t>12, 5</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39" name="Прямоугольник 38"/>
          <p:cNvSpPr>
            <a:spLocks noChangeArrowheads="1"/>
          </p:cNvSpPr>
          <p:nvPr/>
        </p:nvSpPr>
        <p:spPr bwMode="auto">
          <a:xfrm>
            <a:off x="1103313" y="4010025"/>
            <a:ext cx="1770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a:t>
            </a:r>
            <a:r>
              <a:rPr lang="en-US" altLang="ru-RU" sz="2800" b="1">
                <a:solidFill>
                  <a:srgbClr val="00B0F0"/>
                </a:solidFill>
                <a:latin typeface="Courier New" pitchFamily="49" charset="0"/>
                <a:cs typeface="Times New Roman" pitchFamily="18" charset="0"/>
              </a:rPr>
              <a:t>2</a:t>
            </a:r>
            <a:r>
              <a:rPr lang="ru-RU" altLang="ru-RU" sz="2800" b="1">
                <a:latin typeface="Courier New" pitchFamily="49" charset="0"/>
                <a:cs typeface="Times New Roman" pitchFamily="18" charset="0"/>
              </a:rPr>
              <a:t>:</a:t>
            </a:r>
            <a:r>
              <a:rPr lang="ru-RU" altLang="ru-RU" sz="2800" b="1">
                <a:solidFill>
                  <a:srgbClr val="00B0F0"/>
                </a:solidFill>
                <a:latin typeface="Courier New" pitchFamily="49" charset="0"/>
                <a:cs typeface="Times New Roman" pitchFamily="18" charset="0"/>
              </a:rPr>
              <a:t>3</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40" name="Стрелка вправо 39"/>
          <p:cNvSpPr/>
          <p:nvPr/>
        </p:nvSpPr>
        <p:spPr bwMode="auto">
          <a:xfrm>
            <a:off x="2862263" y="4170363"/>
            <a:ext cx="479425" cy="180975"/>
          </a:xfrm>
          <a:prstGeom prst="rightArrow">
            <a:avLst>
              <a:gd name="adj1" fmla="val 50000"/>
              <a:gd name="adj2" fmla="val 110495"/>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41" name="Прямоугольник 40"/>
          <p:cNvSpPr>
            <a:spLocks noChangeArrowheads="1"/>
          </p:cNvSpPr>
          <p:nvPr/>
        </p:nvSpPr>
        <p:spPr bwMode="auto">
          <a:xfrm>
            <a:off x="3232150" y="4010025"/>
            <a:ext cx="11255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t>
            </a:r>
            <a:r>
              <a:rPr lang="ru-RU" altLang="ru-RU" sz="2800" b="1">
                <a:latin typeface="Courier New" pitchFamily="49" charset="0"/>
                <a:cs typeface="Times New Roman" pitchFamily="18" charset="0"/>
              </a:rPr>
              <a:t>5</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42" name="Прямоугольник 41"/>
          <p:cNvSpPr>
            <a:spLocks noChangeArrowheads="1"/>
          </p:cNvSpPr>
          <p:nvPr/>
        </p:nvSpPr>
        <p:spPr bwMode="auto">
          <a:xfrm>
            <a:off x="1312863" y="4418013"/>
            <a:ext cx="15541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a:t>
            </a:r>
            <a:r>
              <a:rPr lang="ru-RU" altLang="ru-RU" sz="2800" b="1">
                <a:latin typeface="Courier New" pitchFamily="49" charset="0"/>
                <a:cs typeface="Times New Roman" pitchFamily="18" charset="0"/>
              </a:rPr>
              <a:t>:</a:t>
            </a:r>
            <a:r>
              <a:rPr lang="ru-RU" altLang="ru-RU" sz="2800" b="1">
                <a:solidFill>
                  <a:srgbClr val="00B0F0"/>
                </a:solidFill>
                <a:latin typeface="Courier New" pitchFamily="49" charset="0"/>
                <a:cs typeface="Times New Roman" pitchFamily="18" charset="0"/>
              </a:rPr>
              <a:t>3</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43" name="Прямоугольник 42"/>
          <p:cNvSpPr>
            <a:spLocks noChangeArrowheads="1"/>
          </p:cNvSpPr>
          <p:nvPr/>
        </p:nvSpPr>
        <p:spPr bwMode="auto">
          <a:xfrm>
            <a:off x="5213350" y="4418013"/>
            <a:ext cx="26304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t>
            </a:r>
            <a:r>
              <a:rPr lang="ru-RU" altLang="ru-RU" sz="2800" b="1">
                <a:latin typeface="Courier New" pitchFamily="49" charset="0"/>
                <a:cs typeface="Times New Roman" pitchFamily="18" charset="0"/>
              </a:rPr>
              <a:t>7, 12, 5</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44" name="Прямоугольник 43"/>
          <p:cNvSpPr>
            <a:spLocks noChangeArrowheads="1"/>
          </p:cNvSpPr>
          <p:nvPr/>
        </p:nvSpPr>
        <p:spPr bwMode="auto">
          <a:xfrm>
            <a:off x="3286125" y="4418013"/>
            <a:ext cx="17700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a:t>
            </a:r>
            <a:r>
              <a:rPr lang="en-US" altLang="ru-RU" sz="2800" b="1">
                <a:solidFill>
                  <a:srgbClr val="FF0000"/>
                </a:solidFill>
                <a:latin typeface="Courier New" pitchFamily="49" charset="0"/>
                <a:cs typeface="Times New Roman" pitchFamily="18" charset="0"/>
              </a:rPr>
              <a:t>0</a:t>
            </a:r>
            <a:r>
              <a:rPr lang="ru-RU" altLang="ru-RU" sz="2800" b="1">
                <a:latin typeface="Courier New" pitchFamily="49" charset="0"/>
                <a:cs typeface="Times New Roman" pitchFamily="18" charset="0"/>
              </a:rPr>
              <a:t>:</a:t>
            </a:r>
            <a:r>
              <a:rPr lang="ru-RU" altLang="ru-RU" sz="2800" b="1">
                <a:solidFill>
                  <a:srgbClr val="00B0F0"/>
                </a:solidFill>
                <a:latin typeface="Courier New" pitchFamily="49" charset="0"/>
                <a:cs typeface="Times New Roman" pitchFamily="18" charset="0"/>
              </a:rPr>
              <a:t>3</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45" name="Стрелка вправо 44"/>
          <p:cNvSpPr/>
          <p:nvPr/>
        </p:nvSpPr>
        <p:spPr bwMode="auto">
          <a:xfrm>
            <a:off x="4908550" y="4576763"/>
            <a:ext cx="479425" cy="180975"/>
          </a:xfrm>
          <a:prstGeom prst="rightArrow">
            <a:avLst>
              <a:gd name="adj1" fmla="val 50000"/>
              <a:gd name="adj2" fmla="val 110495"/>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52" name="Стрелка вправо 51"/>
          <p:cNvSpPr/>
          <p:nvPr/>
        </p:nvSpPr>
        <p:spPr bwMode="auto">
          <a:xfrm>
            <a:off x="2862263" y="4586288"/>
            <a:ext cx="479425" cy="180975"/>
          </a:xfrm>
          <a:prstGeom prst="rightArrow">
            <a:avLst>
              <a:gd name="adj1" fmla="val 50000"/>
              <a:gd name="adj2" fmla="val 110495"/>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53" name="Прямоугольник 52"/>
          <p:cNvSpPr>
            <a:spLocks noChangeArrowheads="1"/>
          </p:cNvSpPr>
          <p:nvPr/>
        </p:nvSpPr>
        <p:spPr bwMode="auto">
          <a:xfrm>
            <a:off x="1312863" y="4827588"/>
            <a:ext cx="1555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a:t>
            </a:r>
            <a:r>
              <a:rPr lang="en-US" altLang="ru-RU" sz="2800" b="1">
                <a:solidFill>
                  <a:srgbClr val="00B0F0"/>
                </a:solidFill>
                <a:latin typeface="Courier New" pitchFamily="49" charset="0"/>
                <a:cs typeface="Times New Roman" pitchFamily="18" charset="0"/>
              </a:rPr>
              <a:t>5</a:t>
            </a:r>
            <a:r>
              <a:rPr lang="ru-RU" altLang="ru-RU" sz="2800" b="1">
                <a:latin typeface="Courier New" pitchFamily="49" charset="0"/>
                <a:cs typeface="Times New Roman" pitchFamily="18" charset="0"/>
              </a:rPr>
              <a:t>:</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54" name="Прямоугольник 53"/>
          <p:cNvSpPr>
            <a:spLocks noChangeArrowheads="1"/>
          </p:cNvSpPr>
          <p:nvPr/>
        </p:nvSpPr>
        <p:spPr bwMode="auto">
          <a:xfrm>
            <a:off x="5213350" y="4827588"/>
            <a:ext cx="3059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[34</a:t>
            </a:r>
            <a:r>
              <a:rPr lang="ru-RU" altLang="ru-RU" sz="2800" b="1">
                <a:latin typeface="Courier New" pitchFamily="49" charset="0"/>
                <a:cs typeface="Times New Roman" pitchFamily="18" charset="0"/>
              </a:rPr>
              <a:t>, </a:t>
            </a:r>
            <a:r>
              <a:rPr lang="en-US" altLang="ru-RU" sz="2800" b="1">
                <a:latin typeface="Courier New" pitchFamily="49" charset="0"/>
                <a:cs typeface="Times New Roman" pitchFamily="18" charset="0"/>
              </a:rPr>
              <a:t>40</a:t>
            </a:r>
            <a:r>
              <a:rPr lang="ru-RU" altLang="ru-RU" sz="2800" b="1">
                <a:latin typeface="Courier New" pitchFamily="49" charset="0"/>
                <a:cs typeface="Times New Roman" pitchFamily="18" charset="0"/>
              </a:rPr>
              <a:t>, </a:t>
            </a:r>
            <a:r>
              <a:rPr lang="en-US" altLang="ru-RU" sz="2800" b="1">
                <a:latin typeface="Courier New" pitchFamily="49" charset="0"/>
                <a:cs typeface="Times New Roman" pitchFamily="18" charset="0"/>
              </a:rPr>
              <a:t>23]</a:t>
            </a:r>
            <a:r>
              <a:rPr lang="en-US" altLang="ru-RU" sz="2800" b="1">
                <a:latin typeface="Calibri" pitchFamily="34" charset="0"/>
                <a:cs typeface="Times New Roman" pitchFamily="18" charset="0"/>
              </a:rPr>
              <a:t> </a:t>
            </a:r>
            <a:endParaRPr lang="ru-RU" altLang="ru-RU" sz="2800"/>
          </a:p>
        </p:txBody>
      </p:sp>
      <p:sp>
        <p:nvSpPr>
          <p:cNvPr id="55" name="Прямоугольник 54"/>
          <p:cNvSpPr>
            <a:spLocks noChangeArrowheads="1"/>
          </p:cNvSpPr>
          <p:nvPr/>
        </p:nvSpPr>
        <p:spPr bwMode="auto">
          <a:xfrm>
            <a:off x="3286125" y="4827588"/>
            <a:ext cx="1770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a:t>
            </a:r>
            <a:r>
              <a:rPr lang="en-US" altLang="ru-RU" sz="2800" b="1">
                <a:solidFill>
                  <a:srgbClr val="00B0F0"/>
                </a:solidFill>
                <a:latin typeface="Courier New" pitchFamily="49" charset="0"/>
                <a:cs typeface="Times New Roman" pitchFamily="18" charset="0"/>
              </a:rPr>
              <a:t>5</a:t>
            </a:r>
            <a:r>
              <a:rPr lang="ru-RU" altLang="ru-RU" sz="2800" b="1">
                <a:latin typeface="Courier New" pitchFamily="49" charset="0"/>
                <a:cs typeface="Times New Roman" pitchFamily="18" charset="0"/>
              </a:rPr>
              <a:t>:</a:t>
            </a:r>
            <a:r>
              <a:rPr lang="en-US" altLang="ru-RU" sz="2800" b="1">
                <a:solidFill>
                  <a:srgbClr val="FF0000"/>
                </a:solidFill>
                <a:latin typeface="Courier New" pitchFamily="49" charset="0"/>
                <a:cs typeface="Times New Roman" pitchFamily="18" charset="0"/>
              </a:rPr>
              <a:t>8</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56" name="Стрелка вправо 55"/>
          <p:cNvSpPr/>
          <p:nvPr/>
        </p:nvSpPr>
        <p:spPr bwMode="auto">
          <a:xfrm>
            <a:off x="4908550" y="4986338"/>
            <a:ext cx="479425" cy="180975"/>
          </a:xfrm>
          <a:prstGeom prst="rightArrow">
            <a:avLst>
              <a:gd name="adj1" fmla="val 50000"/>
              <a:gd name="adj2" fmla="val 110495"/>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57" name="Стрелка вправо 56"/>
          <p:cNvSpPr/>
          <p:nvPr/>
        </p:nvSpPr>
        <p:spPr bwMode="auto">
          <a:xfrm>
            <a:off x="2862263" y="4995863"/>
            <a:ext cx="479425" cy="180975"/>
          </a:xfrm>
          <a:prstGeom prst="rightArrow">
            <a:avLst>
              <a:gd name="adj1" fmla="val 50000"/>
              <a:gd name="adj2" fmla="val 110495"/>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58" name="Прямоугольник 57"/>
          <p:cNvSpPr>
            <a:spLocks noChangeArrowheads="1"/>
          </p:cNvSpPr>
          <p:nvPr/>
        </p:nvSpPr>
        <p:spPr bwMode="auto">
          <a:xfrm>
            <a:off x="882650" y="5208588"/>
            <a:ext cx="1985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a:t>
            </a:r>
            <a:r>
              <a:rPr lang="ru-RU" altLang="ru-RU" sz="2800" b="1">
                <a:solidFill>
                  <a:srgbClr val="00B0F0"/>
                </a:solidFill>
                <a:latin typeface="Courier New" pitchFamily="49" charset="0"/>
                <a:cs typeface="Times New Roman" pitchFamily="18" charset="0"/>
              </a:rPr>
              <a:t>3</a:t>
            </a:r>
            <a:r>
              <a:rPr lang="ru-RU" altLang="ru-RU" sz="2800" b="1">
                <a:latin typeface="Courier New" pitchFamily="49" charset="0"/>
                <a:cs typeface="Times New Roman" pitchFamily="18" charset="0"/>
              </a:rPr>
              <a:t>:</a:t>
            </a:r>
            <a:r>
              <a:rPr lang="ru-RU" altLang="ru-RU" sz="2800" b="1">
                <a:solidFill>
                  <a:srgbClr val="00B0F0"/>
                </a:solidFill>
                <a:latin typeface="Courier New" pitchFamily="49" charset="0"/>
                <a:cs typeface="Times New Roman" pitchFamily="18" charset="0"/>
              </a:rPr>
              <a:t>-2</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59" name="Прямоугольник 58"/>
          <p:cNvSpPr>
            <a:spLocks noChangeArrowheads="1"/>
          </p:cNvSpPr>
          <p:nvPr/>
        </p:nvSpPr>
        <p:spPr bwMode="auto">
          <a:xfrm>
            <a:off x="5213350" y="5208588"/>
            <a:ext cx="284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t>
            </a:r>
            <a:r>
              <a:rPr lang="ru-RU" altLang="ru-RU" sz="2800" b="1">
                <a:latin typeface="Courier New" pitchFamily="49" charset="0"/>
                <a:cs typeface="Times New Roman" pitchFamily="18" charset="0"/>
              </a:rPr>
              <a:t>8, 18, </a:t>
            </a:r>
            <a:r>
              <a:rPr lang="en-US" altLang="ru-RU" sz="2800" b="1">
                <a:latin typeface="Courier New" pitchFamily="49" charset="0"/>
                <a:cs typeface="Times New Roman" pitchFamily="18" charset="0"/>
              </a:rPr>
              <a:t>3</a:t>
            </a:r>
            <a:r>
              <a:rPr lang="ru-RU" altLang="ru-RU" sz="2800" b="1">
                <a:latin typeface="Courier New" pitchFamily="49" charset="0"/>
                <a:cs typeface="Times New Roman" pitchFamily="18" charset="0"/>
              </a:rPr>
              <a:t>4</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60" name="Прямоугольник 59"/>
          <p:cNvSpPr>
            <a:spLocks noChangeArrowheads="1"/>
          </p:cNvSpPr>
          <p:nvPr/>
        </p:nvSpPr>
        <p:spPr bwMode="auto">
          <a:xfrm>
            <a:off x="3286125" y="5208588"/>
            <a:ext cx="1770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800" b="1">
                <a:latin typeface="Courier New" pitchFamily="49" charset="0"/>
                <a:cs typeface="Times New Roman" pitchFamily="18" charset="0"/>
              </a:rPr>
              <a:t> A[</a:t>
            </a:r>
            <a:r>
              <a:rPr lang="ru-RU" altLang="ru-RU" sz="2800" b="1">
                <a:solidFill>
                  <a:srgbClr val="00B0F0"/>
                </a:solidFill>
                <a:latin typeface="Courier New" pitchFamily="49" charset="0"/>
                <a:cs typeface="Times New Roman" pitchFamily="18" charset="0"/>
              </a:rPr>
              <a:t>3</a:t>
            </a:r>
            <a:r>
              <a:rPr lang="ru-RU" altLang="ru-RU" sz="2800" b="1">
                <a:latin typeface="Courier New" pitchFamily="49" charset="0"/>
                <a:cs typeface="Times New Roman" pitchFamily="18" charset="0"/>
              </a:rPr>
              <a:t>:</a:t>
            </a:r>
            <a:r>
              <a:rPr lang="ru-RU" altLang="ru-RU" sz="2800" b="1">
                <a:solidFill>
                  <a:srgbClr val="FF0000"/>
                </a:solidFill>
                <a:latin typeface="Courier New" pitchFamily="49" charset="0"/>
                <a:cs typeface="Times New Roman" pitchFamily="18" charset="0"/>
              </a:rPr>
              <a:t>6</a:t>
            </a:r>
            <a:r>
              <a:rPr lang="en-US" altLang="ru-RU" sz="2800" b="1">
                <a:latin typeface="Courier New" pitchFamily="49" charset="0"/>
                <a:cs typeface="Times New Roman" pitchFamily="18" charset="0"/>
              </a:rPr>
              <a:t>]</a:t>
            </a:r>
            <a:r>
              <a:rPr lang="en-US" altLang="ru-RU" sz="2800" b="1">
                <a:latin typeface="Calibri" pitchFamily="34" charset="0"/>
                <a:cs typeface="Times New Roman" pitchFamily="18" charset="0"/>
              </a:rPr>
              <a:t> </a:t>
            </a:r>
            <a:endParaRPr lang="ru-RU" altLang="ru-RU" sz="2800"/>
          </a:p>
        </p:txBody>
      </p:sp>
      <p:sp>
        <p:nvSpPr>
          <p:cNvPr id="61" name="Стрелка вправо 60"/>
          <p:cNvSpPr/>
          <p:nvPr/>
        </p:nvSpPr>
        <p:spPr bwMode="auto">
          <a:xfrm>
            <a:off x="4908550" y="5367338"/>
            <a:ext cx="479425" cy="180975"/>
          </a:xfrm>
          <a:prstGeom prst="rightArrow">
            <a:avLst>
              <a:gd name="adj1" fmla="val 50000"/>
              <a:gd name="adj2" fmla="val 110495"/>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62" name="Стрелка вправо 61"/>
          <p:cNvSpPr/>
          <p:nvPr/>
        </p:nvSpPr>
        <p:spPr bwMode="auto">
          <a:xfrm>
            <a:off x="2862263" y="5376863"/>
            <a:ext cx="479425" cy="180975"/>
          </a:xfrm>
          <a:prstGeom prst="rightArrow">
            <a:avLst>
              <a:gd name="adj1" fmla="val 50000"/>
              <a:gd name="adj2" fmla="val 110495"/>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63" name="Прямоугольник 62"/>
          <p:cNvSpPr>
            <a:spLocks noChangeArrowheads="1"/>
          </p:cNvSpPr>
          <p:nvPr/>
        </p:nvSpPr>
        <p:spPr bwMode="auto">
          <a:xfrm>
            <a:off x="1597025" y="2933700"/>
            <a:ext cx="1473200" cy="601663"/>
          </a:xfrm>
          <a:prstGeom prst="rect">
            <a:avLst/>
          </a:prstGeom>
          <a:noFill/>
          <a:ln w="12700" algn="ctr">
            <a:solidFill>
              <a:srgbClr val="FF0000"/>
            </a:solidFill>
            <a:round/>
            <a:headEnd/>
            <a:tailEnd type="triangle" w="lg" len="lg"/>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64" name="Скругленная прямоугольная выноска 63"/>
          <p:cNvSpPr/>
          <p:nvPr/>
        </p:nvSpPr>
        <p:spPr bwMode="auto">
          <a:xfrm>
            <a:off x="2033588" y="5829300"/>
            <a:ext cx="1814512" cy="603250"/>
          </a:xfrm>
          <a:prstGeom prst="wedgeRoundRectCallout">
            <a:avLst>
              <a:gd name="adj1" fmla="val -33208"/>
              <a:gd name="adj2" fmla="val -92275"/>
              <a:gd name="adj3" fmla="val 16667"/>
            </a:avLst>
          </a:prstGeom>
          <a:solidFill>
            <a:srgbClr val="FFFF99"/>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defRPr/>
            </a:pPr>
            <a:r>
              <a:rPr lang="en-US" sz="2800" dirty="0" err="1">
                <a:solidFill>
                  <a:srgbClr val="0070C0"/>
                </a:solidFill>
                <a:latin typeface="Consolas" pitchFamily="49" charset="0"/>
              </a:rPr>
              <a:t>len</a:t>
            </a:r>
            <a:r>
              <a:rPr lang="en-US" sz="2800" dirty="0">
                <a:latin typeface="Consolas" pitchFamily="49" charset="0"/>
              </a:rPr>
              <a:t>(A)-2</a:t>
            </a:r>
            <a:endParaRPr lang="ru-RU" sz="2800" dirty="0">
              <a:latin typeface="Consolas"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dissolve">
                                      <p:cBhvr>
                                        <p:cTn id="13" dur="500"/>
                                        <p:tgtEl>
                                          <p:spTgt spid="3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dissolve">
                                      <p:cBhvr>
                                        <p:cTn id="21" dur="500"/>
                                        <p:tgtEl>
                                          <p:spTgt spid="63"/>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dissolve">
                                      <p:cBhvr>
                                        <p:cTn id="24" dur="500"/>
                                        <p:tgtEl>
                                          <p:spTgt spid="3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dissolve">
                                      <p:cBhvr>
                                        <p:cTn id="29" dur="500"/>
                                        <p:tgtEl>
                                          <p:spTgt spid="3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dissolve">
                                      <p:cBhvr>
                                        <p:cTn id="32" dur="500"/>
                                        <p:tgtEl>
                                          <p:spTgt spid="40"/>
                                        </p:tgtEl>
                                      </p:cBhvr>
                                    </p:animEffect>
                                  </p:childTnLst>
                                </p:cTn>
                              </p:par>
                              <p:par>
                                <p:cTn id="33" presetID="9" presetClass="exit" presetSubtype="0" fill="hold" grpId="1" nodeType="withEffect">
                                  <p:stCondLst>
                                    <p:cond delay="0"/>
                                  </p:stCondLst>
                                  <p:childTnLst>
                                    <p:animEffect transition="out" filter="dissolve">
                                      <p:cBhvr>
                                        <p:cTn id="34" dur="500"/>
                                        <p:tgtEl>
                                          <p:spTgt spid="63"/>
                                        </p:tgtEl>
                                      </p:cBhvr>
                                    </p:animEffect>
                                    <p:set>
                                      <p:cBhvr>
                                        <p:cTn id="35" dur="1" fill="hold">
                                          <p:stCondLst>
                                            <p:cond delay="499"/>
                                          </p:stCondLst>
                                        </p:cTn>
                                        <p:tgtEl>
                                          <p:spTgt spid="63"/>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dissolve">
                                      <p:cBhvr>
                                        <p:cTn id="40" dur="500"/>
                                        <p:tgtEl>
                                          <p:spTgt spid="4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dissolve">
                                      <p:cBhvr>
                                        <p:cTn id="45" dur="500"/>
                                        <p:tgtEl>
                                          <p:spTgt spid="42"/>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dissolve">
                                      <p:cBhvr>
                                        <p:cTn id="48" dur="500"/>
                                        <p:tgtEl>
                                          <p:spTgt spid="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dissolve">
                                      <p:cBhvr>
                                        <p:cTn id="53" dur="500"/>
                                        <p:tgtEl>
                                          <p:spTgt spid="44"/>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dissolve">
                                      <p:cBhvr>
                                        <p:cTn id="56" dur="500"/>
                                        <p:tgtEl>
                                          <p:spTgt spid="4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dissolve">
                                      <p:cBhvr>
                                        <p:cTn id="61" dur="500"/>
                                        <p:tgtEl>
                                          <p:spTgt spid="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dissolve">
                                      <p:cBhvr>
                                        <p:cTn id="66" dur="500"/>
                                        <p:tgtEl>
                                          <p:spTgt spid="53"/>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dissolve">
                                      <p:cBhvr>
                                        <p:cTn id="69" dur="500"/>
                                        <p:tgtEl>
                                          <p:spTgt spid="5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55"/>
                                        </p:tgtEl>
                                        <p:attrNameLst>
                                          <p:attrName>style.visibility</p:attrName>
                                        </p:attrNameLst>
                                      </p:cBhvr>
                                      <p:to>
                                        <p:strVal val="visible"/>
                                      </p:to>
                                    </p:set>
                                    <p:animEffect transition="in" filter="dissolve">
                                      <p:cBhvr>
                                        <p:cTn id="74" dur="500"/>
                                        <p:tgtEl>
                                          <p:spTgt spid="55"/>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dissolve">
                                      <p:cBhvr>
                                        <p:cTn id="77" dur="500"/>
                                        <p:tgtEl>
                                          <p:spTgt spid="5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dissolve">
                                      <p:cBhvr>
                                        <p:cTn id="82" dur="500"/>
                                        <p:tgtEl>
                                          <p:spTgt spid="5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dissolve">
                                      <p:cBhvr>
                                        <p:cTn id="87" dur="500"/>
                                        <p:tgtEl>
                                          <p:spTgt spid="58"/>
                                        </p:tgtEl>
                                      </p:cBhvr>
                                    </p:animEffect>
                                  </p:childTnLst>
                                </p:cTn>
                              </p:par>
                              <p:par>
                                <p:cTn id="88" presetID="9" presetClass="entr" presetSubtype="0" fill="hold" grpId="0" nodeType="with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dissolve">
                                      <p:cBhvr>
                                        <p:cTn id="90" dur="500"/>
                                        <p:tgtEl>
                                          <p:spTgt spid="6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9" presetClass="entr" presetSubtype="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dissolve">
                                      <p:cBhvr>
                                        <p:cTn id="95" dur="500"/>
                                        <p:tgtEl>
                                          <p:spTgt spid="60"/>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dissolve">
                                      <p:cBhvr>
                                        <p:cTn id="98" dur="500"/>
                                        <p:tgtEl>
                                          <p:spTgt spid="61"/>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dissolve">
                                      <p:cBhvr>
                                        <p:cTn id="101" dur="500"/>
                                        <p:tgtEl>
                                          <p:spTgt spid="64"/>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9" presetClass="entr" presetSubtype="0" fill="hold" grpId="0" nodeType="clickEffect">
                                  <p:stCondLst>
                                    <p:cond delay="0"/>
                                  </p:stCondLst>
                                  <p:childTnLst>
                                    <p:set>
                                      <p:cBhvr>
                                        <p:cTn id="105" dur="1" fill="hold">
                                          <p:stCondLst>
                                            <p:cond delay="0"/>
                                          </p:stCondLst>
                                        </p:cTn>
                                        <p:tgtEl>
                                          <p:spTgt spid="59"/>
                                        </p:tgtEl>
                                        <p:attrNameLst>
                                          <p:attrName>style.visibility</p:attrName>
                                        </p:attrNameLst>
                                      </p:cBhvr>
                                      <p:to>
                                        <p:strVal val="visible"/>
                                      </p:to>
                                    </p:set>
                                    <p:animEffect transition="in" filter="dissolve">
                                      <p:cBhvr>
                                        <p:cTn id="10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P spid="37" grpId="0"/>
      <p:bldP spid="39" grpId="0"/>
      <p:bldP spid="40" grpId="0" animBg="1"/>
      <p:bldP spid="41" grpId="0"/>
      <p:bldP spid="42" grpId="0"/>
      <p:bldP spid="43" grpId="0"/>
      <p:bldP spid="44" grpId="0"/>
      <p:bldP spid="45" grpId="0" animBg="1"/>
      <p:bldP spid="52" grpId="0" animBg="1"/>
      <p:bldP spid="53" grpId="0"/>
      <p:bldP spid="54" grpId="0"/>
      <p:bldP spid="55" grpId="0"/>
      <p:bldP spid="56" grpId="0" animBg="1"/>
      <p:bldP spid="57" grpId="0" animBg="1"/>
      <p:bldP spid="58" grpId="0"/>
      <p:bldP spid="59" grpId="0"/>
      <p:bldP spid="60" grpId="0"/>
      <p:bldP spid="61" grpId="0" animBg="1"/>
      <p:bldP spid="62" grpId="0" animBg="1"/>
      <p:bldP spid="63" grpId="0" animBg="1"/>
      <p:bldP spid="63" grpId="1" animBg="1"/>
      <p:bldP spid="6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Заголовок 1"/>
          <p:cNvSpPr>
            <a:spLocks noGrp="1"/>
          </p:cNvSpPr>
          <p:nvPr>
            <p:ph type="title"/>
          </p:nvPr>
        </p:nvSpPr>
        <p:spPr>
          <a:xfrm>
            <a:off x="311150" y="301625"/>
            <a:ext cx="8375650" cy="471488"/>
          </a:xfrm>
        </p:spPr>
        <p:txBody>
          <a:bodyPr/>
          <a:lstStyle/>
          <a:p>
            <a:r>
              <a:rPr lang="ru-RU" altLang="ru-RU" smtClean="0"/>
              <a:t>Грабли</a:t>
            </a:r>
          </a:p>
        </p:txBody>
      </p:sp>
      <p:sp>
        <p:nvSpPr>
          <p:cNvPr id="93187"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75420D8-A1A6-4B9D-9368-8653A14590D2}" type="slidenum">
              <a:rPr lang="ru-RU" altLang="ru-RU" sz="1400"/>
              <a:pPr>
                <a:spcBef>
                  <a:spcPct val="0"/>
                </a:spcBef>
                <a:buFontTx/>
                <a:buNone/>
              </a:pPr>
              <a:t>44</a:t>
            </a:fld>
            <a:endParaRPr lang="ru-RU" altLang="ru-RU" sz="1400"/>
          </a:p>
        </p:txBody>
      </p:sp>
      <p:grpSp>
        <p:nvGrpSpPr>
          <p:cNvPr id="93188" name="Group 55"/>
          <p:cNvGrpSpPr>
            <a:grpSpLocks/>
          </p:cNvGrpSpPr>
          <p:nvPr/>
        </p:nvGrpSpPr>
        <p:grpSpPr bwMode="auto">
          <a:xfrm>
            <a:off x="449263" y="920750"/>
            <a:ext cx="4637087" cy="663575"/>
            <a:chOff x="433" y="3902"/>
            <a:chExt cx="2921" cy="418"/>
          </a:xfrm>
        </p:grpSpPr>
        <p:sp>
          <p:nvSpPr>
            <p:cNvPr id="6" name="Text Box 56"/>
            <p:cNvSpPr txBox="1">
              <a:spLocks noChangeArrowheads="1"/>
            </p:cNvSpPr>
            <p:nvPr/>
          </p:nvSpPr>
          <p:spPr bwMode="auto">
            <a:xfrm>
              <a:off x="727" y="3969"/>
              <a:ext cx="2627"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Строки нельзя изменять!</a:t>
              </a:r>
            </a:p>
          </p:txBody>
        </p:sp>
        <p:sp>
          <p:nvSpPr>
            <p:cNvPr id="93196"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8" name="Прямоугольник 7"/>
          <p:cNvSpPr/>
          <p:nvPr/>
        </p:nvSpPr>
        <p:spPr>
          <a:xfrm>
            <a:off x="647700" y="1712913"/>
            <a:ext cx="5867400" cy="1570037"/>
          </a:xfrm>
          <a:prstGeom prst="rect">
            <a:avLst/>
          </a:prstGeom>
          <a:solidFill>
            <a:srgbClr val="E6E6FF"/>
          </a:solidFill>
          <a:effectLst>
            <a:outerShdw blurRad="50800" dist="38100" dir="2700000" algn="tl" rotWithShape="0">
              <a:prstClr val="black">
                <a:alpha val="40000"/>
              </a:prstClr>
            </a:outerShdw>
          </a:effectLst>
        </p:spPr>
        <p:txBody>
          <a:bodyPr>
            <a:spAutoFit/>
          </a:bodyPr>
          <a:lstStyle/>
          <a:p>
            <a:pPr eaLnBrk="1" hangingPunct="1">
              <a:defRPr/>
            </a:pPr>
            <a:r>
              <a:rPr lang="en-US" sz="2400" b="1" dirty="0" err="1">
                <a:latin typeface="Consolas" pitchFamily="49" charset="0"/>
              </a:rPr>
              <a:t>var</a:t>
            </a:r>
            <a:r>
              <a:rPr lang="en-US" sz="2400" dirty="0">
                <a:latin typeface="Consolas" pitchFamily="49" charset="0"/>
              </a:rPr>
              <a:t> s: </a:t>
            </a:r>
            <a:r>
              <a:rPr lang="en-US" sz="2400" b="1" dirty="0">
                <a:latin typeface="Consolas" pitchFamily="49" charset="0"/>
              </a:rPr>
              <a:t>string</a:t>
            </a:r>
            <a:r>
              <a:rPr lang="en-US" sz="2400" dirty="0">
                <a:latin typeface="Consolas" pitchFamily="49" charset="0"/>
              </a:rPr>
              <a:t>;</a:t>
            </a:r>
            <a:endParaRPr lang="ru-RU" sz="2400" dirty="0">
              <a:latin typeface="Consolas" pitchFamily="49" charset="0"/>
            </a:endParaRPr>
          </a:p>
          <a:p>
            <a:pPr eaLnBrk="1" hangingPunct="1">
              <a:defRPr/>
            </a:pPr>
            <a:r>
              <a:rPr lang="en-US" sz="2400" dirty="0">
                <a:latin typeface="Consolas" pitchFamily="49" charset="0"/>
              </a:rPr>
              <a:t>...</a:t>
            </a:r>
          </a:p>
          <a:p>
            <a:pPr eaLnBrk="1" hangingPunct="1">
              <a:defRPr/>
            </a:pPr>
            <a:r>
              <a:rPr lang="pt-BR" sz="2400" b="1" dirty="0">
                <a:latin typeface="Consolas" pitchFamily="49" charset="0"/>
              </a:rPr>
              <a:t>for</a:t>
            </a:r>
            <a:r>
              <a:rPr lang="pt-BR" sz="2400" dirty="0">
                <a:latin typeface="Consolas" pitchFamily="49" charset="0"/>
              </a:rPr>
              <a:t> i:=1 </a:t>
            </a:r>
            <a:r>
              <a:rPr lang="pt-BR" sz="2400" b="1" dirty="0">
                <a:latin typeface="Consolas" pitchFamily="49" charset="0"/>
              </a:rPr>
              <a:t>to</a:t>
            </a:r>
            <a:r>
              <a:rPr lang="pt-BR" sz="2400" dirty="0">
                <a:latin typeface="Consolas" pitchFamily="49" charset="0"/>
              </a:rPr>
              <a:t> Length(s) </a:t>
            </a:r>
            <a:r>
              <a:rPr lang="pt-BR" sz="2400" b="1" dirty="0">
                <a:latin typeface="Consolas" pitchFamily="49" charset="0"/>
              </a:rPr>
              <a:t>do</a:t>
            </a:r>
          </a:p>
          <a:p>
            <a:pPr eaLnBrk="1" hangingPunct="1">
              <a:defRPr/>
            </a:pPr>
            <a:r>
              <a:rPr lang="en-US" sz="2400" dirty="0">
                <a:latin typeface="Consolas" pitchFamily="49" charset="0"/>
              </a:rPr>
              <a:t>  </a:t>
            </a:r>
            <a:r>
              <a:rPr lang="en-US" sz="2400" b="1" dirty="0">
                <a:latin typeface="Consolas" pitchFamily="49" charset="0"/>
              </a:rPr>
              <a:t>if</a:t>
            </a:r>
            <a:r>
              <a:rPr lang="en-US" sz="2400" dirty="0">
                <a:latin typeface="Consolas" pitchFamily="49" charset="0"/>
              </a:rPr>
              <a:t> s[</a:t>
            </a:r>
            <a:r>
              <a:rPr lang="en-US" sz="2400" dirty="0" err="1">
                <a:latin typeface="Consolas" pitchFamily="49" charset="0"/>
              </a:rPr>
              <a:t>i</a:t>
            </a:r>
            <a:r>
              <a:rPr lang="en-US" sz="2400" dirty="0">
                <a:latin typeface="Consolas" pitchFamily="49" charset="0"/>
              </a:rPr>
              <a:t>] = 'a' </a:t>
            </a:r>
            <a:r>
              <a:rPr lang="en-US" sz="2400" b="1" dirty="0">
                <a:latin typeface="Consolas" pitchFamily="49" charset="0"/>
              </a:rPr>
              <a:t>then</a:t>
            </a:r>
            <a:r>
              <a:rPr lang="en-US" sz="2400" dirty="0">
                <a:latin typeface="Consolas" pitchFamily="49" charset="0"/>
              </a:rPr>
              <a:t> s[</a:t>
            </a:r>
            <a:r>
              <a:rPr lang="en-US" sz="2400" dirty="0" err="1">
                <a:latin typeface="Consolas" pitchFamily="49" charset="0"/>
              </a:rPr>
              <a:t>i</a:t>
            </a:r>
            <a:r>
              <a:rPr lang="en-US" sz="2400" dirty="0">
                <a:latin typeface="Consolas" pitchFamily="49" charset="0"/>
              </a:rPr>
              <a:t>] := 'b';</a:t>
            </a:r>
          </a:p>
        </p:txBody>
      </p:sp>
      <p:sp>
        <p:nvSpPr>
          <p:cNvPr id="9" name="Прямоугольник 8"/>
          <p:cNvSpPr/>
          <p:nvPr/>
        </p:nvSpPr>
        <p:spPr>
          <a:xfrm>
            <a:off x="647700" y="3929063"/>
            <a:ext cx="5895975" cy="1200150"/>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solidFill>
                  <a:srgbClr val="0000CC"/>
                </a:solidFill>
                <a:latin typeface="Consolas" pitchFamily="49" charset="0"/>
              </a:rPr>
              <a:t>for</a:t>
            </a:r>
            <a:r>
              <a:rPr lang="en-US" sz="2400" dirty="0">
                <a:latin typeface="Consolas" pitchFamily="49" charset="0"/>
              </a:rPr>
              <a:t> </a:t>
            </a:r>
            <a:r>
              <a:rPr lang="en-US" sz="2400" dirty="0" err="1">
                <a:latin typeface="Consolas" pitchFamily="49" charset="0"/>
              </a:rPr>
              <a:t>i</a:t>
            </a:r>
            <a:r>
              <a:rPr lang="en-US" sz="2400" dirty="0">
                <a:latin typeface="Consolas" pitchFamily="49" charset="0"/>
              </a:rPr>
              <a:t> </a:t>
            </a:r>
            <a:r>
              <a:rPr lang="en-US" sz="2400" dirty="0">
                <a:solidFill>
                  <a:srgbClr val="0000CC"/>
                </a:solidFill>
                <a:latin typeface="Consolas" pitchFamily="49" charset="0"/>
              </a:rPr>
              <a:t>in</a:t>
            </a:r>
            <a:r>
              <a:rPr lang="en-US" sz="2400" dirty="0">
                <a:latin typeface="Consolas" pitchFamily="49" charset="0"/>
              </a:rPr>
              <a:t> </a:t>
            </a:r>
            <a:r>
              <a:rPr lang="en-US" sz="2400" dirty="0">
                <a:solidFill>
                  <a:srgbClr val="0070C0"/>
                </a:solidFill>
                <a:latin typeface="Consolas" pitchFamily="49" charset="0"/>
              </a:rPr>
              <a:t>range</a:t>
            </a:r>
            <a:r>
              <a:rPr lang="en-US" sz="2400" dirty="0">
                <a:latin typeface="Consolas" pitchFamily="49" charset="0"/>
              </a:rPr>
              <a:t>(</a:t>
            </a:r>
            <a:r>
              <a:rPr lang="en-US" sz="2400" dirty="0" err="1">
                <a:solidFill>
                  <a:srgbClr val="0070C0"/>
                </a:solidFill>
                <a:latin typeface="Consolas" pitchFamily="49" charset="0"/>
              </a:rPr>
              <a:t>len</a:t>
            </a:r>
            <a:r>
              <a:rPr lang="en-US" sz="2400" dirty="0">
                <a:latin typeface="Consolas" pitchFamily="49" charset="0"/>
              </a:rPr>
              <a:t>(s)):</a:t>
            </a:r>
          </a:p>
          <a:p>
            <a:pPr eaLnBrk="1" hangingPunct="1">
              <a:spcBef>
                <a:spcPts val="0"/>
              </a:spcBef>
              <a:defRPr/>
            </a:pPr>
            <a:r>
              <a:rPr lang="en-US" sz="2400" dirty="0">
                <a:latin typeface="Consolas" pitchFamily="49" charset="0"/>
              </a:rPr>
              <a:t>  </a:t>
            </a:r>
            <a:r>
              <a:rPr lang="en-US" sz="2400" dirty="0">
                <a:solidFill>
                  <a:srgbClr val="0000CC"/>
                </a:solidFill>
                <a:latin typeface="Consolas" pitchFamily="49" charset="0"/>
              </a:rPr>
              <a:t>if</a:t>
            </a:r>
            <a:r>
              <a:rPr lang="en-US" sz="2400" dirty="0">
                <a:latin typeface="Consolas" pitchFamily="49" charset="0"/>
              </a:rPr>
              <a:t> s[</a:t>
            </a:r>
            <a:r>
              <a:rPr lang="en-US" sz="2400" dirty="0" err="1">
                <a:latin typeface="Consolas" pitchFamily="49" charset="0"/>
              </a:rPr>
              <a:t>i</a:t>
            </a:r>
            <a:r>
              <a:rPr lang="en-US" sz="2400" dirty="0">
                <a:latin typeface="Consolas" pitchFamily="49" charset="0"/>
              </a:rPr>
              <a:t>] == </a:t>
            </a:r>
            <a:r>
              <a:rPr lang="en-US" sz="2400" dirty="0">
                <a:solidFill>
                  <a:srgbClr val="C00000"/>
                </a:solidFill>
                <a:latin typeface="Consolas" pitchFamily="49" charset="0"/>
              </a:rPr>
              <a:t>"a"</a:t>
            </a:r>
            <a:r>
              <a:rPr lang="en-US" sz="2400" dirty="0">
                <a:latin typeface="Consolas" pitchFamily="49" charset="0"/>
              </a:rPr>
              <a:t>:</a:t>
            </a:r>
          </a:p>
          <a:p>
            <a:pPr eaLnBrk="1" hangingPunct="1">
              <a:spcBef>
                <a:spcPts val="0"/>
              </a:spcBef>
              <a:defRPr/>
            </a:pPr>
            <a:r>
              <a:rPr lang="en-US" sz="2400" dirty="0">
                <a:latin typeface="Consolas" pitchFamily="49" charset="0"/>
              </a:rPr>
              <a:t>    s = s[:</a:t>
            </a:r>
            <a:r>
              <a:rPr lang="en-US" sz="2400" dirty="0" err="1">
                <a:latin typeface="Consolas" pitchFamily="49" charset="0"/>
              </a:rPr>
              <a:t>i</a:t>
            </a:r>
            <a:r>
              <a:rPr lang="en-US" sz="2400" dirty="0">
                <a:latin typeface="Consolas" pitchFamily="49" charset="0"/>
              </a:rPr>
              <a:t>] + </a:t>
            </a:r>
            <a:r>
              <a:rPr lang="en-US" sz="2400" dirty="0">
                <a:solidFill>
                  <a:srgbClr val="C00000"/>
                </a:solidFill>
                <a:latin typeface="Consolas" pitchFamily="49" charset="0"/>
              </a:rPr>
              <a:t>"b"</a:t>
            </a:r>
            <a:r>
              <a:rPr lang="en-US" sz="2400" dirty="0">
                <a:latin typeface="Consolas" pitchFamily="49" charset="0"/>
              </a:rPr>
              <a:t> + s[i+1:]</a:t>
            </a:r>
          </a:p>
        </p:txBody>
      </p:sp>
      <p:sp>
        <p:nvSpPr>
          <p:cNvPr id="10" name="Прямоугольник 9"/>
          <p:cNvSpPr/>
          <p:nvPr/>
        </p:nvSpPr>
        <p:spPr>
          <a:xfrm>
            <a:off x="4186238" y="3330575"/>
            <a:ext cx="1884362" cy="460375"/>
          </a:xfrm>
          <a:prstGeom prst="rect">
            <a:avLst/>
          </a:prstGeom>
          <a:solidFill>
            <a:srgbClr val="FFFF99"/>
          </a:solidFill>
          <a:effectLst>
            <a:outerShdw blurRad="50800" dist="38100" dir="2700000" algn="tl" rotWithShape="0">
              <a:prstClr val="black">
                <a:alpha val="40000"/>
              </a:prstClr>
            </a:outerShdw>
          </a:effectLst>
        </p:spPr>
        <p:txBody>
          <a:bodyPr wrap="none">
            <a:spAutoFit/>
          </a:bodyPr>
          <a:lstStyle/>
          <a:p>
            <a:pPr eaLnBrk="1" hangingPunct="1">
              <a:defRPr/>
            </a:pPr>
            <a:r>
              <a:rPr lang="en-US" sz="2400" dirty="0">
                <a:solidFill>
                  <a:srgbClr val="000000"/>
                </a:solidFill>
                <a:latin typeface="Consolas" pitchFamily="49" charset="0"/>
              </a:rPr>
              <a:t>s[</a:t>
            </a:r>
            <a:r>
              <a:rPr lang="en-US" sz="2400" dirty="0" err="1">
                <a:solidFill>
                  <a:srgbClr val="000000"/>
                </a:solidFill>
                <a:latin typeface="Consolas" pitchFamily="49" charset="0"/>
              </a:rPr>
              <a:t>i</a:t>
            </a:r>
            <a:r>
              <a:rPr lang="en-US" sz="2400" dirty="0">
                <a:solidFill>
                  <a:srgbClr val="000000"/>
                </a:solidFill>
                <a:latin typeface="Consolas" pitchFamily="49" charset="0"/>
              </a:rPr>
              <a:t>] = </a:t>
            </a:r>
            <a:r>
              <a:rPr lang="en-US" sz="2400" dirty="0">
                <a:solidFill>
                  <a:srgbClr val="C00000"/>
                </a:solidFill>
                <a:latin typeface="Consolas" pitchFamily="49" charset="0"/>
              </a:rPr>
              <a:t>"b"</a:t>
            </a:r>
            <a:endParaRPr lang="ru-RU" dirty="0">
              <a:solidFill>
                <a:srgbClr val="C00000"/>
              </a:solidFill>
            </a:endParaRPr>
          </a:p>
        </p:txBody>
      </p:sp>
      <p:sp>
        <p:nvSpPr>
          <p:cNvPr id="11" name="Умножение 10"/>
          <p:cNvSpPr/>
          <p:nvPr/>
        </p:nvSpPr>
        <p:spPr bwMode="auto">
          <a:xfrm>
            <a:off x="4810125" y="3190875"/>
            <a:ext cx="790575" cy="790575"/>
          </a:xfrm>
          <a:prstGeom prst="mathMultiply">
            <a:avLst>
              <a:gd name="adj1" fmla="val 7857"/>
            </a:avLst>
          </a:prstGeom>
          <a:solidFill>
            <a:srgbClr val="FF0000"/>
          </a:solidFill>
          <a:ln w="12700" cap="flat" cmpd="sng" algn="ctr">
            <a:noFill/>
            <a:prstDash val="solid"/>
            <a:round/>
            <a:headEnd type="none" w="med" len="med"/>
            <a:tailEnd type="triangle" w="lg" len="lg"/>
          </a:ln>
          <a:effectLst/>
        </p:spPr>
        <p:txBody>
          <a:bodyPr/>
          <a:lstStyle/>
          <a:p>
            <a:pPr eaLnBrk="1" hangingPunct="1">
              <a:defRPr/>
            </a:pPr>
            <a:endParaRPr lang="ru-RU"/>
          </a:p>
        </p:txBody>
      </p:sp>
      <p:sp>
        <p:nvSpPr>
          <p:cNvPr id="12" name="Скругленная прямоугольная выноска 11"/>
          <p:cNvSpPr/>
          <p:nvPr/>
        </p:nvSpPr>
        <p:spPr bwMode="auto">
          <a:xfrm>
            <a:off x="1068388" y="5535613"/>
            <a:ext cx="1884362" cy="750887"/>
          </a:xfrm>
          <a:prstGeom prst="wedgeRoundRectCallout">
            <a:avLst>
              <a:gd name="adj1" fmla="val 23494"/>
              <a:gd name="adj2" fmla="val -117965"/>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lnSpc>
                <a:spcPct val="80000"/>
              </a:lnSpc>
              <a:defRPr/>
            </a:pPr>
            <a:r>
              <a:rPr lang="ru-RU" sz="2400" dirty="0"/>
              <a:t>с начала до </a:t>
            </a:r>
            <a:r>
              <a:rPr lang="en-US" sz="2400" dirty="0">
                <a:latin typeface="Consolas" pitchFamily="49" charset="0"/>
              </a:rPr>
              <a:t>s[</a:t>
            </a:r>
            <a:r>
              <a:rPr lang="en-US" sz="2400" dirty="0" err="1">
                <a:latin typeface="Consolas" pitchFamily="49" charset="0"/>
              </a:rPr>
              <a:t>i</a:t>
            </a:r>
            <a:r>
              <a:rPr lang="ru-RU" sz="2400" dirty="0">
                <a:latin typeface="Consolas" pitchFamily="49" charset="0"/>
              </a:rPr>
              <a:t>-1</a:t>
            </a:r>
            <a:r>
              <a:rPr lang="en-US" sz="2400" dirty="0">
                <a:latin typeface="Consolas" pitchFamily="49" charset="0"/>
              </a:rPr>
              <a:t>]</a:t>
            </a:r>
            <a:r>
              <a:rPr lang="ru-RU" sz="2400" dirty="0"/>
              <a:t> </a:t>
            </a:r>
          </a:p>
        </p:txBody>
      </p:sp>
      <p:sp>
        <p:nvSpPr>
          <p:cNvPr id="13" name="Скругленная прямоугольная выноска 12"/>
          <p:cNvSpPr/>
          <p:nvPr/>
        </p:nvSpPr>
        <p:spPr bwMode="auto">
          <a:xfrm>
            <a:off x="3811588" y="5535613"/>
            <a:ext cx="1884362" cy="750887"/>
          </a:xfrm>
          <a:prstGeom prst="wedgeRoundRectCallout">
            <a:avLst>
              <a:gd name="adj1" fmla="val 11873"/>
              <a:gd name="adj2" fmla="val -119233"/>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lstStyle/>
          <a:p>
            <a:pPr algn="ctr" eaLnBrk="1" hangingPunct="1">
              <a:lnSpc>
                <a:spcPct val="80000"/>
              </a:lnSpc>
              <a:defRPr/>
            </a:pPr>
            <a:r>
              <a:rPr lang="ru-RU" sz="2400" dirty="0"/>
              <a:t>от </a:t>
            </a:r>
            <a:r>
              <a:rPr lang="en-US" sz="2400" dirty="0">
                <a:latin typeface="Consolas" pitchFamily="49" charset="0"/>
              </a:rPr>
              <a:t>s[</a:t>
            </a:r>
            <a:r>
              <a:rPr lang="en-US" sz="2400" dirty="0" err="1">
                <a:latin typeface="Consolas" pitchFamily="49" charset="0"/>
              </a:rPr>
              <a:t>i</a:t>
            </a:r>
            <a:r>
              <a:rPr lang="ru-RU" sz="2400" dirty="0">
                <a:latin typeface="Consolas" pitchFamily="49" charset="0"/>
              </a:rPr>
              <a:t>+1</a:t>
            </a:r>
            <a:r>
              <a:rPr lang="en-US" sz="2400" dirty="0">
                <a:latin typeface="Consolas" pitchFamily="49" charset="0"/>
              </a:rPr>
              <a:t>]</a:t>
            </a:r>
            <a:r>
              <a:rPr lang="ru-RU" sz="2400" dirty="0"/>
              <a:t> до конца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ssolv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Заголовок 1"/>
          <p:cNvSpPr>
            <a:spLocks noGrp="1"/>
          </p:cNvSpPr>
          <p:nvPr>
            <p:ph type="title"/>
          </p:nvPr>
        </p:nvSpPr>
        <p:spPr>
          <a:xfrm>
            <a:off x="311150" y="301625"/>
            <a:ext cx="8375650" cy="471488"/>
          </a:xfrm>
        </p:spPr>
        <p:txBody>
          <a:bodyPr/>
          <a:lstStyle/>
          <a:p>
            <a:r>
              <a:rPr lang="ru-RU" altLang="ru-RU" smtClean="0"/>
              <a:t>Грабли</a:t>
            </a:r>
          </a:p>
        </p:txBody>
      </p:sp>
      <p:sp>
        <p:nvSpPr>
          <p:cNvPr id="95235"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65C0E68-9EB8-4D60-8E49-E059189C2EC2}" type="slidenum">
              <a:rPr lang="ru-RU" altLang="ru-RU" sz="1400"/>
              <a:pPr>
                <a:spcBef>
                  <a:spcPct val="0"/>
                </a:spcBef>
                <a:buFontTx/>
                <a:buNone/>
              </a:pPr>
              <a:t>45</a:t>
            </a:fld>
            <a:endParaRPr lang="ru-RU" altLang="ru-RU" sz="1400"/>
          </a:p>
        </p:txBody>
      </p:sp>
      <p:grpSp>
        <p:nvGrpSpPr>
          <p:cNvPr id="95236" name="Group 55"/>
          <p:cNvGrpSpPr>
            <a:grpSpLocks/>
          </p:cNvGrpSpPr>
          <p:nvPr/>
        </p:nvGrpSpPr>
        <p:grpSpPr bwMode="auto">
          <a:xfrm>
            <a:off x="449263" y="901700"/>
            <a:ext cx="5961062" cy="663575"/>
            <a:chOff x="433" y="3902"/>
            <a:chExt cx="3755" cy="418"/>
          </a:xfrm>
        </p:grpSpPr>
        <p:sp>
          <p:nvSpPr>
            <p:cNvPr id="6" name="Text Box 56"/>
            <p:cNvSpPr txBox="1">
              <a:spLocks noChangeArrowheads="1"/>
            </p:cNvSpPr>
            <p:nvPr/>
          </p:nvSpPr>
          <p:spPr bwMode="auto">
            <a:xfrm>
              <a:off x="727" y="3969"/>
              <a:ext cx="3461"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Переменные не нужно объявлять!</a:t>
              </a:r>
            </a:p>
          </p:txBody>
        </p:sp>
        <p:sp>
          <p:nvSpPr>
            <p:cNvPr id="95246"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95237" name="Прямоугольник 7"/>
          <p:cNvSpPr>
            <a:spLocks noChangeArrowheads="1"/>
          </p:cNvSpPr>
          <p:nvPr/>
        </p:nvSpPr>
        <p:spPr bwMode="auto">
          <a:xfrm>
            <a:off x="3808413" y="1501775"/>
            <a:ext cx="5178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t>«</a:t>
            </a:r>
            <a:r>
              <a:rPr lang="en-US" altLang="ru-RU" sz="2400" i="1"/>
              <a:t>We are all consenting adults here</a:t>
            </a:r>
            <a:r>
              <a:rPr lang="ru-RU" altLang="ru-RU" sz="2400"/>
              <a:t>».</a:t>
            </a:r>
          </a:p>
        </p:txBody>
      </p:sp>
      <p:sp>
        <p:nvSpPr>
          <p:cNvPr id="9" name="Прямоугольник 8"/>
          <p:cNvSpPr/>
          <p:nvPr/>
        </p:nvSpPr>
        <p:spPr>
          <a:xfrm>
            <a:off x="647700" y="3471863"/>
            <a:ext cx="1914525" cy="1200150"/>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latin typeface="Consolas" pitchFamily="49" charset="0"/>
              </a:rPr>
              <a:t>x1 = </a:t>
            </a:r>
            <a:r>
              <a:rPr lang="en-US" sz="2400" dirty="0">
                <a:solidFill>
                  <a:srgbClr val="00B0F0"/>
                </a:solidFill>
                <a:latin typeface="Consolas" pitchFamily="49" charset="0"/>
              </a:rPr>
              <a:t>0</a:t>
            </a:r>
          </a:p>
          <a:p>
            <a:pPr eaLnBrk="1" hangingPunct="1">
              <a:spcBef>
                <a:spcPts val="0"/>
              </a:spcBef>
              <a:defRPr/>
            </a:pPr>
            <a:r>
              <a:rPr lang="en-US" sz="2400" dirty="0">
                <a:solidFill>
                  <a:srgbClr val="0000CC"/>
                </a:solidFill>
                <a:latin typeface="Consolas" pitchFamily="49" charset="0"/>
              </a:rPr>
              <a:t>if</a:t>
            </a:r>
            <a:r>
              <a:rPr lang="en-US" sz="2400" dirty="0">
                <a:latin typeface="Consolas" pitchFamily="49" charset="0"/>
              </a:rPr>
              <a:t> a &gt; b:</a:t>
            </a:r>
          </a:p>
          <a:p>
            <a:pPr eaLnBrk="1" hangingPunct="1">
              <a:spcBef>
                <a:spcPts val="0"/>
              </a:spcBef>
              <a:defRPr/>
            </a:pPr>
            <a:r>
              <a:rPr lang="en-US" sz="2400" dirty="0">
                <a:latin typeface="Consolas" pitchFamily="49" charset="0"/>
              </a:rPr>
              <a:t>  xl = </a:t>
            </a:r>
            <a:r>
              <a:rPr lang="en-US" sz="2400" dirty="0">
                <a:solidFill>
                  <a:srgbClr val="00B0F0"/>
                </a:solidFill>
                <a:latin typeface="Consolas" pitchFamily="49" charset="0"/>
              </a:rPr>
              <a:t>1</a:t>
            </a:r>
          </a:p>
        </p:txBody>
      </p:sp>
      <p:sp>
        <p:nvSpPr>
          <p:cNvPr id="10" name="AutoShape 59"/>
          <p:cNvSpPr>
            <a:spLocks noChangeArrowheads="1"/>
          </p:cNvSpPr>
          <p:nvPr/>
        </p:nvSpPr>
        <p:spPr bwMode="auto">
          <a:xfrm>
            <a:off x="3035300" y="4121150"/>
            <a:ext cx="2374900" cy="527050"/>
          </a:xfrm>
          <a:prstGeom prst="wedgeRoundRectCallout">
            <a:avLst>
              <a:gd name="adj1" fmla="val -88012"/>
              <a:gd name="adj2" fmla="val 2462"/>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ru-RU" sz="2400" b="1" dirty="0">
                <a:solidFill>
                  <a:schemeClr val="bg1"/>
                </a:solidFill>
              </a:rPr>
              <a:t>нет ошибки!</a:t>
            </a:r>
            <a:endParaRPr lang="ru-RU" sz="2000" b="1" dirty="0">
              <a:solidFill>
                <a:schemeClr val="bg1"/>
              </a:solidFill>
            </a:endParaRPr>
          </a:p>
        </p:txBody>
      </p:sp>
      <p:sp>
        <p:nvSpPr>
          <p:cNvPr id="14" name="Прямоугольник 13"/>
          <p:cNvSpPr/>
          <p:nvPr/>
        </p:nvSpPr>
        <p:spPr>
          <a:xfrm>
            <a:off x="647700" y="1671638"/>
            <a:ext cx="2943225" cy="1568450"/>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solidFill>
                  <a:srgbClr val="0000CC"/>
                </a:solidFill>
                <a:latin typeface="Consolas" pitchFamily="49" charset="0"/>
              </a:rPr>
              <a:t>if</a:t>
            </a:r>
            <a:r>
              <a:rPr lang="en-US" sz="2400" dirty="0">
                <a:latin typeface="Consolas" pitchFamily="49" charset="0"/>
              </a:rPr>
              <a:t> a &gt; b:</a:t>
            </a:r>
          </a:p>
          <a:p>
            <a:pPr eaLnBrk="1" hangingPunct="1">
              <a:spcBef>
                <a:spcPts val="0"/>
              </a:spcBef>
              <a:defRPr/>
            </a:pPr>
            <a:r>
              <a:rPr lang="en-US" sz="2400" dirty="0">
                <a:latin typeface="Consolas" pitchFamily="49" charset="0"/>
              </a:rPr>
              <a:t>  </a:t>
            </a:r>
            <a:r>
              <a:rPr lang="en-US" sz="2400" dirty="0">
                <a:solidFill>
                  <a:srgbClr val="0070C0"/>
                </a:solidFill>
                <a:latin typeface="Consolas" pitchFamily="49" charset="0"/>
              </a:rPr>
              <a:t>print</a:t>
            </a:r>
            <a:r>
              <a:rPr lang="en-US" sz="2400" dirty="0">
                <a:latin typeface="Consolas" pitchFamily="49" charset="0"/>
              </a:rPr>
              <a:t>(</a:t>
            </a:r>
            <a:r>
              <a:rPr lang="en-US" sz="2400" dirty="0">
                <a:solidFill>
                  <a:srgbClr val="C00000"/>
                </a:solidFill>
                <a:latin typeface="Consolas" pitchFamily="49" charset="0"/>
              </a:rPr>
              <a:t>"OK"</a:t>
            </a:r>
            <a:r>
              <a:rPr lang="en-US" sz="2400" dirty="0">
                <a:latin typeface="Consolas" pitchFamily="49" charset="0"/>
              </a:rPr>
              <a:t>)</a:t>
            </a:r>
          </a:p>
          <a:p>
            <a:pPr eaLnBrk="1" hangingPunct="1">
              <a:spcBef>
                <a:spcPts val="0"/>
              </a:spcBef>
              <a:defRPr/>
            </a:pPr>
            <a:r>
              <a:rPr lang="en-US" sz="2400" dirty="0">
                <a:solidFill>
                  <a:srgbClr val="0000CC"/>
                </a:solidFill>
                <a:latin typeface="Consolas" pitchFamily="49" charset="0"/>
              </a:rPr>
              <a:t>else</a:t>
            </a:r>
            <a:r>
              <a:rPr lang="en-US" sz="2400" dirty="0">
                <a:latin typeface="Consolas" pitchFamily="49" charset="0"/>
              </a:rPr>
              <a:t>:</a:t>
            </a:r>
          </a:p>
          <a:p>
            <a:pPr eaLnBrk="1" hangingPunct="1">
              <a:spcBef>
                <a:spcPts val="0"/>
              </a:spcBef>
              <a:defRPr/>
            </a:pPr>
            <a:r>
              <a:rPr lang="en-US" sz="2400" dirty="0">
                <a:latin typeface="Consolas" pitchFamily="49" charset="0"/>
              </a:rPr>
              <a:t>  this </a:t>
            </a:r>
            <a:r>
              <a:rPr lang="en-US" sz="2400" dirty="0">
                <a:solidFill>
                  <a:srgbClr val="0000CC"/>
                </a:solidFill>
                <a:latin typeface="Consolas" pitchFamily="49" charset="0"/>
              </a:rPr>
              <a:t>is</a:t>
            </a:r>
            <a:r>
              <a:rPr lang="en-US" sz="2400" dirty="0">
                <a:latin typeface="Consolas" pitchFamily="49" charset="0"/>
              </a:rPr>
              <a:t> spam</a:t>
            </a:r>
            <a:endParaRPr lang="en-US" sz="2400" dirty="0">
              <a:solidFill>
                <a:srgbClr val="00B0F0"/>
              </a:solidFill>
              <a:latin typeface="Consolas" pitchFamily="49" charset="0"/>
            </a:endParaRPr>
          </a:p>
        </p:txBody>
      </p:sp>
      <p:sp>
        <p:nvSpPr>
          <p:cNvPr id="15" name="AutoShape 59"/>
          <p:cNvSpPr>
            <a:spLocks noChangeArrowheads="1"/>
          </p:cNvSpPr>
          <p:nvPr/>
        </p:nvSpPr>
        <p:spPr bwMode="auto">
          <a:xfrm>
            <a:off x="4073525" y="2428875"/>
            <a:ext cx="2917825" cy="857250"/>
          </a:xfrm>
          <a:prstGeom prst="wedgeRoundRectCallout">
            <a:avLst>
              <a:gd name="adj1" fmla="val -79198"/>
              <a:gd name="adj2" fmla="val 15795"/>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lnSpc>
                <a:spcPct val="80000"/>
              </a:lnSpc>
              <a:defRPr/>
            </a:pPr>
            <a:r>
              <a:rPr lang="ru-RU" sz="2400" b="1" dirty="0">
                <a:solidFill>
                  <a:schemeClr val="bg1"/>
                </a:solidFill>
              </a:rPr>
              <a:t>нет ошибки</a:t>
            </a:r>
            <a:r>
              <a:rPr lang="en-US" sz="2400" b="1" dirty="0">
                <a:solidFill>
                  <a:schemeClr val="bg1"/>
                </a:solidFill>
              </a:rPr>
              <a:t>, </a:t>
            </a:r>
            <a:r>
              <a:rPr lang="ru-RU" sz="2400" b="1" dirty="0">
                <a:solidFill>
                  <a:schemeClr val="bg1"/>
                </a:solidFill>
              </a:rPr>
              <a:t>пока не пришли сюда!</a:t>
            </a:r>
            <a:endParaRPr lang="ru-RU" sz="2000" b="1" dirty="0">
              <a:solidFill>
                <a:schemeClr val="bg1"/>
              </a:solidFill>
            </a:endParaRPr>
          </a:p>
        </p:txBody>
      </p:sp>
      <p:grpSp>
        <p:nvGrpSpPr>
          <p:cNvPr id="3" name="Group 55"/>
          <p:cNvGrpSpPr>
            <a:grpSpLocks/>
          </p:cNvGrpSpPr>
          <p:nvPr/>
        </p:nvGrpSpPr>
        <p:grpSpPr bwMode="auto">
          <a:xfrm>
            <a:off x="449263" y="4997450"/>
            <a:ext cx="6303962" cy="663575"/>
            <a:chOff x="433" y="3902"/>
            <a:chExt cx="3971" cy="418"/>
          </a:xfrm>
        </p:grpSpPr>
        <p:sp>
          <p:nvSpPr>
            <p:cNvPr id="17" name="Text Box 56"/>
            <p:cNvSpPr txBox="1">
              <a:spLocks noChangeArrowheads="1"/>
            </p:cNvSpPr>
            <p:nvPr/>
          </p:nvSpPr>
          <p:spPr bwMode="auto">
            <a:xfrm>
              <a:off x="727" y="3969"/>
              <a:ext cx="3677"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Требуется тщательное тестирование!</a:t>
              </a:r>
            </a:p>
          </p:txBody>
        </p:sp>
        <p:sp>
          <p:nvSpPr>
            <p:cNvPr id="95244"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dissolv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Заголовок 1"/>
          <p:cNvSpPr>
            <a:spLocks noGrp="1"/>
          </p:cNvSpPr>
          <p:nvPr>
            <p:ph type="title"/>
          </p:nvPr>
        </p:nvSpPr>
        <p:spPr>
          <a:xfrm>
            <a:off x="311150" y="301625"/>
            <a:ext cx="8375650" cy="471488"/>
          </a:xfrm>
        </p:spPr>
        <p:txBody>
          <a:bodyPr/>
          <a:lstStyle/>
          <a:p>
            <a:r>
              <a:rPr lang="ru-RU" altLang="ru-RU" smtClean="0"/>
              <a:t>Грабли</a:t>
            </a:r>
          </a:p>
        </p:txBody>
      </p:sp>
      <p:sp>
        <p:nvSpPr>
          <p:cNvPr id="97283"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41B2E8C-B8F8-486C-9EE7-5EB8CF172166}" type="slidenum">
              <a:rPr lang="ru-RU" altLang="ru-RU" sz="1400"/>
              <a:pPr>
                <a:spcBef>
                  <a:spcPct val="0"/>
                </a:spcBef>
                <a:buFontTx/>
                <a:buNone/>
              </a:pPr>
              <a:t>46</a:t>
            </a:fld>
            <a:endParaRPr lang="ru-RU" altLang="ru-RU" sz="1400"/>
          </a:p>
        </p:txBody>
      </p:sp>
      <p:grpSp>
        <p:nvGrpSpPr>
          <p:cNvPr id="97284" name="Group 55"/>
          <p:cNvGrpSpPr>
            <a:grpSpLocks/>
          </p:cNvGrpSpPr>
          <p:nvPr/>
        </p:nvGrpSpPr>
        <p:grpSpPr bwMode="auto">
          <a:xfrm>
            <a:off x="449263" y="901700"/>
            <a:ext cx="5522912" cy="663575"/>
            <a:chOff x="433" y="3902"/>
            <a:chExt cx="3479" cy="418"/>
          </a:xfrm>
        </p:grpSpPr>
        <p:sp>
          <p:nvSpPr>
            <p:cNvPr id="6" name="Text Box 56"/>
            <p:cNvSpPr txBox="1">
              <a:spLocks noChangeArrowheads="1"/>
            </p:cNvSpPr>
            <p:nvPr/>
          </p:nvSpPr>
          <p:spPr bwMode="auto">
            <a:xfrm>
              <a:off x="727" y="3969"/>
              <a:ext cx="3185"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Нет контроля типов параметров!</a:t>
              </a:r>
            </a:p>
          </p:txBody>
        </p:sp>
        <p:sp>
          <p:nvSpPr>
            <p:cNvPr id="97289"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9" name="Прямоугольник 8"/>
          <p:cNvSpPr/>
          <p:nvPr/>
        </p:nvSpPr>
        <p:spPr>
          <a:xfrm>
            <a:off x="676275" y="3757613"/>
            <a:ext cx="6534150" cy="908050"/>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a:solidFill>
                  <a:srgbClr val="0070C0"/>
                </a:solidFill>
                <a:latin typeface="Consolas" pitchFamily="49" charset="0"/>
              </a:rPr>
              <a:t>print</a:t>
            </a:r>
            <a:r>
              <a:rPr lang="ru-RU" sz="2400">
                <a:solidFill>
                  <a:srgbClr val="0070C0"/>
                </a:solidFill>
                <a:latin typeface="Consolas" pitchFamily="49" charset="0"/>
              </a:rPr>
              <a:t> </a:t>
            </a:r>
            <a:r>
              <a:rPr lang="en-US" sz="2400">
                <a:latin typeface="Consolas" pitchFamily="49" charset="0"/>
              </a:rPr>
              <a:t>(</a:t>
            </a:r>
            <a:r>
              <a:rPr lang="ru-RU" sz="2400">
                <a:latin typeface="Consolas" pitchFamily="49" charset="0"/>
              </a:rPr>
              <a:t> </a:t>
            </a:r>
            <a:r>
              <a:rPr lang="en-US" sz="2400">
                <a:latin typeface="Consolas" pitchFamily="49" charset="0"/>
              </a:rPr>
              <a:t>trimLeft</a:t>
            </a:r>
            <a:r>
              <a:rPr lang="en-US" sz="2400" dirty="0">
                <a:latin typeface="Consolas" pitchFamily="49" charset="0"/>
              </a:rPr>
              <a:t>(</a:t>
            </a:r>
            <a:r>
              <a:rPr lang="en-US" sz="2400" dirty="0">
                <a:solidFill>
                  <a:srgbClr val="C00000"/>
                </a:solidFill>
                <a:latin typeface="Consolas" pitchFamily="49" charset="0"/>
              </a:rPr>
              <a:t>"   </a:t>
            </a:r>
            <a:r>
              <a:rPr lang="en-US" sz="2400">
                <a:solidFill>
                  <a:srgbClr val="C00000"/>
                </a:solidFill>
                <a:latin typeface="Consolas" pitchFamily="49" charset="0"/>
              </a:rPr>
              <a:t>123   "</a:t>
            </a:r>
            <a:r>
              <a:rPr lang="en-US" sz="2400">
                <a:latin typeface="Consolas" pitchFamily="49" charset="0"/>
              </a:rPr>
              <a:t>)</a:t>
            </a:r>
            <a:r>
              <a:rPr lang="ru-RU" sz="2400">
                <a:latin typeface="Consolas" pitchFamily="49" charset="0"/>
              </a:rPr>
              <a:t> </a:t>
            </a:r>
            <a:r>
              <a:rPr lang="en-US" sz="2400">
                <a:latin typeface="Consolas" pitchFamily="49" charset="0"/>
              </a:rPr>
              <a:t>)</a:t>
            </a:r>
            <a:endParaRPr lang="en-US" sz="2400" dirty="0">
              <a:latin typeface="Consolas" pitchFamily="49" charset="0"/>
            </a:endParaRPr>
          </a:p>
          <a:p>
            <a:pPr eaLnBrk="1" hangingPunct="1">
              <a:spcBef>
                <a:spcPts val="600"/>
              </a:spcBef>
              <a:defRPr/>
            </a:pPr>
            <a:r>
              <a:rPr lang="en-US" sz="2400">
                <a:solidFill>
                  <a:srgbClr val="0070C0"/>
                </a:solidFill>
                <a:latin typeface="Consolas" pitchFamily="49" charset="0"/>
              </a:rPr>
              <a:t>print</a:t>
            </a:r>
            <a:r>
              <a:rPr lang="ru-RU" sz="2400">
                <a:solidFill>
                  <a:srgbClr val="0070C0"/>
                </a:solidFill>
                <a:latin typeface="Consolas" pitchFamily="49" charset="0"/>
              </a:rPr>
              <a:t> </a:t>
            </a:r>
            <a:r>
              <a:rPr lang="en-US" sz="2400">
                <a:latin typeface="Consolas" pitchFamily="49" charset="0"/>
              </a:rPr>
              <a:t>(</a:t>
            </a:r>
            <a:r>
              <a:rPr lang="ru-RU" sz="2400">
                <a:latin typeface="Consolas" pitchFamily="49" charset="0"/>
              </a:rPr>
              <a:t> </a:t>
            </a:r>
            <a:r>
              <a:rPr lang="en-US" sz="2400">
                <a:latin typeface="Consolas" pitchFamily="49" charset="0"/>
              </a:rPr>
              <a:t>trimLeft</a:t>
            </a:r>
            <a:r>
              <a:rPr lang="en-US" sz="2400" dirty="0">
                <a:latin typeface="Consolas" pitchFamily="49" charset="0"/>
              </a:rPr>
              <a:t>(</a:t>
            </a:r>
            <a:r>
              <a:rPr lang="en-US" sz="2400" dirty="0">
                <a:solidFill>
                  <a:srgbClr val="00B0F0"/>
                </a:solidFill>
                <a:latin typeface="Consolas" pitchFamily="49" charset="0"/>
              </a:rPr>
              <a:t>123</a:t>
            </a:r>
            <a:r>
              <a:rPr lang="en-US" sz="2400" dirty="0">
                <a:latin typeface="Consolas" pitchFamily="49" charset="0"/>
              </a:rPr>
              <a:t>)</a:t>
            </a:r>
            <a:r>
              <a:rPr lang="ru-RU" sz="2400" dirty="0">
                <a:latin typeface="Consolas" pitchFamily="49" charset="0"/>
              </a:rPr>
              <a:t> </a:t>
            </a:r>
            <a:r>
              <a:rPr lang="en-US" sz="2400" dirty="0">
                <a:latin typeface="Consolas" pitchFamily="49" charset="0"/>
              </a:rPr>
              <a:t>)</a:t>
            </a:r>
          </a:p>
        </p:txBody>
      </p:sp>
      <p:sp>
        <p:nvSpPr>
          <p:cNvPr id="14" name="Прямоугольник 13"/>
          <p:cNvSpPr/>
          <p:nvPr/>
        </p:nvSpPr>
        <p:spPr>
          <a:xfrm>
            <a:off x="647700" y="2043113"/>
            <a:ext cx="6553200" cy="1568450"/>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solidFill>
                  <a:srgbClr val="0000CC"/>
                </a:solidFill>
                <a:latin typeface="Consolas" pitchFamily="49" charset="0"/>
              </a:rPr>
              <a:t>def</a:t>
            </a:r>
            <a:r>
              <a:rPr lang="en-US" sz="2400" dirty="0">
                <a:latin typeface="Consolas" pitchFamily="49" charset="0"/>
              </a:rPr>
              <a:t> </a:t>
            </a:r>
            <a:r>
              <a:rPr lang="en-US" sz="2400" dirty="0" err="1">
                <a:latin typeface="Consolas" pitchFamily="49" charset="0"/>
              </a:rPr>
              <a:t>trimLeft</a:t>
            </a:r>
            <a:r>
              <a:rPr lang="en-US" sz="2400" dirty="0">
                <a:latin typeface="Consolas" pitchFamily="49" charset="0"/>
              </a:rPr>
              <a:t> ( s ):</a:t>
            </a:r>
          </a:p>
          <a:p>
            <a:pPr eaLnBrk="1" hangingPunct="1">
              <a:spcBef>
                <a:spcPts val="0"/>
              </a:spcBef>
              <a:defRPr/>
            </a:pPr>
            <a:r>
              <a:rPr lang="en-US" sz="2400" dirty="0">
                <a:latin typeface="Consolas" pitchFamily="49" charset="0"/>
              </a:rPr>
              <a:t>  </a:t>
            </a:r>
            <a:r>
              <a:rPr lang="en-US" sz="2400" dirty="0">
                <a:solidFill>
                  <a:srgbClr val="0000CC"/>
                </a:solidFill>
                <a:latin typeface="Consolas" pitchFamily="49" charset="0"/>
              </a:rPr>
              <a:t>while</a:t>
            </a:r>
            <a:r>
              <a:rPr lang="en-US" sz="2400" dirty="0">
                <a:latin typeface="Consolas" pitchFamily="49" charset="0"/>
              </a:rPr>
              <a:t> </a:t>
            </a:r>
            <a:r>
              <a:rPr lang="en-US" sz="2400" dirty="0" err="1">
                <a:solidFill>
                  <a:srgbClr val="0070C0"/>
                </a:solidFill>
                <a:latin typeface="Consolas" pitchFamily="49" charset="0"/>
              </a:rPr>
              <a:t>len</a:t>
            </a:r>
            <a:r>
              <a:rPr lang="en-US" sz="2400" dirty="0">
                <a:latin typeface="Consolas" pitchFamily="49" charset="0"/>
              </a:rPr>
              <a:t>(s) </a:t>
            </a:r>
            <a:r>
              <a:rPr lang="en-US" sz="2400" dirty="0">
                <a:solidFill>
                  <a:srgbClr val="0000CC"/>
                </a:solidFill>
                <a:latin typeface="Consolas" pitchFamily="49" charset="0"/>
              </a:rPr>
              <a:t>and</a:t>
            </a:r>
            <a:r>
              <a:rPr lang="en-US" sz="2400" dirty="0">
                <a:latin typeface="Consolas" pitchFamily="49" charset="0"/>
              </a:rPr>
              <a:t> s[</a:t>
            </a:r>
            <a:r>
              <a:rPr lang="en-US" sz="2400" dirty="0">
                <a:solidFill>
                  <a:srgbClr val="00B0F0"/>
                </a:solidFill>
                <a:latin typeface="Consolas" pitchFamily="49" charset="0"/>
              </a:rPr>
              <a:t>0</a:t>
            </a:r>
            <a:r>
              <a:rPr lang="en-US" sz="2400" dirty="0">
                <a:latin typeface="Consolas" pitchFamily="49" charset="0"/>
              </a:rPr>
              <a:t>] == </a:t>
            </a:r>
            <a:r>
              <a:rPr lang="en-US" sz="2400" dirty="0">
                <a:solidFill>
                  <a:srgbClr val="C00000"/>
                </a:solidFill>
                <a:latin typeface="Consolas" pitchFamily="49" charset="0"/>
              </a:rPr>
              <a:t>' '</a:t>
            </a:r>
            <a:r>
              <a:rPr lang="en-US" sz="2400" dirty="0">
                <a:latin typeface="Consolas" pitchFamily="49" charset="0"/>
              </a:rPr>
              <a:t>:</a:t>
            </a:r>
          </a:p>
          <a:p>
            <a:pPr eaLnBrk="1" hangingPunct="1">
              <a:spcBef>
                <a:spcPts val="0"/>
              </a:spcBef>
              <a:defRPr/>
            </a:pPr>
            <a:r>
              <a:rPr lang="en-US" sz="2400" dirty="0">
                <a:latin typeface="Consolas" pitchFamily="49" charset="0"/>
              </a:rPr>
              <a:t>    s = s[</a:t>
            </a:r>
            <a:r>
              <a:rPr lang="en-US" sz="2400" dirty="0">
                <a:solidFill>
                  <a:srgbClr val="00B0F0"/>
                </a:solidFill>
                <a:latin typeface="Consolas" pitchFamily="49" charset="0"/>
              </a:rPr>
              <a:t>1</a:t>
            </a:r>
            <a:r>
              <a:rPr lang="en-US" sz="2400" dirty="0">
                <a:latin typeface="Consolas" pitchFamily="49" charset="0"/>
              </a:rPr>
              <a:t>:]</a:t>
            </a:r>
          </a:p>
          <a:p>
            <a:pPr eaLnBrk="1" hangingPunct="1">
              <a:spcBef>
                <a:spcPts val="0"/>
              </a:spcBef>
              <a:defRPr/>
            </a:pPr>
            <a:r>
              <a:rPr lang="en-US" sz="2400" dirty="0">
                <a:latin typeface="Consolas" pitchFamily="49" charset="0"/>
              </a:rPr>
              <a:t>  </a:t>
            </a:r>
            <a:r>
              <a:rPr lang="en-US" sz="2400" dirty="0">
                <a:solidFill>
                  <a:srgbClr val="0000CC"/>
                </a:solidFill>
                <a:latin typeface="Consolas" pitchFamily="49" charset="0"/>
              </a:rPr>
              <a:t>return</a:t>
            </a:r>
            <a:r>
              <a:rPr lang="en-US" sz="2400" dirty="0">
                <a:latin typeface="Consolas" pitchFamily="49" charset="0"/>
              </a:rPr>
              <a:t> s  </a:t>
            </a:r>
          </a:p>
        </p:txBody>
      </p:sp>
      <p:sp>
        <p:nvSpPr>
          <p:cNvPr id="15" name="AutoShape 59"/>
          <p:cNvSpPr>
            <a:spLocks noChangeArrowheads="1"/>
          </p:cNvSpPr>
          <p:nvPr/>
        </p:nvSpPr>
        <p:spPr bwMode="auto">
          <a:xfrm>
            <a:off x="4921250" y="4400550"/>
            <a:ext cx="2917825" cy="857250"/>
          </a:xfrm>
          <a:prstGeom prst="wedgeRoundRectCallout">
            <a:avLst>
              <a:gd name="adj1" fmla="val -73322"/>
              <a:gd name="adj2" fmla="val -39761"/>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lnSpc>
                <a:spcPct val="80000"/>
              </a:lnSpc>
              <a:defRPr/>
            </a:pPr>
            <a:r>
              <a:rPr lang="ru-RU" sz="2400" b="1" dirty="0">
                <a:solidFill>
                  <a:schemeClr val="bg1"/>
                </a:solidFill>
              </a:rPr>
              <a:t>нет ошибки</a:t>
            </a:r>
            <a:r>
              <a:rPr lang="en-US" sz="2400" b="1" dirty="0">
                <a:solidFill>
                  <a:schemeClr val="bg1"/>
                </a:solidFill>
              </a:rPr>
              <a:t>, </a:t>
            </a:r>
            <a:r>
              <a:rPr lang="ru-RU" sz="2400" b="1" dirty="0">
                <a:solidFill>
                  <a:schemeClr val="bg1"/>
                </a:solidFill>
              </a:rPr>
              <a:t>пока не пришли сюда!</a:t>
            </a:r>
            <a:endParaRPr lang="ru-RU"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Заголовок 1"/>
          <p:cNvSpPr>
            <a:spLocks noGrp="1"/>
          </p:cNvSpPr>
          <p:nvPr>
            <p:ph type="title"/>
          </p:nvPr>
        </p:nvSpPr>
        <p:spPr>
          <a:xfrm>
            <a:off x="311150" y="301625"/>
            <a:ext cx="8375650" cy="471488"/>
          </a:xfrm>
        </p:spPr>
        <p:txBody>
          <a:bodyPr/>
          <a:lstStyle/>
          <a:p>
            <a:r>
              <a:rPr lang="ru-RU" altLang="ru-RU" smtClean="0"/>
              <a:t>Грабли</a:t>
            </a:r>
          </a:p>
        </p:txBody>
      </p:sp>
      <p:sp>
        <p:nvSpPr>
          <p:cNvPr id="9933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CFB24D8-B290-4113-8815-D3C5C20A1C4D}" type="slidenum">
              <a:rPr lang="ru-RU" altLang="ru-RU" sz="1400"/>
              <a:pPr>
                <a:spcBef>
                  <a:spcPct val="0"/>
                </a:spcBef>
                <a:buFontTx/>
                <a:buNone/>
              </a:pPr>
              <a:t>47</a:t>
            </a:fld>
            <a:endParaRPr lang="ru-RU" altLang="ru-RU" sz="1400"/>
          </a:p>
        </p:txBody>
      </p:sp>
      <p:grpSp>
        <p:nvGrpSpPr>
          <p:cNvPr id="99332" name="Group 55"/>
          <p:cNvGrpSpPr>
            <a:grpSpLocks/>
          </p:cNvGrpSpPr>
          <p:nvPr/>
        </p:nvGrpSpPr>
        <p:grpSpPr bwMode="auto">
          <a:xfrm>
            <a:off x="449263" y="901700"/>
            <a:ext cx="6665912" cy="663575"/>
            <a:chOff x="433" y="3902"/>
            <a:chExt cx="4199" cy="418"/>
          </a:xfrm>
        </p:grpSpPr>
        <p:sp>
          <p:nvSpPr>
            <p:cNvPr id="6" name="Text Box 56"/>
            <p:cNvSpPr txBox="1">
              <a:spLocks noChangeArrowheads="1"/>
            </p:cNvSpPr>
            <p:nvPr/>
          </p:nvSpPr>
          <p:spPr bwMode="auto">
            <a:xfrm>
              <a:off x="727" y="3969"/>
              <a:ext cx="3905"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Нет контроля возвращаемого значения!</a:t>
              </a:r>
            </a:p>
          </p:txBody>
        </p:sp>
        <p:sp>
          <p:nvSpPr>
            <p:cNvPr id="99340"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9" name="Прямоугольник 8"/>
          <p:cNvSpPr/>
          <p:nvPr/>
        </p:nvSpPr>
        <p:spPr>
          <a:xfrm>
            <a:off x="676275" y="3910013"/>
            <a:ext cx="6534150" cy="460375"/>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solidFill>
                  <a:srgbClr val="0070C0"/>
                </a:solidFill>
                <a:latin typeface="Consolas" pitchFamily="49" charset="0"/>
              </a:rPr>
              <a:t>print</a:t>
            </a:r>
            <a:r>
              <a:rPr lang="ru-RU" sz="2400" dirty="0">
                <a:solidFill>
                  <a:srgbClr val="0070C0"/>
                </a:solidFill>
                <a:latin typeface="Consolas" pitchFamily="49" charset="0"/>
              </a:rPr>
              <a:t> </a:t>
            </a:r>
            <a:r>
              <a:rPr lang="en-US" sz="2400" dirty="0">
                <a:latin typeface="Consolas" pitchFamily="49" charset="0"/>
              </a:rPr>
              <a:t>(</a:t>
            </a:r>
            <a:r>
              <a:rPr lang="ru-RU" sz="2400" dirty="0">
                <a:latin typeface="Consolas" pitchFamily="49" charset="0"/>
              </a:rPr>
              <a:t> </a:t>
            </a:r>
            <a:r>
              <a:rPr lang="en-US" sz="2400" dirty="0" err="1">
                <a:latin typeface="Consolas" pitchFamily="49" charset="0"/>
              </a:rPr>
              <a:t>trimLeft</a:t>
            </a:r>
            <a:r>
              <a:rPr lang="en-US" sz="2400" dirty="0">
                <a:latin typeface="Consolas" pitchFamily="49" charset="0"/>
              </a:rPr>
              <a:t>(</a:t>
            </a:r>
            <a:r>
              <a:rPr lang="en-US" sz="2400" dirty="0">
                <a:solidFill>
                  <a:srgbClr val="C00000"/>
                </a:solidFill>
                <a:latin typeface="Consolas" pitchFamily="49" charset="0"/>
              </a:rPr>
              <a:t>"   123   "</a:t>
            </a:r>
            <a:r>
              <a:rPr lang="en-US" sz="2400" dirty="0">
                <a:latin typeface="Consolas" pitchFamily="49" charset="0"/>
              </a:rPr>
              <a:t>)</a:t>
            </a:r>
            <a:r>
              <a:rPr lang="ru-RU" sz="2400" dirty="0">
                <a:latin typeface="Consolas" pitchFamily="49" charset="0"/>
              </a:rPr>
              <a:t> </a:t>
            </a:r>
            <a:r>
              <a:rPr lang="en-US" sz="2400" dirty="0">
                <a:latin typeface="Consolas" pitchFamily="49" charset="0"/>
              </a:rPr>
              <a:t>)</a:t>
            </a:r>
          </a:p>
        </p:txBody>
      </p:sp>
      <p:sp>
        <p:nvSpPr>
          <p:cNvPr id="14" name="Прямоугольник 13"/>
          <p:cNvSpPr/>
          <p:nvPr/>
        </p:nvSpPr>
        <p:spPr>
          <a:xfrm>
            <a:off x="647700" y="2043113"/>
            <a:ext cx="6553200" cy="1646237"/>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solidFill>
                  <a:srgbClr val="0000CC"/>
                </a:solidFill>
                <a:latin typeface="Consolas" pitchFamily="49" charset="0"/>
              </a:rPr>
              <a:t>def</a:t>
            </a:r>
            <a:r>
              <a:rPr lang="en-US" sz="2400" dirty="0">
                <a:latin typeface="Consolas" pitchFamily="49" charset="0"/>
              </a:rPr>
              <a:t> </a:t>
            </a:r>
            <a:r>
              <a:rPr lang="en-US" sz="2400" dirty="0" err="1">
                <a:latin typeface="Consolas" pitchFamily="49" charset="0"/>
              </a:rPr>
              <a:t>trimLeft</a:t>
            </a:r>
            <a:r>
              <a:rPr lang="en-US" sz="2400" dirty="0">
                <a:latin typeface="Consolas" pitchFamily="49" charset="0"/>
              </a:rPr>
              <a:t> ( s ):</a:t>
            </a:r>
          </a:p>
          <a:p>
            <a:pPr eaLnBrk="1" hangingPunct="1">
              <a:spcBef>
                <a:spcPts val="0"/>
              </a:spcBef>
              <a:defRPr/>
            </a:pPr>
            <a:r>
              <a:rPr lang="en-US" sz="2400" dirty="0">
                <a:latin typeface="Consolas" pitchFamily="49" charset="0"/>
              </a:rPr>
              <a:t>  </a:t>
            </a:r>
            <a:r>
              <a:rPr lang="en-US" sz="2400" dirty="0">
                <a:solidFill>
                  <a:srgbClr val="0000CC"/>
                </a:solidFill>
                <a:latin typeface="Consolas" pitchFamily="49" charset="0"/>
              </a:rPr>
              <a:t>while</a:t>
            </a:r>
            <a:r>
              <a:rPr lang="en-US" sz="2400" dirty="0">
                <a:latin typeface="Consolas" pitchFamily="49" charset="0"/>
              </a:rPr>
              <a:t> </a:t>
            </a:r>
            <a:r>
              <a:rPr lang="en-US" sz="2400" dirty="0" err="1">
                <a:solidFill>
                  <a:srgbClr val="0070C0"/>
                </a:solidFill>
                <a:latin typeface="Consolas" pitchFamily="49" charset="0"/>
              </a:rPr>
              <a:t>len</a:t>
            </a:r>
            <a:r>
              <a:rPr lang="en-US" sz="2400" dirty="0">
                <a:latin typeface="Consolas" pitchFamily="49" charset="0"/>
              </a:rPr>
              <a:t>(s) </a:t>
            </a:r>
            <a:r>
              <a:rPr lang="en-US" sz="2400" dirty="0">
                <a:solidFill>
                  <a:srgbClr val="0000CC"/>
                </a:solidFill>
                <a:latin typeface="Consolas" pitchFamily="49" charset="0"/>
              </a:rPr>
              <a:t>and</a:t>
            </a:r>
            <a:r>
              <a:rPr lang="en-US" sz="2400" dirty="0">
                <a:latin typeface="Consolas" pitchFamily="49" charset="0"/>
              </a:rPr>
              <a:t> s[</a:t>
            </a:r>
            <a:r>
              <a:rPr lang="en-US" sz="2400" dirty="0">
                <a:solidFill>
                  <a:srgbClr val="00B0F0"/>
                </a:solidFill>
                <a:latin typeface="Consolas" pitchFamily="49" charset="0"/>
              </a:rPr>
              <a:t>0</a:t>
            </a:r>
            <a:r>
              <a:rPr lang="en-US" sz="2400" dirty="0">
                <a:latin typeface="Consolas" pitchFamily="49" charset="0"/>
              </a:rPr>
              <a:t>] == </a:t>
            </a:r>
            <a:r>
              <a:rPr lang="en-US" sz="2400" dirty="0">
                <a:solidFill>
                  <a:srgbClr val="C00000"/>
                </a:solidFill>
                <a:latin typeface="Consolas" pitchFamily="49" charset="0"/>
              </a:rPr>
              <a:t>' '</a:t>
            </a:r>
            <a:r>
              <a:rPr lang="en-US" sz="2400" dirty="0">
                <a:latin typeface="Consolas" pitchFamily="49" charset="0"/>
              </a:rPr>
              <a:t>:</a:t>
            </a:r>
          </a:p>
          <a:p>
            <a:pPr eaLnBrk="1" hangingPunct="1">
              <a:spcBef>
                <a:spcPts val="0"/>
              </a:spcBef>
              <a:defRPr/>
            </a:pPr>
            <a:r>
              <a:rPr lang="en-US" sz="2400" dirty="0">
                <a:latin typeface="Consolas" pitchFamily="49" charset="0"/>
              </a:rPr>
              <a:t>    s = s[</a:t>
            </a:r>
            <a:r>
              <a:rPr lang="en-US" sz="2400" dirty="0">
                <a:solidFill>
                  <a:srgbClr val="00B0F0"/>
                </a:solidFill>
                <a:latin typeface="Consolas" pitchFamily="49" charset="0"/>
              </a:rPr>
              <a:t>1</a:t>
            </a:r>
            <a:r>
              <a:rPr lang="en-US" sz="2400" dirty="0">
                <a:latin typeface="Consolas" pitchFamily="49" charset="0"/>
              </a:rPr>
              <a:t>:]</a:t>
            </a:r>
            <a:endParaRPr lang="ru-RU" sz="2400" dirty="0">
              <a:latin typeface="Consolas" pitchFamily="49" charset="0"/>
            </a:endParaRPr>
          </a:p>
          <a:p>
            <a:pPr eaLnBrk="1" hangingPunct="1">
              <a:spcBef>
                <a:spcPts val="600"/>
              </a:spcBef>
              <a:defRPr/>
            </a:pPr>
            <a:endParaRPr lang="en-US" sz="2400" dirty="0">
              <a:latin typeface="Consolas" pitchFamily="49" charset="0"/>
            </a:endParaRPr>
          </a:p>
        </p:txBody>
      </p:sp>
      <p:sp>
        <p:nvSpPr>
          <p:cNvPr id="15" name="AutoShape 59"/>
          <p:cNvSpPr>
            <a:spLocks noChangeArrowheads="1"/>
          </p:cNvSpPr>
          <p:nvPr/>
        </p:nvSpPr>
        <p:spPr bwMode="auto">
          <a:xfrm>
            <a:off x="5911850" y="4086225"/>
            <a:ext cx="1117600" cy="447675"/>
          </a:xfrm>
          <a:prstGeom prst="wedgeRoundRectCallout">
            <a:avLst>
              <a:gd name="adj1" fmla="val -73322"/>
              <a:gd name="adj2" fmla="val -39761"/>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lnSpc>
                <a:spcPct val="80000"/>
              </a:lnSpc>
              <a:defRPr/>
            </a:pPr>
            <a:r>
              <a:rPr lang="en-US" sz="2400" b="1" dirty="0">
                <a:solidFill>
                  <a:schemeClr val="bg1"/>
                </a:solidFill>
              </a:rPr>
              <a:t>None</a:t>
            </a:r>
            <a:endParaRPr lang="ru-RU" sz="2000" b="1" dirty="0">
              <a:solidFill>
                <a:schemeClr val="bg1"/>
              </a:solidFill>
            </a:endParaRPr>
          </a:p>
        </p:txBody>
      </p:sp>
      <p:sp>
        <p:nvSpPr>
          <p:cNvPr id="11" name="Прямоугольник 10"/>
          <p:cNvSpPr>
            <a:spLocks noChangeArrowheads="1"/>
          </p:cNvSpPr>
          <p:nvPr/>
        </p:nvSpPr>
        <p:spPr bwMode="auto">
          <a:xfrm>
            <a:off x="981075" y="3200400"/>
            <a:ext cx="1714500" cy="460375"/>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400">
                <a:solidFill>
                  <a:srgbClr val="0000CC"/>
                </a:solidFill>
                <a:latin typeface="Consolas" pitchFamily="49" charset="0"/>
              </a:rPr>
              <a:t>return</a:t>
            </a:r>
            <a:r>
              <a:rPr lang="en-US" altLang="ru-RU" sz="2400">
                <a:solidFill>
                  <a:srgbClr val="000000"/>
                </a:solidFill>
                <a:latin typeface="Consolas" pitchFamily="49" charset="0"/>
              </a:rPr>
              <a:t> s </a:t>
            </a:r>
            <a:endParaRPr lang="ru-RU" altLang="ru-RU" sz="1800"/>
          </a:p>
        </p:txBody>
      </p:sp>
      <p:sp>
        <p:nvSpPr>
          <p:cNvPr id="12" name="Прямоугольник 11"/>
          <p:cNvSpPr/>
          <p:nvPr/>
        </p:nvSpPr>
        <p:spPr>
          <a:xfrm>
            <a:off x="676275" y="4805363"/>
            <a:ext cx="6534150" cy="1200150"/>
          </a:xfrm>
          <a:prstGeom prst="rect">
            <a:avLst/>
          </a:prstGeom>
          <a:solidFill>
            <a:srgbClr val="FFFF99"/>
          </a:solidFill>
          <a:effectLst>
            <a:outerShdw blurRad="50800" dist="38100" dir="2700000" algn="tl" rotWithShape="0">
              <a:prstClr val="black">
                <a:alpha val="40000"/>
              </a:prstClr>
            </a:outerShdw>
          </a:effectLst>
        </p:spPr>
        <p:txBody>
          <a:bodyPr>
            <a:spAutoFit/>
          </a:bodyPr>
          <a:lstStyle/>
          <a:p>
            <a:pPr eaLnBrk="1" hangingPunct="1">
              <a:spcBef>
                <a:spcPts val="0"/>
              </a:spcBef>
              <a:defRPr/>
            </a:pPr>
            <a:r>
              <a:rPr lang="en-US" sz="2400" dirty="0">
                <a:latin typeface="Consolas" pitchFamily="49" charset="0"/>
              </a:rPr>
              <a:t>A = [</a:t>
            </a:r>
            <a:r>
              <a:rPr lang="en-US" sz="2400" dirty="0">
                <a:solidFill>
                  <a:srgbClr val="00B0F0"/>
                </a:solidFill>
                <a:latin typeface="Consolas" pitchFamily="49" charset="0"/>
              </a:rPr>
              <a:t>2</a:t>
            </a:r>
            <a:r>
              <a:rPr lang="en-US" sz="2400" dirty="0">
                <a:latin typeface="Consolas" pitchFamily="49" charset="0"/>
              </a:rPr>
              <a:t>, </a:t>
            </a:r>
            <a:r>
              <a:rPr lang="en-US" sz="2400" dirty="0">
                <a:solidFill>
                  <a:srgbClr val="00B0F0"/>
                </a:solidFill>
                <a:latin typeface="Consolas" pitchFamily="49" charset="0"/>
              </a:rPr>
              <a:t>1</a:t>
            </a:r>
            <a:r>
              <a:rPr lang="en-US" sz="2400" dirty="0">
                <a:latin typeface="Consolas" pitchFamily="49" charset="0"/>
              </a:rPr>
              <a:t>, </a:t>
            </a:r>
            <a:r>
              <a:rPr lang="en-US" sz="2400" dirty="0">
                <a:solidFill>
                  <a:srgbClr val="00B0F0"/>
                </a:solidFill>
                <a:latin typeface="Consolas" pitchFamily="49" charset="0"/>
              </a:rPr>
              <a:t>3</a:t>
            </a:r>
            <a:r>
              <a:rPr lang="en-US" sz="2400" dirty="0">
                <a:latin typeface="Consolas" pitchFamily="49" charset="0"/>
              </a:rPr>
              <a:t>, </a:t>
            </a:r>
            <a:r>
              <a:rPr lang="en-US" sz="2400" dirty="0">
                <a:solidFill>
                  <a:srgbClr val="00B0F0"/>
                </a:solidFill>
                <a:latin typeface="Consolas" pitchFamily="49" charset="0"/>
              </a:rPr>
              <a:t>7</a:t>
            </a:r>
            <a:r>
              <a:rPr lang="en-US" sz="2400" dirty="0">
                <a:latin typeface="Consolas" pitchFamily="49" charset="0"/>
              </a:rPr>
              <a:t>, </a:t>
            </a:r>
            <a:r>
              <a:rPr lang="en-US" sz="2400" dirty="0">
                <a:solidFill>
                  <a:srgbClr val="00B0F0"/>
                </a:solidFill>
                <a:latin typeface="Consolas" pitchFamily="49" charset="0"/>
              </a:rPr>
              <a:t>5</a:t>
            </a:r>
            <a:r>
              <a:rPr lang="en-US" sz="2400" dirty="0">
                <a:latin typeface="Consolas" pitchFamily="49" charset="0"/>
              </a:rPr>
              <a:t>, </a:t>
            </a:r>
            <a:r>
              <a:rPr lang="en-US" sz="2400" dirty="0">
                <a:solidFill>
                  <a:srgbClr val="00B0F0"/>
                </a:solidFill>
                <a:latin typeface="Consolas" pitchFamily="49" charset="0"/>
              </a:rPr>
              <a:t>4</a:t>
            </a:r>
            <a:r>
              <a:rPr lang="en-US" sz="2400" dirty="0">
                <a:latin typeface="Consolas" pitchFamily="49" charset="0"/>
              </a:rPr>
              <a:t>]</a:t>
            </a:r>
          </a:p>
          <a:p>
            <a:pPr eaLnBrk="1" hangingPunct="1">
              <a:spcBef>
                <a:spcPts val="0"/>
              </a:spcBef>
              <a:defRPr/>
            </a:pPr>
            <a:r>
              <a:rPr lang="en-US" sz="2400" dirty="0">
                <a:latin typeface="Consolas" pitchFamily="49" charset="0"/>
              </a:rPr>
              <a:t>B = </a:t>
            </a:r>
            <a:r>
              <a:rPr lang="en-US" sz="2400" dirty="0" err="1">
                <a:latin typeface="Consolas" pitchFamily="49" charset="0"/>
              </a:rPr>
              <a:t>A.</a:t>
            </a:r>
            <a:r>
              <a:rPr lang="en-US" sz="2400" dirty="0" err="1">
                <a:solidFill>
                  <a:srgbClr val="0070C0"/>
                </a:solidFill>
                <a:latin typeface="Consolas" pitchFamily="49" charset="0"/>
              </a:rPr>
              <a:t>sort</a:t>
            </a:r>
            <a:r>
              <a:rPr lang="en-US" sz="2400" dirty="0">
                <a:latin typeface="Consolas" pitchFamily="49" charset="0"/>
              </a:rPr>
              <a:t>()</a:t>
            </a:r>
          </a:p>
          <a:p>
            <a:pPr eaLnBrk="1" hangingPunct="1">
              <a:spcBef>
                <a:spcPts val="0"/>
              </a:spcBef>
              <a:defRPr/>
            </a:pPr>
            <a:r>
              <a:rPr lang="en-US" sz="2400" dirty="0">
                <a:solidFill>
                  <a:srgbClr val="0070C0"/>
                </a:solidFill>
                <a:latin typeface="Consolas" pitchFamily="49" charset="0"/>
              </a:rPr>
              <a:t>print </a:t>
            </a:r>
            <a:r>
              <a:rPr lang="en-US" sz="2400" dirty="0">
                <a:latin typeface="Consolas" pitchFamily="49" charset="0"/>
              </a:rPr>
              <a:t>( B )</a:t>
            </a:r>
          </a:p>
        </p:txBody>
      </p:sp>
      <p:sp>
        <p:nvSpPr>
          <p:cNvPr id="13" name="AutoShape 59"/>
          <p:cNvSpPr>
            <a:spLocks noChangeArrowheads="1"/>
          </p:cNvSpPr>
          <p:nvPr/>
        </p:nvSpPr>
        <p:spPr bwMode="auto">
          <a:xfrm>
            <a:off x="2901950" y="5753100"/>
            <a:ext cx="1117600" cy="447675"/>
          </a:xfrm>
          <a:prstGeom prst="wedgeRoundRectCallout">
            <a:avLst>
              <a:gd name="adj1" fmla="val -73322"/>
              <a:gd name="adj2" fmla="val -39761"/>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lnSpc>
                <a:spcPct val="80000"/>
              </a:lnSpc>
              <a:defRPr/>
            </a:pPr>
            <a:r>
              <a:rPr lang="en-US" sz="2400" b="1" dirty="0">
                <a:solidFill>
                  <a:schemeClr val="bg1"/>
                </a:solidFill>
              </a:rPr>
              <a:t>None</a:t>
            </a:r>
            <a:endParaRPr lang="ru-RU"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1"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Заголовок 1"/>
          <p:cNvSpPr>
            <a:spLocks noGrp="1"/>
          </p:cNvSpPr>
          <p:nvPr>
            <p:ph type="title"/>
          </p:nvPr>
        </p:nvSpPr>
        <p:spPr>
          <a:xfrm>
            <a:off x="311150" y="301625"/>
            <a:ext cx="8375650" cy="471488"/>
          </a:xfrm>
        </p:spPr>
        <p:txBody>
          <a:bodyPr/>
          <a:lstStyle/>
          <a:p>
            <a:r>
              <a:rPr lang="ru-RU" altLang="ru-RU" smtClean="0"/>
              <a:t>Грабли</a:t>
            </a:r>
          </a:p>
        </p:txBody>
      </p:sp>
      <p:sp>
        <p:nvSpPr>
          <p:cNvPr id="101379"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C11AC78-5AFB-4E67-814D-0040F1DDFBFE}" type="slidenum">
              <a:rPr lang="ru-RU" altLang="ru-RU" sz="1400"/>
              <a:pPr>
                <a:spcBef>
                  <a:spcPct val="0"/>
                </a:spcBef>
                <a:buFontTx/>
                <a:buNone/>
              </a:pPr>
              <a:t>48</a:t>
            </a:fld>
            <a:endParaRPr lang="ru-RU" altLang="ru-RU" sz="1400"/>
          </a:p>
        </p:txBody>
      </p:sp>
      <p:grpSp>
        <p:nvGrpSpPr>
          <p:cNvPr id="101380" name="Group 55"/>
          <p:cNvGrpSpPr>
            <a:grpSpLocks/>
          </p:cNvGrpSpPr>
          <p:nvPr/>
        </p:nvGrpSpPr>
        <p:grpSpPr bwMode="auto">
          <a:xfrm>
            <a:off x="449263" y="901700"/>
            <a:ext cx="5961062" cy="663575"/>
            <a:chOff x="433" y="3902"/>
            <a:chExt cx="3755" cy="418"/>
          </a:xfrm>
        </p:grpSpPr>
        <p:sp>
          <p:nvSpPr>
            <p:cNvPr id="6" name="Text Box 56"/>
            <p:cNvSpPr txBox="1">
              <a:spLocks noChangeArrowheads="1"/>
            </p:cNvSpPr>
            <p:nvPr/>
          </p:nvSpPr>
          <p:spPr bwMode="auto">
            <a:xfrm>
              <a:off x="727" y="3969"/>
              <a:ext cx="3461"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Список – это ссылка!</a:t>
              </a:r>
            </a:p>
          </p:txBody>
        </p:sp>
        <p:sp>
          <p:nvSpPr>
            <p:cNvPr id="101413"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8" name="Rectangle 6"/>
          <p:cNvSpPr>
            <a:spLocks noChangeArrowheads="1"/>
          </p:cNvSpPr>
          <p:nvPr/>
        </p:nvSpPr>
        <p:spPr bwMode="auto">
          <a:xfrm>
            <a:off x="433388" y="1719263"/>
            <a:ext cx="2647950" cy="833437"/>
          </a:xfrm>
          <a:prstGeom prst="rect">
            <a:avLst/>
          </a:prstGeom>
          <a:solidFill>
            <a:srgbClr val="FFFF99"/>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spAutoFit/>
          </a:bodyPr>
          <a:lstStyle/>
          <a:p>
            <a:pPr marL="179388" indent="-92075" algn="just" eaLnBrk="1" hangingPunct="1">
              <a:defRPr/>
            </a:pPr>
            <a:r>
              <a:rPr lang="en-US" sz="2400" dirty="0">
                <a:latin typeface="Consolas" pitchFamily="49" charset="0"/>
                <a:cs typeface="Times New Roman" pitchFamily="18" charset="0"/>
              </a:rPr>
              <a:t>A = [</a:t>
            </a:r>
            <a:r>
              <a:rPr lang="en-US" sz="2400" dirty="0">
                <a:solidFill>
                  <a:srgbClr val="00B0F0"/>
                </a:solidFill>
                <a:latin typeface="Consolas" pitchFamily="49" charset="0"/>
                <a:cs typeface="Times New Roman" pitchFamily="18" charset="0"/>
              </a:rPr>
              <a:t>1</a:t>
            </a:r>
            <a:r>
              <a:rPr lang="en-US" sz="2400" dirty="0">
                <a:latin typeface="Consolas" pitchFamily="49" charset="0"/>
                <a:cs typeface="Times New Roman" pitchFamily="18" charset="0"/>
              </a:rPr>
              <a:t>, </a:t>
            </a:r>
            <a:r>
              <a:rPr lang="en-US" sz="2400" dirty="0">
                <a:solidFill>
                  <a:srgbClr val="00B0F0"/>
                </a:solidFill>
                <a:latin typeface="Consolas" pitchFamily="49" charset="0"/>
                <a:cs typeface="Times New Roman" pitchFamily="18" charset="0"/>
              </a:rPr>
              <a:t>2</a:t>
            </a:r>
            <a:r>
              <a:rPr lang="en-US" sz="2400" dirty="0">
                <a:latin typeface="Consolas" pitchFamily="49" charset="0"/>
                <a:cs typeface="Times New Roman" pitchFamily="18" charset="0"/>
              </a:rPr>
              <a:t>, </a:t>
            </a:r>
            <a:r>
              <a:rPr lang="en-US" sz="2400" dirty="0">
                <a:solidFill>
                  <a:srgbClr val="00B0F0"/>
                </a:solidFill>
                <a:latin typeface="Consolas" pitchFamily="49" charset="0"/>
                <a:cs typeface="Times New Roman" pitchFamily="18" charset="0"/>
              </a:rPr>
              <a:t>3</a:t>
            </a:r>
            <a:r>
              <a:rPr lang="en-US" sz="2400" dirty="0">
                <a:latin typeface="Consolas" pitchFamily="49" charset="0"/>
                <a:cs typeface="Times New Roman" pitchFamily="18" charset="0"/>
              </a:rPr>
              <a:t>]</a:t>
            </a:r>
            <a:endParaRPr lang="ru-RU" sz="2400" dirty="0">
              <a:latin typeface="Consolas" pitchFamily="49" charset="0"/>
              <a:cs typeface="Times New Roman" pitchFamily="18" charset="0"/>
            </a:endParaRPr>
          </a:p>
          <a:p>
            <a:pPr marL="179388" indent="-92075" algn="just" eaLnBrk="1" hangingPunct="1">
              <a:defRPr/>
            </a:pPr>
            <a:r>
              <a:rPr lang="en-US" sz="2400" dirty="0">
                <a:latin typeface="Consolas" pitchFamily="49" charset="0"/>
                <a:cs typeface="Times New Roman" pitchFamily="18" charset="0"/>
              </a:rPr>
              <a:t>B = A</a:t>
            </a:r>
            <a:endParaRPr lang="ru-RU" sz="2400" dirty="0">
              <a:latin typeface="Consolas" pitchFamily="49" charset="0"/>
              <a:cs typeface="Times New Roman" pitchFamily="18" charset="0"/>
            </a:endParaRPr>
          </a:p>
        </p:txBody>
      </p:sp>
      <p:sp>
        <p:nvSpPr>
          <p:cNvPr id="9" name="Прямоугольник 8"/>
          <p:cNvSpPr>
            <a:spLocks noChangeArrowheads="1"/>
          </p:cNvSpPr>
          <p:nvPr/>
        </p:nvSpPr>
        <p:spPr bwMode="auto">
          <a:xfrm>
            <a:off x="1668463" y="2693988"/>
            <a:ext cx="1843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b="1">
                <a:solidFill>
                  <a:srgbClr val="000000"/>
                </a:solidFill>
                <a:latin typeface="Courier New" pitchFamily="49" charset="0"/>
                <a:cs typeface="Times New Roman" pitchFamily="18" charset="0"/>
              </a:rPr>
              <a:t>[</a:t>
            </a:r>
            <a:r>
              <a:rPr lang="en-US" altLang="ru-RU" sz="2400" b="1">
                <a:solidFill>
                  <a:srgbClr val="00B0F0"/>
                </a:solidFill>
                <a:latin typeface="Courier New" pitchFamily="49" charset="0"/>
                <a:cs typeface="Times New Roman" pitchFamily="18" charset="0"/>
              </a:rPr>
              <a:t>1</a:t>
            </a:r>
            <a:r>
              <a:rPr lang="en-US" altLang="ru-RU" sz="2400" b="1">
                <a:solidFill>
                  <a:srgbClr val="000000"/>
                </a:solidFill>
                <a:latin typeface="Courier New" pitchFamily="49" charset="0"/>
                <a:cs typeface="Times New Roman" pitchFamily="18" charset="0"/>
              </a:rPr>
              <a:t>, </a:t>
            </a:r>
            <a:r>
              <a:rPr lang="en-US" altLang="ru-RU" sz="2400" b="1">
                <a:solidFill>
                  <a:srgbClr val="00B0F0"/>
                </a:solidFill>
                <a:latin typeface="Courier New" pitchFamily="49" charset="0"/>
                <a:cs typeface="Times New Roman" pitchFamily="18" charset="0"/>
              </a:rPr>
              <a:t>2</a:t>
            </a:r>
            <a:r>
              <a:rPr lang="en-US" altLang="ru-RU" sz="2400" b="1">
                <a:solidFill>
                  <a:srgbClr val="000000"/>
                </a:solidFill>
                <a:latin typeface="Courier New" pitchFamily="49" charset="0"/>
                <a:cs typeface="Times New Roman" pitchFamily="18" charset="0"/>
              </a:rPr>
              <a:t>, </a:t>
            </a:r>
            <a:r>
              <a:rPr lang="en-US" altLang="ru-RU" sz="2400" b="1">
                <a:solidFill>
                  <a:srgbClr val="00B0F0"/>
                </a:solidFill>
                <a:latin typeface="Courier New" pitchFamily="49" charset="0"/>
                <a:cs typeface="Times New Roman" pitchFamily="18" charset="0"/>
              </a:rPr>
              <a:t>3</a:t>
            </a:r>
            <a:r>
              <a:rPr lang="en-US" altLang="ru-RU" sz="2400" b="1">
                <a:solidFill>
                  <a:srgbClr val="000000"/>
                </a:solidFill>
                <a:latin typeface="Courier New" pitchFamily="49" charset="0"/>
                <a:cs typeface="Times New Roman" pitchFamily="18" charset="0"/>
              </a:rPr>
              <a:t>]</a:t>
            </a:r>
            <a:endParaRPr lang="ru-RU" altLang="ru-RU" sz="1800"/>
          </a:p>
        </p:txBody>
      </p:sp>
      <p:sp>
        <p:nvSpPr>
          <p:cNvPr id="10" name="Прямоугольник 9"/>
          <p:cNvSpPr>
            <a:spLocks noChangeArrowheads="1"/>
          </p:cNvSpPr>
          <p:nvPr/>
        </p:nvSpPr>
        <p:spPr bwMode="auto">
          <a:xfrm>
            <a:off x="611188" y="2693988"/>
            <a:ext cx="35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A</a:t>
            </a:r>
            <a:endParaRPr lang="ru-RU" altLang="ru-RU" sz="1800">
              <a:latin typeface="Consolas" pitchFamily="49" charset="0"/>
            </a:endParaRPr>
          </a:p>
        </p:txBody>
      </p:sp>
      <p:sp>
        <p:nvSpPr>
          <p:cNvPr id="11" name="Полилиния 10"/>
          <p:cNvSpPr>
            <a:spLocks noChangeArrowheads="1"/>
          </p:cNvSpPr>
          <p:nvPr/>
        </p:nvSpPr>
        <p:spPr bwMode="auto">
          <a:xfrm>
            <a:off x="947738" y="2924175"/>
            <a:ext cx="790575" cy="0"/>
          </a:xfrm>
          <a:custGeom>
            <a:avLst/>
            <a:gdLst>
              <a:gd name="T0" fmla="*/ 0 w 696685"/>
              <a:gd name="T1" fmla="*/ 0 h 10885"/>
              <a:gd name="T2" fmla="*/ 2471067 w 696685"/>
              <a:gd name="T3" fmla="*/ 0 h 10885"/>
              <a:gd name="T4" fmla="*/ 0 60000 65536"/>
              <a:gd name="T5" fmla="*/ 0 60000 65536"/>
              <a:gd name="T6" fmla="*/ 0 w 696685"/>
              <a:gd name="T7" fmla="*/ 0 h 10885"/>
              <a:gd name="T8" fmla="*/ 696685 w 696685"/>
              <a:gd name="T9" fmla="*/ 0 h 10885"/>
            </a:gdLst>
            <a:ahLst/>
            <a:cxnLst>
              <a:cxn ang="T4">
                <a:pos x="T0" y="T1"/>
              </a:cxn>
              <a:cxn ang="T5">
                <a:pos x="T2" y="T3"/>
              </a:cxn>
            </a:cxnLst>
            <a:rect l="T6" t="T7" r="T8" b="T9"/>
            <a:pathLst>
              <a:path w="696685" h="10885">
                <a:moveTo>
                  <a:pt x="0" y="0"/>
                </a:moveTo>
                <a:lnTo>
                  <a:pt x="696685" y="10885"/>
                </a:lnTo>
              </a:path>
            </a:pathLst>
          </a:custGeom>
          <a:noFill/>
          <a:ln w="12700" algn="ctr">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2" name="Прямоугольник 11"/>
          <p:cNvSpPr>
            <a:spLocks noChangeArrowheads="1"/>
          </p:cNvSpPr>
          <p:nvPr/>
        </p:nvSpPr>
        <p:spPr bwMode="auto">
          <a:xfrm>
            <a:off x="611188" y="3097213"/>
            <a:ext cx="354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B</a:t>
            </a:r>
            <a:endParaRPr lang="ru-RU" altLang="ru-RU" sz="1800">
              <a:latin typeface="Consolas" pitchFamily="49" charset="0"/>
            </a:endParaRPr>
          </a:p>
        </p:txBody>
      </p:sp>
      <p:sp>
        <p:nvSpPr>
          <p:cNvPr id="13" name="Полилиния 12"/>
          <p:cNvSpPr>
            <a:spLocks noChangeArrowheads="1"/>
          </p:cNvSpPr>
          <p:nvPr/>
        </p:nvSpPr>
        <p:spPr bwMode="auto">
          <a:xfrm flipV="1">
            <a:off x="957263" y="2989263"/>
            <a:ext cx="762000" cy="327025"/>
          </a:xfrm>
          <a:custGeom>
            <a:avLst/>
            <a:gdLst>
              <a:gd name="T0" fmla="*/ 0 w 696685"/>
              <a:gd name="T1" fmla="*/ 0 h 10885"/>
              <a:gd name="T2" fmla="*/ 1706952 w 696685"/>
              <a:gd name="T3" fmla="*/ 2147483646 h 10885"/>
              <a:gd name="T4" fmla="*/ 0 60000 65536"/>
              <a:gd name="T5" fmla="*/ 0 60000 65536"/>
              <a:gd name="T6" fmla="*/ 0 w 696685"/>
              <a:gd name="T7" fmla="*/ 0 h 10885"/>
              <a:gd name="T8" fmla="*/ 696685 w 696685"/>
              <a:gd name="T9" fmla="*/ 10885 h 10885"/>
            </a:gdLst>
            <a:ahLst/>
            <a:cxnLst>
              <a:cxn ang="T4">
                <a:pos x="T0" y="T1"/>
              </a:cxn>
              <a:cxn ang="T5">
                <a:pos x="T2" y="T3"/>
              </a:cxn>
            </a:cxnLst>
            <a:rect l="T6" t="T7" r="T8" b="T9"/>
            <a:pathLst>
              <a:path w="696685" h="10885">
                <a:moveTo>
                  <a:pt x="0" y="0"/>
                </a:moveTo>
                <a:lnTo>
                  <a:pt x="696685" y="10885"/>
                </a:lnTo>
              </a:path>
            </a:pathLst>
          </a:custGeom>
          <a:noFill/>
          <a:ln w="12700" algn="ctr">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4" name="Rectangle 6"/>
          <p:cNvSpPr>
            <a:spLocks noChangeArrowheads="1"/>
          </p:cNvSpPr>
          <p:nvPr/>
        </p:nvSpPr>
        <p:spPr bwMode="auto">
          <a:xfrm>
            <a:off x="3668713" y="3167063"/>
            <a:ext cx="1712912" cy="463550"/>
          </a:xfrm>
          <a:prstGeom prst="rect">
            <a:avLst/>
          </a:prstGeom>
          <a:solidFill>
            <a:srgbClr val="FFFF99"/>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spAutoFit/>
          </a:bodyPr>
          <a:lstStyle/>
          <a:p>
            <a:pPr marL="179388" indent="-92075" algn="just" eaLnBrk="1" hangingPunct="1">
              <a:defRPr/>
            </a:pPr>
            <a:r>
              <a:rPr lang="en-US" sz="2400" dirty="0">
                <a:latin typeface="Consolas" pitchFamily="49" charset="0"/>
                <a:cs typeface="Times New Roman" pitchFamily="18" charset="0"/>
              </a:rPr>
              <a:t>A[</a:t>
            </a:r>
            <a:r>
              <a:rPr lang="en-US" sz="2400" dirty="0">
                <a:solidFill>
                  <a:srgbClr val="00B0F0"/>
                </a:solidFill>
                <a:latin typeface="Consolas" pitchFamily="49" charset="0"/>
                <a:cs typeface="Times New Roman" pitchFamily="18" charset="0"/>
              </a:rPr>
              <a:t>0</a:t>
            </a:r>
            <a:r>
              <a:rPr lang="en-US" sz="2400" dirty="0">
                <a:latin typeface="Consolas" pitchFamily="49" charset="0"/>
                <a:cs typeface="Times New Roman" pitchFamily="18" charset="0"/>
              </a:rPr>
              <a:t>] = </a:t>
            </a:r>
            <a:r>
              <a:rPr lang="en-US" sz="2400" dirty="0">
                <a:solidFill>
                  <a:srgbClr val="00B0F0"/>
                </a:solidFill>
                <a:latin typeface="Consolas" pitchFamily="49" charset="0"/>
                <a:cs typeface="Times New Roman" pitchFamily="18" charset="0"/>
              </a:rPr>
              <a:t>0</a:t>
            </a:r>
            <a:endParaRPr lang="ru-RU" sz="2400" dirty="0">
              <a:latin typeface="Consolas" pitchFamily="49" charset="0"/>
              <a:cs typeface="Times New Roman" pitchFamily="18" charset="0"/>
            </a:endParaRPr>
          </a:p>
        </p:txBody>
      </p:sp>
      <p:sp>
        <p:nvSpPr>
          <p:cNvPr id="15" name="Стрелка вправо 14"/>
          <p:cNvSpPr/>
          <p:nvPr/>
        </p:nvSpPr>
        <p:spPr bwMode="auto">
          <a:xfrm>
            <a:off x="4284663" y="2870200"/>
            <a:ext cx="481012" cy="180975"/>
          </a:xfrm>
          <a:prstGeom prst="rightArrow">
            <a:avLst>
              <a:gd name="adj1" fmla="val 50000"/>
              <a:gd name="adj2" fmla="val 110495"/>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grpSp>
        <p:nvGrpSpPr>
          <p:cNvPr id="3" name="Группа 17"/>
          <p:cNvGrpSpPr>
            <a:grpSpLocks/>
          </p:cNvGrpSpPr>
          <p:nvPr/>
        </p:nvGrpSpPr>
        <p:grpSpPr bwMode="auto">
          <a:xfrm>
            <a:off x="5880100" y="2693988"/>
            <a:ext cx="2770188" cy="865187"/>
            <a:chOff x="5880551" y="1904129"/>
            <a:chExt cx="2769447" cy="864037"/>
          </a:xfrm>
        </p:grpSpPr>
        <p:sp>
          <p:nvSpPr>
            <p:cNvPr id="101407" name="Прямоугольник 12"/>
            <p:cNvSpPr>
              <a:spLocks noChangeArrowheads="1"/>
            </p:cNvSpPr>
            <p:nvPr/>
          </p:nvSpPr>
          <p:spPr bwMode="auto">
            <a:xfrm>
              <a:off x="6936466" y="1904129"/>
              <a:ext cx="1713532" cy="46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a:t>
              </a:r>
              <a:r>
                <a:rPr lang="ru-RU" altLang="ru-RU" sz="2400">
                  <a:solidFill>
                    <a:srgbClr val="FF0000"/>
                  </a:solidFill>
                  <a:latin typeface="Consolas" pitchFamily="49" charset="0"/>
                  <a:cs typeface="Times New Roman" pitchFamily="18" charset="0"/>
                </a:rPr>
                <a:t>0</a:t>
              </a:r>
              <a:r>
                <a:rPr lang="en-US" altLang="ru-RU" sz="2400">
                  <a:solidFill>
                    <a:srgbClr val="000000"/>
                  </a:solidFill>
                  <a:latin typeface="Consolas" pitchFamily="49" charset="0"/>
                  <a:cs typeface="Times New Roman" pitchFamily="18" charset="0"/>
                </a:rPr>
                <a:t>, </a:t>
              </a:r>
              <a:r>
                <a:rPr lang="en-US" altLang="ru-RU" sz="2400">
                  <a:solidFill>
                    <a:srgbClr val="00B0F0"/>
                  </a:solidFill>
                  <a:latin typeface="Consolas" pitchFamily="49" charset="0"/>
                  <a:cs typeface="Times New Roman" pitchFamily="18" charset="0"/>
                </a:rPr>
                <a:t>2</a:t>
              </a:r>
              <a:r>
                <a:rPr lang="en-US" altLang="ru-RU" sz="2400">
                  <a:solidFill>
                    <a:srgbClr val="000000"/>
                  </a:solidFill>
                  <a:latin typeface="Consolas" pitchFamily="49" charset="0"/>
                  <a:cs typeface="Times New Roman" pitchFamily="18" charset="0"/>
                </a:rPr>
                <a:t>, </a:t>
              </a:r>
              <a:r>
                <a:rPr lang="en-US" altLang="ru-RU" sz="2400">
                  <a:solidFill>
                    <a:srgbClr val="00B0F0"/>
                  </a:solidFill>
                  <a:latin typeface="Consolas" pitchFamily="49" charset="0"/>
                  <a:cs typeface="Times New Roman" pitchFamily="18" charset="0"/>
                </a:rPr>
                <a:t>3</a:t>
              </a:r>
              <a:r>
                <a:rPr lang="en-US" altLang="ru-RU" sz="2400">
                  <a:solidFill>
                    <a:srgbClr val="000000"/>
                  </a:solidFill>
                  <a:latin typeface="Consolas" pitchFamily="49" charset="0"/>
                  <a:cs typeface="Times New Roman" pitchFamily="18" charset="0"/>
                </a:rPr>
                <a:t>]</a:t>
              </a:r>
              <a:endParaRPr lang="ru-RU" altLang="ru-RU" sz="1800">
                <a:latin typeface="Consolas" pitchFamily="49" charset="0"/>
              </a:endParaRPr>
            </a:p>
          </p:txBody>
        </p:sp>
        <p:sp>
          <p:nvSpPr>
            <p:cNvPr id="101408" name="Прямоугольник 13"/>
            <p:cNvSpPr>
              <a:spLocks noChangeArrowheads="1"/>
            </p:cNvSpPr>
            <p:nvPr/>
          </p:nvSpPr>
          <p:spPr bwMode="auto">
            <a:xfrm>
              <a:off x="5880551" y="1904129"/>
              <a:ext cx="354501" cy="46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A</a:t>
              </a:r>
              <a:endParaRPr lang="ru-RU" altLang="ru-RU" sz="1800">
                <a:latin typeface="Consolas" pitchFamily="49" charset="0"/>
              </a:endParaRPr>
            </a:p>
          </p:txBody>
        </p:sp>
        <p:sp>
          <p:nvSpPr>
            <p:cNvPr id="101409" name="Полилиния 14"/>
            <p:cNvSpPr>
              <a:spLocks noChangeArrowheads="1"/>
            </p:cNvSpPr>
            <p:nvPr/>
          </p:nvSpPr>
          <p:spPr bwMode="auto">
            <a:xfrm>
              <a:off x="6215740" y="2133601"/>
              <a:ext cx="792000" cy="0"/>
            </a:xfrm>
            <a:custGeom>
              <a:avLst/>
              <a:gdLst>
                <a:gd name="T0" fmla="*/ 0 w 696685"/>
                <a:gd name="T1" fmla="*/ 0 h 10885"/>
                <a:gd name="T2" fmla="*/ 2511443 w 696685"/>
                <a:gd name="T3" fmla="*/ 0 h 10885"/>
                <a:gd name="T4" fmla="*/ 0 60000 65536"/>
                <a:gd name="T5" fmla="*/ 0 60000 65536"/>
                <a:gd name="T6" fmla="*/ 0 w 696685"/>
                <a:gd name="T7" fmla="*/ 0 h 10885"/>
                <a:gd name="T8" fmla="*/ 696685 w 696685"/>
                <a:gd name="T9" fmla="*/ 0 h 10885"/>
              </a:gdLst>
              <a:ahLst/>
              <a:cxnLst>
                <a:cxn ang="T4">
                  <a:pos x="T0" y="T1"/>
                </a:cxn>
                <a:cxn ang="T5">
                  <a:pos x="T2" y="T3"/>
                </a:cxn>
              </a:cxnLst>
              <a:rect l="T6" t="T7" r="T8" b="T9"/>
              <a:pathLst>
                <a:path w="696685" h="10885">
                  <a:moveTo>
                    <a:pt x="0" y="0"/>
                  </a:moveTo>
                  <a:lnTo>
                    <a:pt x="696685" y="10885"/>
                  </a:lnTo>
                </a:path>
              </a:pathLst>
            </a:custGeom>
            <a:noFill/>
            <a:ln w="12700" algn="ctr">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1410" name="Прямоугольник 15"/>
            <p:cNvSpPr>
              <a:spLocks noChangeArrowheads="1"/>
            </p:cNvSpPr>
            <p:nvPr/>
          </p:nvSpPr>
          <p:spPr bwMode="auto">
            <a:xfrm>
              <a:off x="5880551" y="2306901"/>
              <a:ext cx="354501" cy="46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B</a:t>
              </a:r>
              <a:endParaRPr lang="ru-RU" altLang="ru-RU" sz="1800">
                <a:latin typeface="Consolas" pitchFamily="49" charset="0"/>
              </a:endParaRPr>
            </a:p>
          </p:txBody>
        </p:sp>
        <p:sp>
          <p:nvSpPr>
            <p:cNvPr id="101411" name="Полилиния 16"/>
            <p:cNvSpPr>
              <a:spLocks noChangeArrowheads="1"/>
            </p:cNvSpPr>
            <p:nvPr/>
          </p:nvSpPr>
          <p:spPr bwMode="auto">
            <a:xfrm flipV="1">
              <a:off x="6226629" y="2198914"/>
              <a:ext cx="762000" cy="326572"/>
            </a:xfrm>
            <a:custGeom>
              <a:avLst/>
              <a:gdLst>
                <a:gd name="T0" fmla="*/ 0 w 696685"/>
                <a:gd name="T1" fmla="*/ 0 h 10885"/>
                <a:gd name="T2" fmla="*/ 1706952 w 696685"/>
                <a:gd name="T3" fmla="*/ 2147483646 h 10885"/>
                <a:gd name="T4" fmla="*/ 0 60000 65536"/>
                <a:gd name="T5" fmla="*/ 0 60000 65536"/>
                <a:gd name="T6" fmla="*/ 0 w 696685"/>
                <a:gd name="T7" fmla="*/ 0 h 10885"/>
                <a:gd name="T8" fmla="*/ 696685 w 696685"/>
                <a:gd name="T9" fmla="*/ 10885 h 10885"/>
              </a:gdLst>
              <a:ahLst/>
              <a:cxnLst>
                <a:cxn ang="T4">
                  <a:pos x="T0" y="T1"/>
                </a:cxn>
                <a:cxn ang="T5">
                  <a:pos x="T2" y="T3"/>
                </a:cxn>
              </a:cxnLst>
              <a:rect l="T6" t="T7" r="T8" b="T9"/>
              <a:pathLst>
                <a:path w="696685" h="10885">
                  <a:moveTo>
                    <a:pt x="0" y="0"/>
                  </a:moveTo>
                  <a:lnTo>
                    <a:pt x="696685" y="10885"/>
                  </a:lnTo>
                </a:path>
              </a:pathLst>
            </a:custGeom>
            <a:noFill/>
            <a:ln w="12700" algn="ctr">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ru-RU"/>
            </a:p>
          </p:txBody>
        </p:sp>
      </p:grpSp>
      <p:sp>
        <p:nvSpPr>
          <p:cNvPr id="22" name="Rectangle 6"/>
          <p:cNvSpPr>
            <a:spLocks noChangeArrowheads="1"/>
          </p:cNvSpPr>
          <p:nvPr/>
        </p:nvSpPr>
        <p:spPr bwMode="auto">
          <a:xfrm>
            <a:off x="433388" y="3743325"/>
            <a:ext cx="2647950" cy="833438"/>
          </a:xfrm>
          <a:prstGeom prst="rect">
            <a:avLst/>
          </a:prstGeom>
          <a:solidFill>
            <a:srgbClr val="FFFF99"/>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spAutoFit/>
          </a:bodyPr>
          <a:lstStyle/>
          <a:p>
            <a:pPr marL="179388" indent="-92075" algn="just" eaLnBrk="1" hangingPunct="1">
              <a:defRPr/>
            </a:pPr>
            <a:r>
              <a:rPr lang="en-US" sz="2400">
                <a:latin typeface="Consolas" pitchFamily="49" charset="0"/>
                <a:cs typeface="Times New Roman" pitchFamily="18" charset="0"/>
              </a:rPr>
              <a:t>A = [</a:t>
            </a:r>
            <a:r>
              <a:rPr lang="en-US" sz="2400">
                <a:solidFill>
                  <a:srgbClr val="00B0F0"/>
                </a:solidFill>
                <a:latin typeface="Consolas" pitchFamily="49" charset="0"/>
                <a:cs typeface="Times New Roman" pitchFamily="18" charset="0"/>
              </a:rPr>
              <a:t>1</a:t>
            </a:r>
            <a:r>
              <a:rPr lang="en-US" sz="2400">
                <a:latin typeface="Consolas" pitchFamily="49" charset="0"/>
                <a:cs typeface="Times New Roman" pitchFamily="18" charset="0"/>
              </a:rPr>
              <a:t>, </a:t>
            </a:r>
            <a:r>
              <a:rPr lang="en-US" sz="2400">
                <a:solidFill>
                  <a:srgbClr val="00B0F0"/>
                </a:solidFill>
                <a:latin typeface="Consolas" pitchFamily="49" charset="0"/>
                <a:cs typeface="Times New Roman" pitchFamily="18" charset="0"/>
              </a:rPr>
              <a:t>2</a:t>
            </a:r>
            <a:r>
              <a:rPr lang="en-US" sz="2400">
                <a:latin typeface="Consolas" pitchFamily="49" charset="0"/>
                <a:cs typeface="Times New Roman" pitchFamily="18" charset="0"/>
              </a:rPr>
              <a:t>, </a:t>
            </a:r>
            <a:r>
              <a:rPr lang="en-US" sz="2400">
                <a:solidFill>
                  <a:srgbClr val="00B0F0"/>
                </a:solidFill>
                <a:latin typeface="Consolas" pitchFamily="49" charset="0"/>
                <a:cs typeface="Times New Roman" pitchFamily="18" charset="0"/>
              </a:rPr>
              <a:t>3</a:t>
            </a:r>
            <a:r>
              <a:rPr lang="en-US" sz="2400">
                <a:latin typeface="Consolas" pitchFamily="49" charset="0"/>
                <a:cs typeface="Times New Roman" pitchFamily="18" charset="0"/>
              </a:rPr>
              <a:t>]</a:t>
            </a:r>
            <a:endParaRPr lang="ru-RU" sz="2400">
              <a:latin typeface="Consolas" pitchFamily="49" charset="0"/>
              <a:cs typeface="Times New Roman" pitchFamily="18" charset="0"/>
            </a:endParaRPr>
          </a:p>
          <a:p>
            <a:pPr marL="179388" indent="-92075" algn="just" eaLnBrk="1" hangingPunct="1">
              <a:defRPr/>
            </a:pPr>
            <a:r>
              <a:rPr lang="en-US" sz="2400">
                <a:latin typeface="Consolas" pitchFamily="49" charset="0"/>
                <a:cs typeface="Times New Roman" pitchFamily="18" charset="0"/>
              </a:rPr>
              <a:t>B = A[:]</a:t>
            </a:r>
            <a:endParaRPr lang="ru-RU" sz="2400">
              <a:latin typeface="Consolas" pitchFamily="49" charset="0"/>
              <a:cs typeface="Times New Roman" pitchFamily="18" charset="0"/>
            </a:endParaRPr>
          </a:p>
        </p:txBody>
      </p:sp>
      <p:sp>
        <p:nvSpPr>
          <p:cNvPr id="23" name="AutoShape 59"/>
          <p:cNvSpPr>
            <a:spLocks noChangeArrowheads="1"/>
          </p:cNvSpPr>
          <p:nvPr/>
        </p:nvSpPr>
        <p:spPr bwMode="auto">
          <a:xfrm>
            <a:off x="3035300" y="3965575"/>
            <a:ext cx="2809875" cy="515938"/>
          </a:xfrm>
          <a:prstGeom prst="wedgeRoundRectCallout">
            <a:avLst>
              <a:gd name="adj1" fmla="val -92731"/>
              <a:gd name="adj2" fmla="val 18631"/>
              <a:gd name="adj3" fmla="val 16667"/>
            </a:avLst>
          </a:prstGeom>
          <a:solidFill>
            <a:srgbClr val="E6E6FF"/>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ru-RU" sz="2400"/>
              <a:t>копия массива </a:t>
            </a:r>
            <a:r>
              <a:rPr lang="en-US" sz="2400"/>
              <a:t>A</a:t>
            </a:r>
            <a:endParaRPr lang="ru-RU" sz="2000" b="1">
              <a:latin typeface="Courier New" pitchFamily="49" charset="0"/>
              <a:cs typeface="Courier New" pitchFamily="49" charset="0"/>
            </a:endParaRPr>
          </a:p>
        </p:txBody>
      </p:sp>
      <p:sp>
        <p:nvSpPr>
          <p:cNvPr id="24" name="Прямоугольник 23"/>
          <p:cNvSpPr>
            <a:spLocks noChangeArrowheads="1"/>
          </p:cNvSpPr>
          <p:nvPr/>
        </p:nvSpPr>
        <p:spPr bwMode="auto">
          <a:xfrm>
            <a:off x="1668463" y="4762500"/>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a:t>
            </a:r>
            <a:r>
              <a:rPr lang="en-US" altLang="ru-RU" sz="2400">
                <a:solidFill>
                  <a:srgbClr val="00B0F0"/>
                </a:solidFill>
                <a:latin typeface="Consolas" pitchFamily="49" charset="0"/>
                <a:cs typeface="Times New Roman" pitchFamily="18" charset="0"/>
              </a:rPr>
              <a:t>1</a:t>
            </a:r>
            <a:r>
              <a:rPr lang="en-US" altLang="ru-RU" sz="2400">
                <a:solidFill>
                  <a:srgbClr val="000000"/>
                </a:solidFill>
                <a:latin typeface="Consolas" pitchFamily="49" charset="0"/>
                <a:cs typeface="Times New Roman" pitchFamily="18" charset="0"/>
              </a:rPr>
              <a:t>, </a:t>
            </a:r>
            <a:r>
              <a:rPr lang="en-US" altLang="ru-RU" sz="2400">
                <a:solidFill>
                  <a:srgbClr val="00B0F0"/>
                </a:solidFill>
                <a:latin typeface="Consolas" pitchFamily="49" charset="0"/>
                <a:cs typeface="Times New Roman" pitchFamily="18" charset="0"/>
              </a:rPr>
              <a:t>2</a:t>
            </a:r>
            <a:r>
              <a:rPr lang="en-US" altLang="ru-RU" sz="2400">
                <a:solidFill>
                  <a:srgbClr val="000000"/>
                </a:solidFill>
                <a:latin typeface="Consolas" pitchFamily="49" charset="0"/>
                <a:cs typeface="Times New Roman" pitchFamily="18" charset="0"/>
              </a:rPr>
              <a:t>, </a:t>
            </a:r>
            <a:r>
              <a:rPr lang="en-US" altLang="ru-RU" sz="2400">
                <a:solidFill>
                  <a:srgbClr val="00B0F0"/>
                </a:solidFill>
                <a:latin typeface="Consolas" pitchFamily="49" charset="0"/>
                <a:cs typeface="Times New Roman" pitchFamily="18" charset="0"/>
              </a:rPr>
              <a:t>3</a:t>
            </a:r>
            <a:r>
              <a:rPr lang="en-US" altLang="ru-RU" sz="2400">
                <a:solidFill>
                  <a:srgbClr val="000000"/>
                </a:solidFill>
                <a:latin typeface="Consolas" pitchFamily="49" charset="0"/>
                <a:cs typeface="Times New Roman" pitchFamily="18" charset="0"/>
              </a:rPr>
              <a:t>]</a:t>
            </a:r>
            <a:endParaRPr lang="ru-RU" altLang="ru-RU" sz="1800">
              <a:latin typeface="Consolas" pitchFamily="49" charset="0"/>
            </a:endParaRPr>
          </a:p>
        </p:txBody>
      </p:sp>
      <p:sp>
        <p:nvSpPr>
          <p:cNvPr id="25" name="Прямоугольник 24"/>
          <p:cNvSpPr>
            <a:spLocks noChangeArrowheads="1"/>
          </p:cNvSpPr>
          <p:nvPr/>
        </p:nvSpPr>
        <p:spPr bwMode="auto">
          <a:xfrm>
            <a:off x="611188" y="4762500"/>
            <a:ext cx="354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A</a:t>
            </a:r>
            <a:endParaRPr lang="ru-RU" altLang="ru-RU" sz="1800">
              <a:latin typeface="Consolas" pitchFamily="49" charset="0"/>
            </a:endParaRPr>
          </a:p>
        </p:txBody>
      </p:sp>
      <p:sp>
        <p:nvSpPr>
          <p:cNvPr id="26" name="Полилиния 25"/>
          <p:cNvSpPr>
            <a:spLocks noChangeArrowheads="1"/>
          </p:cNvSpPr>
          <p:nvPr/>
        </p:nvSpPr>
        <p:spPr bwMode="auto">
          <a:xfrm>
            <a:off x="947738" y="4992688"/>
            <a:ext cx="790575" cy="0"/>
          </a:xfrm>
          <a:custGeom>
            <a:avLst/>
            <a:gdLst>
              <a:gd name="T0" fmla="*/ 0 w 696685"/>
              <a:gd name="T1" fmla="*/ 0 h 10885"/>
              <a:gd name="T2" fmla="*/ 2471067 w 696685"/>
              <a:gd name="T3" fmla="*/ 0 h 10885"/>
              <a:gd name="T4" fmla="*/ 0 60000 65536"/>
              <a:gd name="T5" fmla="*/ 0 60000 65536"/>
              <a:gd name="T6" fmla="*/ 0 w 696685"/>
              <a:gd name="T7" fmla="*/ 0 h 10885"/>
              <a:gd name="T8" fmla="*/ 696685 w 696685"/>
              <a:gd name="T9" fmla="*/ 0 h 10885"/>
            </a:gdLst>
            <a:ahLst/>
            <a:cxnLst>
              <a:cxn ang="T4">
                <a:pos x="T0" y="T1"/>
              </a:cxn>
              <a:cxn ang="T5">
                <a:pos x="T2" y="T3"/>
              </a:cxn>
            </a:cxnLst>
            <a:rect l="T6" t="T7" r="T8" b="T9"/>
            <a:pathLst>
              <a:path w="696685" h="10885">
                <a:moveTo>
                  <a:pt x="0" y="0"/>
                </a:moveTo>
                <a:lnTo>
                  <a:pt x="696685" y="10885"/>
                </a:lnTo>
              </a:path>
            </a:pathLst>
          </a:custGeom>
          <a:noFill/>
          <a:ln w="12700" algn="ctr">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27" name="Прямоугольник 26"/>
          <p:cNvSpPr>
            <a:spLocks noChangeArrowheads="1"/>
          </p:cNvSpPr>
          <p:nvPr/>
        </p:nvSpPr>
        <p:spPr bwMode="auto">
          <a:xfrm>
            <a:off x="1668463" y="5241925"/>
            <a:ext cx="1714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a:t>
            </a:r>
            <a:r>
              <a:rPr lang="en-US" altLang="ru-RU" sz="2400">
                <a:solidFill>
                  <a:srgbClr val="00B0F0"/>
                </a:solidFill>
                <a:latin typeface="Consolas" pitchFamily="49" charset="0"/>
                <a:cs typeface="Times New Roman" pitchFamily="18" charset="0"/>
              </a:rPr>
              <a:t>1</a:t>
            </a:r>
            <a:r>
              <a:rPr lang="en-US" altLang="ru-RU" sz="2400">
                <a:solidFill>
                  <a:srgbClr val="000000"/>
                </a:solidFill>
                <a:latin typeface="Consolas" pitchFamily="49" charset="0"/>
                <a:cs typeface="Times New Roman" pitchFamily="18" charset="0"/>
              </a:rPr>
              <a:t>, </a:t>
            </a:r>
            <a:r>
              <a:rPr lang="en-US" altLang="ru-RU" sz="2400">
                <a:solidFill>
                  <a:srgbClr val="00B0F0"/>
                </a:solidFill>
                <a:latin typeface="Consolas" pitchFamily="49" charset="0"/>
                <a:cs typeface="Times New Roman" pitchFamily="18" charset="0"/>
              </a:rPr>
              <a:t>2</a:t>
            </a:r>
            <a:r>
              <a:rPr lang="en-US" altLang="ru-RU" sz="2400">
                <a:solidFill>
                  <a:srgbClr val="000000"/>
                </a:solidFill>
                <a:latin typeface="Consolas" pitchFamily="49" charset="0"/>
                <a:cs typeface="Times New Roman" pitchFamily="18" charset="0"/>
              </a:rPr>
              <a:t>, </a:t>
            </a:r>
            <a:r>
              <a:rPr lang="en-US" altLang="ru-RU" sz="2400">
                <a:solidFill>
                  <a:srgbClr val="00B0F0"/>
                </a:solidFill>
                <a:latin typeface="Consolas" pitchFamily="49" charset="0"/>
                <a:cs typeface="Times New Roman" pitchFamily="18" charset="0"/>
              </a:rPr>
              <a:t>3</a:t>
            </a:r>
            <a:r>
              <a:rPr lang="en-US" altLang="ru-RU" sz="2400">
                <a:solidFill>
                  <a:srgbClr val="000000"/>
                </a:solidFill>
                <a:latin typeface="Consolas" pitchFamily="49" charset="0"/>
                <a:cs typeface="Times New Roman" pitchFamily="18" charset="0"/>
              </a:rPr>
              <a:t>]</a:t>
            </a:r>
            <a:endParaRPr lang="ru-RU" altLang="ru-RU" sz="1800">
              <a:latin typeface="Consolas" pitchFamily="49" charset="0"/>
            </a:endParaRPr>
          </a:p>
        </p:txBody>
      </p:sp>
      <p:sp>
        <p:nvSpPr>
          <p:cNvPr id="28" name="Прямоугольник 27"/>
          <p:cNvSpPr>
            <a:spLocks noChangeArrowheads="1"/>
          </p:cNvSpPr>
          <p:nvPr/>
        </p:nvSpPr>
        <p:spPr bwMode="auto">
          <a:xfrm>
            <a:off x="611188" y="5241925"/>
            <a:ext cx="3540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rPr>
              <a:t>B</a:t>
            </a:r>
            <a:endParaRPr lang="ru-RU" altLang="ru-RU" sz="1800">
              <a:latin typeface="Consolas" pitchFamily="49" charset="0"/>
            </a:endParaRPr>
          </a:p>
        </p:txBody>
      </p:sp>
      <p:sp>
        <p:nvSpPr>
          <p:cNvPr id="29" name="Полилиния 28"/>
          <p:cNvSpPr>
            <a:spLocks noChangeArrowheads="1"/>
          </p:cNvSpPr>
          <p:nvPr/>
        </p:nvSpPr>
        <p:spPr bwMode="auto">
          <a:xfrm>
            <a:off x="947738" y="5472113"/>
            <a:ext cx="790575" cy="0"/>
          </a:xfrm>
          <a:custGeom>
            <a:avLst/>
            <a:gdLst>
              <a:gd name="T0" fmla="*/ 0 w 696685"/>
              <a:gd name="T1" fmla="*/ 0 h 10885"/>
              <a:gd name="T2" fmla="*/ 2471067 w 696685"/>
              <a:gd name="T3" fmla="*/ 0 h 10885"/>
              <a:gd name="T4" fmla="*/ 0 60000 65536"/>
              <a:gd name="T5" fmla="*/ 0 60000 65536"/>
              <a:gd name="T6" fmla="*/ 0 w 696685"/>
              <a:gd name="T7" fmla="*/ 0 h 10885"/>
              <a:gd name="T8" fmla="*/ 696685 w 696685"/>
              <a:gd name="T9" fmla="*/ 0 h 10885"/>
            </a:gdLst>
            <a:ahLst/>
            <a:cxnLst>
              <a:cxn ang="T4">
                <a:pos x="T0" y="T1"/>
              </a:cxn>
              <a:cxn ang="T5">
                <a:pos x="T2" y="T3"/>
              </a:cxn>
            </a:cxnLst>
            <a:rect l="T6" t="T7" r="T8" b="T9"/>
            <a:pathLst>
              <a:path w="696685" h="10885">
                <a:moveTo>
                  <a:pt x="0" y="0"/>
                </a:moveTo>
                <a:lnTo>
                  <a:pt x="696685" y="10885"/>
                </a:lnTo>
              </a:path>
            </a:pathLst>
          </a:custGeom>
          <a:noFill/>
          <a:ln w="12700" algn="ctr">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30" name="Rectangle 6"/>
          <p:cNvSpPr>
            <a:spLocks noChangeArrowheads="1"/>
          </p:cNvSpPr>
          <p:nvPr/>
        </p:nvSpPr>
        <p:spPr bwMode="auto">
          <a:xfrm>
            <a:off x="3668713" y="5191125"/>
            <a:ext cx="1712912" cy="463550"/>
          </a:xfrm>
          <a:prstGeom prst="rect">
            <a:avLst/>
          </a:prstGeom>
          <a:solidFill>
            <a:srgbClr val="FFFF99"/>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spAutoFit/>
          </a:bodyPr>
          <a:lstStyle/>
          <a:p>
            <a:pPr marL="179388" indent="-92075" algn="just" eaLnBrk="1" hangingPunct="1">
              <a:defRPr/>
            </a:pPr>
            <a:r>
              <a:rPr lang="en-US" sz="2400">
                <a:latin typeface="Consolas" pitchFamily="49" charset="0"/>
                <a:cs typeface="Times New Roman" pitchFamily="18" charset="0"/>
              </a:rPr>
              <a:t>A[</a:t>
            </a:r>
            <a:r>
              <a:rPr lang="en-US" sz="2400">
                <a:solidFill>
                  <a:srgbClr val="00B0F0"/>
                </a:solidFill>
                <a:latin typeface="Consolas" pitchFamily="49" charset="0"/>
                <a:cs typeface="Times New Roman" pitchFamily="18" charset="0"/>
              </a:rPr>
              <a:t>0</a:t>
            </a:r>
            <a:r>
              <a:rPr lang="en-US" sz="2400">
                <a:latin typeface="Consolas" pitchFamily="49" charset="0"/>
                <a:cs typeface="Times New Roman" pitchFamily="18" charset="0"/>
              </a:rPr>
              <a:t>] = </a:t>
            </a:r>
            <a:r>
              <a:rPr lang="en-US" sz="2400">
                <a:solidFill>
                  <a:srgbClr val="00B0F0"/>
                </a:solidFill>
                <a:latin typeface="Consolas" pitchFamily="49" charset="0"/>
                <a:cs typeface="Times New Roman" pitchFamily="18" charset="0"/>
              </a:rPr>
              <a:t>0</a:t>
            </a:r>
            <a:endParaRPr lang="ru-RU" sz="2400">
              <a:latin typeface="Consolas" pitchFamily="49" charset="0"/>
              <a:cs typeface="Times New Roman" pitchFamily="18" charset="0"/>
            </a:endParaRPr>
          </a:p>
        </p:txBody>
      </p:sp>
      <p:sp>
        <p:nvSpPr>
          <p:cNvPr id="31" name="Стрелка вправо 30"/>
          <p:cNvSpPr/>
          <p:nvPr/>
        </p:nvSpPr>
        <p:spPr bwMode="auto">
          <a:xfrm>
            <a:off x="4284663" y="4894263"/>
            <a:ext cx="481012" cy="180975"/>
          </a:xfrm>
          <a:prstGeom prst="rightArrow">
            <a:avLst>
              <a:gd name="adj1" fmla="val 50000"/>
              <a:gd name="adj2" fmla="val 110495"/>
            </a:avLst>
          </a:prstGeom>
          <a:solidFill>
            <a:schemeClr val="bg1">
              <a:lumMod val="75000"/>
            </a:schemeClr>
          </a:solidFill>
          <a:ln w="12700" cap="flat" cmpd="sng" algn="ctr">
            <a:noFill/>
            <a:prstDash val="solid"/>
            <a:round/>
            <a:headEnd type="none" w="med" len="med"/>
            <a:tailEnd type="triangle" w="lg" len="lg"/>
          </a:ln>
          <a:effectLst/>
        </p:spPr>
        <p:txBody>
          <a:bodyPr/>
          <a:lstStyle/>
          <a:p>
            <a:pPr eaLnBrk="1" hangingPunct="1">
              <a:defRPr/>
            </a:pPr>
            <a:endParaRPr lang="ru-RU"/>
          </a:p>
        </p:txBody>
      </p:sp>
      <p:grpSp>
        <p:nvGrpSpPr>
          <p:cNvPr id="4" name="Группа 34"/>
          <p:cNvGrpSpPr>
            <a:grpSpLocks/>
          </p:cNvGrpSpPr>
          <p:nvPr/>
        </p:nvGrpSpPr>
        <p:grpSpPr bwMode="auto">
          <a:xfrm>
            <a:off x="5902325" y="4762500"/>
            <a:ext cx="2770188" cy="941388"/>
            <a:chOff x="5902322" y="3972415"/>
            <a:chExt cx="2769447" cy="940269"/>
          </a:xfrm>
        </p:grpSpPr>
        <p:sp>
          <p:nvSpPr>
            <p:cNvPr id="101401" name="Прямоугольник 28"/>
            <p:cNvSpPr>
              <a:spLocks noChangeArrowheads="1"/>
            </p:cNvSpPr>
            <p:nvPr/>
          </p:nvSpPr>
          <p:spPr bwMode="auto">
            <a:xfrm>
              <a:off x="6958237" y="3972415"/>
              <a:ext cx="1713532" cy="4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a:t>
              </a:r>
              <a:r>
                <a:rPr lang="en-US" altLang="ru-RU" sz="2400">
                  <a:solidFill>
                    <a:srgbClr val="FF0000"/>
                  </a:solidFill>
                  <a:latin typeface="Consolas" pitchFamily="49" charset="0"/>
                  <a:cs typeface="Times New Roman" pitchFamily="18" charset="0"/>
                </a:rPr>
                <a:t>0</a:t>
              </a:r>
              <a:r>
                <a:rPr lang="en-US" altLang="ru-RU" sz="2400">
                  <a:solidFill>
                    <a:srgbClr val="000000"/>
                  </a:solidFill>
                  <a:latin typeface="Consolas" pitchFamily="49" charset="0"/>
                  <a:cs typeface="Times New Roman" pitchFamily="18" charset="0"/>
                </a:rPr>
                <a:t>, </a:t>
              </a:r>
              <a:r>
                <a:rPr lang="en-US" altLang="ru-RU" sz="2400">
                  <a:solidFill>
                    <a:srgbClr val="00B0F0"/>
                  </a:solidFill>
                  <a:latin typeface="Consolas" pitchFamily="49" charset="0"/>
                  <a:cs typeface="Times New Roman" pitchFamily="18" charset="0"/>
                </a:rPr>
                <a:t>2</a:t>
              </a:r>
              <a:r>
                <a:rPr lang="en-US" altLang="ru-RU" sz="2400">
                  <a:solidFill>
                    <a:srgbClr val="000000"/>
                  </a:solidFill>
                  <a:latin typeface="Consolas" pitchFamily="49" charset="0"/>
                  <a:cs typeface="Times New Roman" pitchFamily="18" charset="0"/>
                </a:rPr>
                <a:t>, </a:t>
              </a:r>
              <a:r>
                <a:rPr lang="en-US" altLang="ru-RU" sz="2400">
                  <a:solidFill>
                    <a:srgbClr val="00B0F0"/>
                  </a:solidFill>
                  <a:latin typeface="Consolas" pitchFamily="49" charset="0"/>
                  <a:cs typeface="Times New Roman" pitchFamily="18" charset="0"/>
                </a:rPr>
                <a:t>3</a:t>
              </a:r>
              <a:r>
                <a:rPr lang="en-US" altLang="ru-RU" sz="2400">
                  <a:solidFill>
                    <a:srgbClr val="000000"/>
                  </a:solidFill>
                  <a:latin typeface="Consolas" pitchFamily="49" charset="0"/>
                  <a:cs typeface="Times New Roman" pitchFamily="18" charset="0"/>
                </a:rPr>
                <a:t>]</a:t>
              </a:r>
              <a:endParaRPr lang="ru-RU" altLang="ru-RU" sz="1800">
                <a:latin typeface="Consolas" pitchFamily="49" charset="0"/>
              </a:endParaRPr>
            </a:p>
          </p:txBody>
        </p:sp>
        <p:sp>
          <p:nvSpPr>
            <p:cNvPr id="101402" name="Прямоугольник 29"/>
            <p:cNvSpPr>
              <a:spLocks noChangeArrowheads="1"/>
            </p:cNvSpPr>
            <p:nvPr/>
          </p:nvSpPr>
          <p:spPr bwMode="auto">
            <a:xfrm>
              <a:off x="5902323" y="3972415"/>
              <a:ext cx="354501" cy="4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A</a:t>
              </a:r>
              <a:endParaRPr lang="ru-RU" altLang="ru-RU" sz="1800">
                <a:latin typeface="Consolas" pitchFamily="49" charset="0"/>
              </a:endParaRPr>
            </a:p>
          </p:txBody>
        </p:sp>
        <p:sp>
          <p:nvSpPr>
            <p:cNvPr id="101403" name="Полилиния 30"/>
            <p:cNvSpPr>
              <a:spLocks noChangeArrowheads="1"/>
            </p:cNvSpPr>
            <p:nvPr/>
          </p:nvSpPr>
          <p:spPr bwMode="auto">
            <a:xfrm>
              <a:off x="6237511" y="4201887"/>
              <a:ext cx="792000" cy="0"/>
            </a:xfrm>
            <a:custGeom>
              <a:avLst/>
              <a:gdLst>
                <a:gd name="T0" fmla="*/ 0 w 696685"/>
                <a:gd name="T1" fmla="*/ 0 h 10885"/>
                <a:gd name="T2" fmla="*/ 2511443 w 696685"/>
                <a:gd name="T3" fmla="*/ 0 h 10885"/>
                <a:gd name="T4" fmla="*/ 0 60000 65536"/>
                <a:gd name="T5" fmla="*/ 0 60000 65536"/>
                <a:gd name="T6" fmla="*/ 0 w 696685"/>
                <a:gd name="T7" fmla="*/ 0 h 10885"/>
                <a:gd name="T8" fmla="*/ 696685 w 696685"/>
                <a:gd name="T9" fmla="*/ 0 h 10885"/>
              </a:gdLst>
              <a:ahLst/>
              <a:cxnLst>
                <a:cxn ang="T4">
                  <a:pos x="T0" y="T1"/>
                </a:cxn>
                <a:cxn ang="T5">
                  <a:pos x="T2" y="T3"/>
                </a:cxn>
              </a:cxnLst>
              <a:rect l="T6" t="T7" r="T8" b="T9"/>
              <a:pathLst>
                <a:path w="696685" h="10885">
                  <a:moveTo>
                    <a:pt x="0" y="0"/>
                  </a:moveTo>
                  <a:lnTo>
                    <a:pt x="696685" y="10885"/>
                  </a:lnTo>
                </a:path>
              </a:pathLst>
            </a:custGeom>
            <a:noFill/>
            <a:ln w="12700" algn="ctr">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ru-RU"/>
            </a:p>
          </p:txBody>
        </p:sp>
        <p:sp>
          <p:nvSpPr>
            <p:cNvPr id="101404" name="Прямоугольник 31"/>
            <p:cNvSpPr>
              <a:spLocks noChangeArrowheads="1"/>
            </p:cNvSpPr>
            <p:nvPr/>
          </p:nvSpPr>
          <p:spPr bwMode="auto">
            <a:xfrm>
              <a:off x="6958237" y="4451387"/>
              <a:ext cx="1713532" cy="4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cs typeface="Times New Roman" pitchFamily="18" charset="0"/>
                </a:rPr>
                <a:t>[</a:t>
              </a:r>
              <a:r>
                <a:rPr lang="en-US" altLang="ru-RU" sz="2400">
                  <a:solidFill>
                    <a:srgbClr val="00B0F0"/>
                  </a:solidFill>
                  <a:latin typeface="Consolas" pitchFamily="49" charset="0"/>
                  <a:cs typeface="Times New Roman" pitchFamily="18" charset="0"/>
                </a:rPr>
                <a:t>1</a:t>
              </a:r>
              <a:r>
                <a:rPr lang="en-US" altLang="ru-RU" sz="2400">
                  <a:solidFill>
                    <a:srgbClr val="000000"/>
                  </a:solidFill>
                  <a:latin typeface="Consolas" pitchFamily="49" charset="0"/>
                  <a:cs typeface="Times New Roman" pitchFamily="18" charset="0"/>
                </a:rPr>
                <a:t>, </a:t>
              </a:r>
              <a:r>
                <a:rPr lang="en-US" altLang="ru-RU" sz="2400">
                  <a:solidFill>
                    <a:srgbClr val="00B0F0"/>
                  </a:solidFill>
                  <a:latin typeface="Consolas" pitchFamily="49" charset="0"/>
                  <a:cs typeface="Times New Roman" pitchFamily="18" charset="0"/>
                </a:rPr>
                <a:t>2</a:t>
              </a:r>
              <a:r>
                <a:rPr lang="en-US" altLang="ru-RU" sz="2400">
                  <a:solidFill>
                    <a:srgbClr val="000000"/>
                  </a:solidFill>
                  <a:latin typeface="Consolas" pitchFamily="49" charset="0"/>
                  <a:cs typeface="Times New Roman" pitchFamily="18" charset="0"/>
                </a:rPr>
                <a:t>, </a:t>
              </a:r>
              <a:r>
                <a:rPr lang="en-US" altLang="ru-RU" sz="2400">
                  <a:solidFill>
                    <a:srgbClr val="00B0F0"/>
                  </a:solidFill>
                  <a:latin typeface="Consolas" pitchFamily="49" charset="0"/>
                  <a:cs typeface="Times New Roman" pitchFamily="18" charset="0"/>
                </a:rPr>
                <a:t>3</a:t>
              </a:r>
              <a:r>
                <a:rPr lang="en-US" altLang="ru-RU" sz="2400">
                  <a:solidFill>
                    <a:srgbClr val="000000"/>
                  </a:solidFill>
                  <a:latin typeface="Consolas" pitchFamily="49" charset="0"/>
                  <a:cs typeface="Times New Roman" pitchFamily="18" charset="0"/>
                </a:rPr>
                <a:t>]</a:t>
              </a:r>
              <a:endParaRPr lang="ru-RU" altLang="ru-RU" sz="1800">
                <a:latin typeface="Consolas" pitchFamily="49" charset="0"/>
              </a:endParaRPr>
            </a:p>
          </p:txBody>
        </p:sp>
        <p:sp>
          <p:nvSpPr>
            <p:cNvPr id="101405" name="Прямоугольник 32"/>
            <p:cNvSpPr>
              <a:spLocks noChangeArrowheads="1"/>
            </p:cNvSpPr>
            <p:nvPr/>
          </p:nvSpPr>
          <p:spPr bwMode="auto">
            <a:xfrm>
              <a:off x="5902322" y="4451387"/>
              <a:ext cx="354501" cy="4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ru-RU" sz="2400">
                  <a:solidFill>
                    <a:srgbClr val="000000"/>
                  </a:solidFill>
                  <a:latin typeface="Consolas" pitchFamily="49" charset="0"/>
                </a:rPr>
                <a:t>B</a:t>
              </a:r>
              <a:endParaRPr lang="ru-RU" altLang="ru-RU" sz="1800">
                <a:latin typeface="Consolas" pitchFamily="49" charset="0"/>
              </a:endParaRPr>
            </a:p>
          </p:txBody>
        </p:sp>
        <p:sp>
          <p:nvSpPr>
            <p:cNvPr id="101406" name="Полилиния 33"/>
            <p:cNvSpPr>
              <a:spLocks noChangeArrowheads="1"/>
            </p:cNvSpPr>
            <p:nvPr/>
          </p:nvSpPr>
          <p:spPr bwMode="auto">
            <a:xfrm>
              <a:off x="6237511" y="4680859"/>
              <a:ext cx="792000" cy="0"/>
            </a:xfrm>
            <a:custGeom>
              <a:avLst/>
              <a:gdLst>
                <a:gd name="T0" fmla="*/ 0 w 696685"/>
                <a:gd name="T1" fmla="*/ 0 h 10885"/>
                <a:gd name="T2" fmla="*/ 2511443 w 696685"/>
                <a:gd name="T3" fmla="*/ 0 h 10885"/>
                <a:gd name="T4" fmla="*/ 0 60000 65536"/>
                <a:gd name="T5" fmla="*/ 0 60000 65536"/>
                <a:gd name="T6" fmla="*/ 0 w 696685"/>
                <a:gd name="T7" fmla="*/ 0 h 10885"/>
                <a:gd name="T8" fmla="*/ 696685 w 696685"/>
                <a:gd name="T9" fmla="*/ 0 h 10885"/>
              </a:gdLst>
              <a:ahLst/>
              <a:cxnLst>
                <a:cxn ang="T4">
                  <a:pos x="T0" y="T1"/>
                </a:cxn>
                <a:cxn ang="T5">
                  <a:pos x="T2" y="T3"/>
                </a:cxn>
              </a:cxnLst>
              <a:rect l="T6" t="T7" r="T8" b="T9"/>
              <a:pathLst>
                <a:path w="696685" h="10885">
                  <a:moveTo>
                    <a:pt x="0" y="0"/>
                  </a:moveTo>
                  <a:lnTo>
                    <a:pt x="696685" y="10885"/>
                  </a:lnTo>
                </a:path>
              </a:pathLst>
            </a:custGeom>
            <a:noFill/>
            <a:ln w="12700" algn="ctr">
              <a:solidFill>
                <a:srgbClr val="0000FF"/>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ru-RU"/>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ssolve">
                                      <p:cBhvr>
                                        <p:cTn id="10" dur="500"/>
                                        <p:tgtEl>
                                          <p:spTgt spid="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dissolve">
                                      <p:cBhvr>
                                        <p:cTn id="28" dur="500"/>
                                        <p:tgtEl>
                                          <p:spTgt spid="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ssolve">
                                      <p:cBhvr>
                                        <p:cTn id="33" dur="500"/>
                                        <p:tgtEl>
                                          <p:spTgt spid="12"/>
                                        </p:tgtEl>
                                      </p:cBhvr>
                                    </p:animEffect>
                                  </p:childTnLst>
                                </p:cTn>
                              </p:par>
                            </p:childTnLst>
                          </p:cTn>
                        </p:par>
                        <p:par>
                          <p:cTn id="34" fill="hold" nodeType="afterGroup">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bg/>
                                          </p:spTgt>
                                        </p:tgtEl>
                                        <p:attrNameLst>
                                          <p:attrName>style.visibility</p:attrName>
                                        </p:attrNameLst>
                                      </p:cBhvr>
                                      <p:to>
                                        <p:strVal val="visible"/>
                                      </p:to>
                                    </p:set>
                                    <p:animEffect transition="in" filter="dissolve">
                                      <p:cBhvr>
                                        <p:cTn id="42" dur="500"/>
                                        <p:tgtEl>
                                          <p:spTgt spid="14">
                                            <p:bg/>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dissolve">
                                      <p:cBhvr>
                                        <p:cTn id="45" dur="500"/>
                                        <p:tgtEl>
                                          <p:spTgt spid="14">
                                            <p:txEl>
                                              <p:pRg st="0" end="0"/>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dissolve">
                                      <p:cBhvr>
                                        <p:cTn id="48" dur="500"/>
                                        <p:tgtEl>
                                          <p:spTgt spid="1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dissolve">
                                      <p:cBhvr>
                                        <p:cTn id="53" dur="500"/>
                                        <p:tgtEl>
                                          <p:spTgt spid="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22">
                                            <p:bg/>
                                          </p:spTgt>
                                        </p:tgtEl>
                                        <p:attrNameLst>
                                          <p:attrName>style.visibility</p:attrName>
                                        </p:attrNameLst>
                                      </p:cBhvr>
                                      <p:to>
                                        <p:strVal val="visible"/>
                                      </p:to>
                                    </p:set>
                                    <p:animEffect transition="in" filter="dissolve">
                                      <p:cBhvr>
                                        <p:cTn id="58" dur="500"/>
                                        <p:tgtEl>
                                          <p:spTgt spid="22">
                                            <p:bg/>
                                          </p:spTgt>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dissolve">
                                      <p:cBhvr>
                                        <p:cTn id="61" dur="500"/>
                                        <p:tgtEl>
                                          <p:spTgt spid="22">
                                            <p:txEl>
                                              <p:pRg st="0" end="0"/>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2">
                                            <p:txEl>
                                              <p:pRg st="1" end="1"/>
                                            </p:txEl>
                                          </p:spTgt>
                                        </p:tgtEl>
                                        <p:attrNameLst>
                                          <p:attrName>style.visibility</p:attrName>
                                        </p:attrNameLst>
                                      </p:cBhvr>
                                      <p:to>
                                        <p:strVal val="visible"/>
                                      </p:to>
                                    </p:set>
                                    <p:animEffect transition="in" filter="dissolve">
                                      <p:cBhvr>
                                        <p:cTn id="64" dur="500"/>
                                        <p:tgtEl>
                                          <p:spTgt spid="22">
                                            <p:txEl>
                                              <p:pRg st="1" end="1"/>
                                            </p:txEl>
                                          </p:spTgt>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dissolve">
                                      <p:cBhvr>
                                        <p:cTn id="67" dur="500"/>
                                        <p:tgtEl>
                                          <p:spTgt spid="2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dissolve">
                                      <p:cBhvr>
                                        <p:cTn id="72" dur="500"/>
                                        <p:tgtEl>
                                          <p:spTgt spid="24"/>
                                        </p:tgtEl>
                                      </p:cBhvr>
                                    </p:animEffect>
                                  </p:childTnLst>
                                </p:cTn>
                              </p:par>
                            </p:childTnLst>
                          </p:cTn>
                        </p:par>
                        <p:par>
                          <p:cTn id="73" fill="hold" nodeType="afterGroup">
                            <p:stCondLst>
                              <p:cond delay="500"/>
                            </p:stCondLst>
                            <p:childTnLst>
                              <p:par>
                                <p:cTn id="74" presetID="9"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dissolve">
                                      <p:cBhvr>
                                        <p:cTn id="76" dur="500"/>
                                        <p:tgtEl>
                                          <p:spTgt spid="25"/>
                                        </p:tgtEl>
                                      </p:cBhvr>
                                    </p:animEffect>
                                  </p:childTnLst>
                                </p:cTn>
                              </p:par>
                            </p:childTnLst>
                          </p:cTn>
                        </p:par>
                        <p:par>
                          <p:cTn id="77" fill="hold" nodeType="afterGroup">
                            <p:stCondLst>
                              <p:cond delay="1000"/>
                            </p:stCondLst>
                            <p:childTnLst>
                              <p:par>
                                <p:cTn id="78" presetID="22" presetClass="entr" presetSubtype="8"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500"/>
                                        <p:tgtEl>
                                          <p:spTgt spid="2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dissolve">
                                      <p:cBhvr>
                                        <p:cTn id="85" dur="500"/>
                                        <p:tgtEl>
                                          <p:spTgt spid="27"/>
                                        </p:tgtEl>
                                      </p:cBhvr>
                                    </p:animEffect>
                                  </p:childTnLst>
                                </p:cTn>
                              </p:par>
                            </p:childTnLst>
                          </p:cTn>
                        </p:par>
                        <p:par>
                          <p:cTn id="86" fill="hold" nodeType="afterGroup">
                            <p:stCondLst>
                              <p:cond delay="500"/>
                            </p:stCondLst>
                            <p:childTnLst>
                              <p:par>
                                <p:cTn id="87" presetID="9" presetClass="entr" presetSubtype="0"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dissolve">
                                      <p:cBhvr>
                                        <p:cTn id="89" dur="500"/>
                                        <p:tgtEl>
                                          <p:spTgt spid="28"/>
                                        </p:tgtEl>
                                      </p:cBhvr>
                                    </p:animEffect>
                                  </p:childTnLst>
                                </p:cTn>
                              </p:par>
                            </p:childTnLst>
                          </p:cTn>
                        </p:par>
                        <p:par>
                          <p:cTn id="90" fill="hold" nodeType="afterGroup">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30">
                                            <p:bg/>
                                          </p:spTgt>
                                        </p:tgtEl>
                                        <p:attrNameLst>
                                          <p:attrName>style.visibility</p:attrName>
                                        </p:attrNameLst>
                                      </p:cBhvr>
                                      <p:to>
                                        <p:strVal val="visible"/>
                                      </p:to>
                                    </p:set>
                                    <p:animEffect transition="in" filter="dissolve">
                                      <p:cBhvr>
                                        <p:cTn id="98" dur="500"/>
                                        <p:tgtEl>
                                          <p:spTgt spid="30">
                                            <p:bg/>
                                          </p:spTgt>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30">
                                            <p:txEl>
                                              <p:pRg st="0" end="0"/>
                                            </p:txEl>
                                          </p:spTgt>
                                        </p:tgtEl>
                                        <p:attrNameLst>
                                          <p:attrName>style.visibility</p:attrName>
                                        </p:attrNameLst>
                                      </p:cBhvr>
                                      <p:to>
                                        <p:strVal val="visible"/>
                                      </p:to>
                                    </p:set>
                                    <p:animEffect transition="in" filter="dissolve">
                                      <p:cBhvr>
                                        <p:cTn id="101" dur="500"/>
                                        <p:tgtEl>
                                          <p:spTgt spid="30">
                                            <p:txEl>
                                              <p:pRg st="0" end="0"/>
                                            </p:txEl>
                                          </p:spTgt>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31"/>
                                        </p:tgtEl>
                                        <p:attrNameLst>
                                          <p:attrName>style.visibility</p:attrName>
                                        </p:attrNameLst>
                                      </p:cBhvr>
                                      <p:to>
                                        <p:strVal val="visible"/>
                                      </p:to>
                                    </p:set>
                                    <p:animEffect transition="in" filter="dissolve">
                                      <p:cBhvr>
                                        <p:cTn id="104" dur="500"/>
                                        <p:tgtEl>
                                          <p:spTgt spid="31"/>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9" presetClass="entr" presetSubtype="0"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Effect transition="in" filter="dissolve">
                                      <p:cBhvr>
                                        <p:cTn id="10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p:bldP spid="10" grpId="0"/>
      <p:bldP spid="11" grpId="0" animBg="1"/>
      <p:bldP spid="12" grpId="0"/>
      <p:bldP spid="13" grpId="0" animBg="1"/>
      <p:bldP spid="14" grpId="0" build="p" animBg="1"/>
      <p:bldP spid="15" grpId="0" animBg="1"/>
      <p:bldP spid="22" grpId="0" build="p" animBg="1"/>
      <p:bldP spid="23" grpId="0" animBg="1"/>
      <p:bldP spid="24" grpId="0"/>
      <p:bldP spid="25" grpId="0"/>
      <p:bldP spid="26" grpId="0" animBg="1"/>
      <p:bldP spid="27" grpId="0"/>
      <p:bldP spid="28" grpId="0"/>
      <p:bldP spid="29" grpId="0" animBg="1"/>
      <p:bldP spid="30" grpId="0" build="p" animBg="1"/>
      <p:bldP spid="3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Заголовок 1"/>
          <p:cNvSpPr>
            <a:spLocks noGrp="1"/>
          </p:cNvSpPr>
          <p:nvPr>
            <p:ph type="title"/>
          </p:nvPr>
        </p:nvSpPr>
        <p:spPr>
          <a:xfrm>
            <a:off x="311150" y="301625"/>
            <a:ext cx="8375650" cy="471488"/>
          </a:xfrm>
        </p:spPr>
        <p:txBody>
          <a:bodyPr/>
          <a:lstStyle/>
          <a:p>
            <a:r>
              <a:rPr lang="ru-RU" altLang="ru-RU" smtClean="0"/>
              <a:t>Грабли</a:t>
            </a:r>
          </a:p>
        </p:txBody>
      </p:sp>
      <p:sp>
        <p:nvSpPr>
          <p:cNvPr id="103427"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8A25BF2D-F92F-4DC1-B364-01336134257B}" type="slidenum">
              <a:rPr lang="ru-RU" altLang="ru-RU" sz="1400"/>
              <a:pPr>
                <a:spcBef>
                  <a:spcPct val="0"/>
                </a:spcBef>
                <a:buFontTx/>
                <a:buNone/>
              </a:pPr>
              <a:t>49</a:t>
            </a:fld>
            <a:endParaRPr lang="ru-RU" altLang="ru-RU" sz="1400"/>
          </a:p>
        </p:txBody>
      </p:sp>
      <p:sp>
        <p:nvSpPr>
          <p:cNvPr id="5" name="Прямоугольник 4"/>
          <p:cNvSpPr/>
          <p:nvPr/>
        </p:nvSpPr>
        <p:spPr>
          <a:xfrm>
            <a:off x="374650" y="796925"/>
            <a:ext cx="6189663" cy="461963"/>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Глобальные и локальные переменные</a:t>
            </a:r>
            <a:endParaRPr lang="en-US" sz="2400" b="1" kern="0" dirty="0">
              <a:solidFill>
                <a:srgbClr val="333399"/>
              </a:solidFill>
              <a:latin typeface="Arial"/>
            </a:endParaRPr>
          </a:p>
        </p:txBody>
      </p:sp>
      <p:sp>
        <p:nvSpPr>
          <p:cNvPr id="6" name="Rectangle 6"/>
          <p:cNvSpPr>
            <a:spLocks noChangeArrowheads="1"/>
          </p:cNvSpPr>
          <p:nvPr/>
        </p:nvSpPr>
        <p:spPr bwMode="auto">
          <a:xfrm>
            <a:off x="528638" y="1243013"/>
            <a:ext cx="4462462" cy="2617787"/>
          </a:xfrm>
          <a:prstGeom prst="rect">
            <a:avLst/>
          </a:prstGeom>
          <a:solidFill>
            <a:srgbClr val="E6E6FF"/>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spAutoFit/>
          </a:bodyPr>
          <a:lstStyle/>
          <a:p>
            <a:pPr marL="179388" indent="-92075" algn="just" eaLnBrk="1" hangingPunct="1">
              <a:defRPr/>
            </a:pPr>
            <a:r>
              <a:rPr lang="en-US" sz="2400" dirty="0">
                <a:latin typeface="Consolas" pitchFamily="49" charset="0"/>
                <a:cs typeface="Times New Roman" pitchFamily="18" charset="0"/>
              </a:rPr>
              <a:t>state = </a:t>
            </a:r>
            <a:r>
              <a:rPr lang="en-US" sz="2400" dirty="0">
                <a:solidFill>
                  <a:srgbClr val="00B0F0"/>
                </a:solidFill>
                <a:latin typeface="Consolas" pitchFamily="49" charset="0"/>
                <a:cs typeface="Times New Roman" pitchFamily="18" charset="0"/>
              </a:rPr>
              <a:t>0</a:t>
            </a:r>
          </a:p>
          <a:p>
            <a:pPr marL="179388" indent="-92075" algn="just" eaLnBrk="1" hangingPunct="1">
              <a:spcBef>
                <a:spcPts val="1200"/>
              </a:spcBef>
              <a:defRPr/>
            </a:pPr>
            <a:r>
              <a:rPr lang="en-US" sz="2400" dirty="0">
                <a:solidFill>
                  <a:srgbClr val="0000CC"/>
                </a:solidFill>
                <a:latin typeface="Consolas" pitchFamily="49" charset="0"/>
                <a:cs typeface="Times New Roman" pitchFamily="18" charset="0"/>
              </a:rPr>
              <a:t>def</a:t>
            </a:r>
            <a:r>
              <a:rPr lang="en-US" sz="2400" dirty="0">
                <a:latin typeface="Consolas" pitchFamily="49" charset="0"/>
                <a:cs typeface="Times New Roman" pitchFamily="18" charset="0"/>
              </a:rPr>
              <a:t> </a:t>
            </a:r>
            <a:r>
              <a:rPr lang="en-US" sz="2400" dirty="0" err="1">
                <a:latin typeface="Consolas" pitchFamily="49" charset="0"/>
                <a:cs typeface="Times New Roman" pitchFamily="18" charset="0"/>
              </a:rPr>
              <a:t>changeState</a:t>
            </a:r>
            <a:r>
              <a:rPr lang="en-US" sz="2400" dirty="0">
                <a:latin typeface="Consolas" pitchFamily="49" charset="0"/>
                <a:cs typeface="Times New Roman" pitchFamily="18" charset="0"/>
              </a:rPr>
              <a:t>(a, b):</a:t>
            </a:r>
          </a:p>
          <a:p>
            <a:pPr marL="179388" indent="-92075" algn="just" eaLnBrk="1" hangingPunct="1">
              <a:defRPr/>
            </a:pPr>
            <a:r>
              <a:rPr lang="en-US" sz="2400" dirty="0">
                <a:latin typeface="Consolas" pitchFamily="49" charset="0"/>
                <a:cs typeface="Times New Roman" pitchFamily="18" charset="0"/>
              </a:rPr>
              <a:t>  </a:t>
            </a:r>
            <a:r>
              <a:rPr lang="en-US" sz="2400" dirty="0">
                <a:solidFill>
                  <a:srgbClr val="0000CC"/>
                </a:solidFill>
                <a:latin typeface="Consolas" pitchFamily="49" charset="0"/>
                <a:cs typeface="Times New Roman" pitchFamily="18" charset="0"/>
              </a:rPr>
              <a:t>if</a:t>
            </a:r>
            <a:r>
              <a:rPr lang="en-US" sz="2400" dirty="0">
                <a:latin typeface="Consolas" pitchFamily="49" charset="0"/>
                <a:cs typeface="Times New Roman" pitchFamily="18" charset="0"/>
              </a:rPr>
              <a:t> a &gt; b:</a:t>
            </a:r>
          </a:p>
          <a:p>
            <a:pPr marL="179388" indent="-92075" algn="just" eaLnBrk="1" hangingPunct="1">
              <a:defRPr/>
            </a:pPr>
            <a:r>
              <a:rPr lang="en-US" sz="2400" dirty="0">
                <a:latin typeface="Consolas" pitchFamily="49" charset="0"/>
                <a:cs typeface="Times New Roman" pitchFamily="18" charset="0"/>
              </a:rPr>
              <a:t>    state = </a:t>
            </a:r>
            <a:r>
              <a:rPr lang="en-US" sz="2400" dirty="0">
                <a:solidFill>
                  <a:srgbClr val="00B0F0"/>
                </a:solidFill>
                <a:latin typeface="Consolas" pitchFamily="49" charset="0"/>
                <a:cs typeface="Times New Roman" pitchFamily="18" charset="0"/>
              </a:rPr>
              <a:t>1</a:t>
            </a:r>
          </a:p>
          <a:p>
            <a:pPr marL="179388" indent="-92075" algn="just" eaLnBrk="1" hangingPunct="1">
              <a:spcBef>
                <a:spcPts val="1200"/>
              </a:spcBef>
              <a:defRPr/>
            </a:pPr>
            <a:r>
              <a:rPr lang="en-US" sz="2400" dirty="0" err="1">
                <a:latin typeface="Consolas" pitchFamily="49" charset="0"/>
                <a:cs typeface="Times New Roman" pitchFamily="18" charset="0"/>
              </a:rPr>
              <a:t>changeState</a:t>
            </a:r>
            <a:r>
              <a:rPr lang="en-US" sz="2400" dirty="0">
                <a:latin typeface="Consolas" pitchFamily="49" charset="0"/>
                <a:cs typeface="Times New Roman" pitchFamily="18" charset="0"/>
              </a:rPr>
              <a:t> ( </a:t>
            </a:r>
            <a:r>
              <a:rPr lang="en-US" sz="2400" dirty="0">
                <a:solidFill>
                  <a:srgbClr val="00B0F0"/>
                </a:solidFill>
                <a:latin typeface="Consolas" pitchFamily="49" charset="0"/>
                <a:cs typeface="Times New Roman" pitchFamily="18" charset="0"/>
              </a:rPr>
              <a:t>2</a:t>
            </a:r>
            <a:r>
              <a:rPr lang="en-US" sz="2400" dirty="0">
                <a:latin typeface="Consolas" pitchFamily="49" charset="0"/>
                <a:cs typeface="Times New Roman" pitchFamily="18" charset="0"/>
              </a:rPr>
              <a:t>, </a:t>
            </a:r>
            <a:r>
              <a:rPr lang="en-US" sz="2400" dirty="0">
                <a:solidFill>
                  <a:srgbClr val="00B0F0"/>
                </a:solidFill>
                <a:latin typeface="Consolas" pitchFamily="49" charset="0"/>
                <a:cs typeface="Times New Roman" pitchFamily="18" charset="0"/>
              </a:rPr>
              <a:t>1</a:t>
            </a:r>
            <a:r>
              <a:rPr lang="en-US" sz="2400" dirty="0">
                <a:latin typeface="Consolas" pitchFamily="49" charset="0"/>
                <a:cs typeface="Times New Roman" pitchFamily="18" charset="0"/>
              </a:rPr>
              <a:t> )</a:t>
            </a:r>
          </a:p>
          <a:p>
            <a:pPr marL="179388" indent="-92075" algn="just" eaLnBrk="1" hangingPunct="1">
              <a:defRPr/>
            </a:pPr>
            <a:r>
              <a:rPr lang="en-US" sz="2400" dirty="0">
                <a:solidFill>
                  <a:srgbClr val="0070C0"/>
                </a:solidFill>
                <a:latin typeface="Consolas" pitchFamily="49" charset="0"/>
                <a:cs typeface="Times New Roman" pitchFamily="18" charset="0"/>
              </a:rPr>
              <a:t>print</a:t>
            </a:r>
            <a:r>
              <a:rPr lang="en-US" sz="2400" dirty="0">
                <a:latin typeface="Consolas" pitchFamily="49" charset="0"/>
                <a:cs typeface="Times New Roman" pitchFamily="18" charset="0"/>
              </a:rPr>
              <a:t> ( state )</a:t>
            </a:r>
            <a:endParaRPr lang="ru-RU" sz="2400" dirty="0">
              <a:latin typeface="Consolas" pitchFamily="49" charset="0"/>
              <a:cs typeface="Times New Roman" pitchFamily="18" charset="0"/>
            </a:endParaRPr>
          </a:p>
        </p:txBody>
      </p:sp>
      <p:sp>
        <p:nvSpPr>
          <p:cNvPr id="7" name="AutoShape 59"/>
          <p:cNvSpPr>
            <a:spLocks noChangeArrowheads="1"/>
          </p:cNvSpPr>
          <p:nvPr/>
        </p:nvSpPr>
        <p:spPr bwMode="auto">
          <a:xfrm>
            <a:off x="4378325" y="2152650"/>
            <a:ext cx="2374900" cy="981075"/>
          </a:xfrm>
          <a:prstGeom prst="wedgeRoundRectCallout">
            <a:avLst>
              <a:gd name="adj1" fmla="val -109670"/>
              <a:gd name="adj2" fmla="val 7316"/>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lnSpc>
                <a:spcPct val="80000"/>
              </a:lnSpc>
              <a:defRPr/>
            </a:pPr>
            <a:r>
              <a:rPr lang="ru-RU" sz="2400" b="1" dirty="0">
                <a:solidFill>
                  <a:schemeClr val="bg1"/>
                </a:solidFill>
              </a:rPr>
              <a:t>новая локальная переменная!</a:t>
            </a:r>
            <a:endParaRPr lang="ru-RU" sz="2000" b="1" dirty="0">
              <a:solidFill>
                <a:schemeClr val="bg1"/>
              </a:solidFill>
            </a:endParaRPr>
          </a:p>
        </p:txBody>
      </p:sp>
      <p:sp>
        <p:nvSpPr>
          <p:cNvPr id="8" name="AutoShape 59"/>
          <p:cNvSpPr>
            <a:spLocks noChangeArrowheads="1"/>
          </p:cNvSpPr>
          <p:nvPr/>
        </p:nvSpPr>
        <p:spPr bwMode="auto">
          <a:xfrm>
            <a:off x="2682875" y="3973513"/>
            <a:ext cx="584200" cy="474662"/>
          </a:xfrm>
          <a:prstGeom prst="wedgeRoundRectCallout">
            <a:avLst>
              <a:gd name="adj1" fmla="val -47251"/>
              <a:gd name="adj2" fmla="val -95866"/>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defRPr/>
            </a:pPr>
            <a:r>
              <a:rPr lang="ru-RU" sz="2400" b="1" dirty="0">
                <a:solidFill>
                  <a:schemeClr val="bg1"/>
                </a:solidFill>
              </a:rPr>
              <a:t>0</a:t>
            </a:r>
            <a:endParaRPr lang="ru-RU" sz="2000" b="1" dirty="0">
              <a:solidFill>
                <a:schemeClr val="bg1"/>
              </a:solidFill>
            </a:endParaRPr>
          </a:p>
        </p:txBody>
      </p:sp>
      <p:sp>
        <p:nvSpPr>
          <p:cNvPr id="9" name="Rectangle 6"/>
          <p:cNvSpPr>
            <a:spLocks noChangeArrowheads="1"/>
          </p:cNvSpPr>
          <p:nvPr/>
        </p:nvSpPr>
        <p:spPr bwMode="auto">
          <a:xfrm>
            <a:off x="4214813" y="3233738"/>
            <a:ext cx="4462462" cy="3217862"/>
          </a:xfrm>
          <a:prstGeom prst="rect">
            <a:avLst/>
          </a:prstGeom>
          <a:solidFill>
            <a:srgbClr val="FFFF99"/>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spAutoFit/>
          </a:bodyPr>
          <a:lstStyle/>
          <a:p>
            <a:pPr marL="179388" indent="-92075" algn="just" eaLnBrk="1" hangingPunct="1">
              <a:defRPr/>
            </a:pPr>
            <a:r>
              <a:rPr lang="en-US" sz="2400" dirty="0">
                <a:latin typeface="Consolas" pitchFamily="49" charset="0"/>
                <a:cs typeface="Times New Roman" pitchFamily="18" charset="0"/>
              </a:rPr>
              <a:t>state = </a:t>
            </a:r>
            <a:r>
              <a:rPr lang="en-US" sz="2400" dirty="0">
                <a:solidFill>
                  <a:srgbClr val="00B0F0"/>
                </a:solidFill>
                <a:latin typeface="Consolas" pitchFamily="49" charset="0"/>
                <a:cs typeface="Times New Roman" pitchFamily="18" charset="0"/>
              </a:rPr>
              <a:t>0</a:t>
            </a:r>
          </a:p>
          <a:p>
            <a:pPr marL="179388" indent="-92075" algn="just" eaLnBrk="1" hangingPunct="1">
              <a:spcBef>
                <a:spcPts val="1200"/>
              </a:spcBef>
              <a:defRPr/>
            </a:pPr>
            <a:r>
              <a:rPr lang="en-US" sz="2400" dirty="0">
                <a:solidFill>
                  <a:srgbClr val="0000CC"/>
                </a:solidFill>
                <a:latin typeface="Consolas" pitchFamily="49" charset="0"/>
                <a:cs typeface="Times New Roman" pitchFamily="18" charset="0"/>
              </a:rPr>
              <a:t>def</a:t>
            </a:r>
            <a:r>
              <a:rPr lang="en-US" sz="2400" dirty="0">
                <a:latin typeface="Consolas" pitchFamily="49" charset="0"/>
                <a:cs typeface="Times New Roman" pitchFamily="18" charset="0"/>
              </a:rPr>
              <a:t> </a:t>
            </a:r>
            <a:r>
              <a:rPr lang="en-US" sz="2400" dirty="0" err="1">
                <a:latin typeface="Consolas" pitchFamily="49" charset="0"/>
                <a:cs typeface="Times New Roman" pitchFamily="18" charset="0"/>
              </a:rPr>
              <a:t>changeState</a:t>
            </a:r>
            <a:r>
              <a:rPr lang="en-US" sz="2400" dirty="0">
                <a:latin typeface="Consolas" pitchFamily="49" charset="0"/>
                <a:cs typeface="Times New Roman" pitchFamily="18" charset="0"/>
              </a:rPr>
              <a:t>(a, b):</a:t>
            </a:r>
          </a:p>
          <a:p>
            <a:pPr marL="179388" indent="-92075" algn="just" eaLnBrk="1" hangingPunct="1">
              <a:spcBef>
                <a:spcPts val="600"/>
              </a:spcBef>
              <a:spcAft>
                <a:spcPts val="600"/>
              </a:spcAft>
              <a:defRPr/>
            </a:pPr>
            <a:r>
              <a:rPr lang="ru-RU" sz="2400" dirty="0">
                <a:latin typeface="Consolas" pitchFamily="49" charset="0"/>
                <a:cs typeface="Times New Roman" pitchFamily="18" charset="0"/>
              </a:rPr>
              <a:t>  </a:t>
            </a:r>
            <a:r>
              <a:rPr lang="en-US" sz="2400" b="1" dirty="0">
                <a:solidFill>
                  <a:srgbClr val="0000CC"/>
                </a:solidFill>
                <a:latin typeface="Consolas" pitchFamily="49" charset="0"/>
                <a:cs typeface="Times New Roman" pitchFamily="18" charset="0"/>
              </a:rPr>
              <a:t>global</a:t>
            </a:r>
            <a:r>
              <a:rPr lang="en-US" sz="2400" b="1" dirty="0">
                <a:latin typeface="Consolas" pitchFamily="49" charset="0"/>
                <a:cs typeface="Times New Roman" pitchFamily="18" charset="0"/>
              </a:rPr>
              <a:t> state</a:t>
            </a:r>
            <a:endParaRPr lang="ru-RU" sz="2400" b="1" dirty="0">
              <a:latin typeface="Consolas" pitchFamily="49" charset="0"/>
              <a:cs typeface="Times New Roman" pitchFamily="18" charset="0"/>
            </a:endParaRPr>
          </a:p>
          <a:p>
            <a:pPr marL="179388" indent="-92075" algn="just" eaLnBrk="1" hangingPunct="1">
              <a:defRPr/>
            </a:pPr>
            <a:r>
              <a:rPr lang="en-US" sz="2400" dirty="0">
                <a:latin typeface="Consolas" pitchFamily="49" charset="0"/>
                <a:cs typeface="Times New Roman" pitchFamily="18" charset="0"/>
              </a:rPr>
              <a:t>  </a:t>
            </a:r>
            <a:r>
              <a:rPr lang="en-US" sz="2400" dirty="0">
                <a:solidFill>
                  <a:srgbClr val="0000CC"/>
                </a:solidFill>
                <a:latin typeface="Consolas" pitchFamily="49" charset="0"/>
                <a:cs typeface="Times New Roman" pitchFamily="18" charset="0"/>
              </a:rPr>
              <a:t>if</a:t>
            </a:r>
            <a:r>
              <a:rPr lang="en-US" sz="2400" dirty="0">
                <a:latin typeface="Consolas" pitchFamily="49" charset="0"/>
                <a:cs typeface="Times New Roman" pitchFamily="18" charset="0"/>
              </a:rPr>
              <a:t> a &gt; b:</a:t>
            </a:r>
          </a:p>
          <a:p>
            <a:pPr marL="179388" indent="-92075" algn="just" eaLnBrk="1" hangingPunct="1">
              <a:defRPr/>
            </a:pPr>
            <a:r>
              <a:rPr lang="en-US" sz="2400" dirty="0">
                <a:latin typeface="Consolas" pitchFamily="49" charset="0"/>
                <a:cs typeface="Times New Roman" pitchFamily="18" charset="0"/>
              </a:rPr>
              <a:t>    state = </a:t>
            </a:r>
            <a:r>
              <a:rPr lang="en-US" sz="2400" dirty="0">
                <a:solidFill>
                  <a:srgbClr val="00B0F0"/>
                </a:solidFill>
                <a:latin typeface="Consolas" pitchFamily="49" charset="0"/>
                <a:cs typeface="Times New Roman" pitchFamily="18" charset="0"/>
              </a:rPr>
              <a:t>1</a:t>
            </a:r>
          </a:p>
          <a:p>
            <a:pPr marL="179388" indent="-92075" algn="just" eaLnBrk="1" hangingPunct="1">
              <a:spcBef>
                <a:spcPts val="1200"/>
              </a:spcBef>
              <a:defRPr/>
            </a:pPr>
            <a:r>
              <a:rPr lang="en-US" sz="2400" dirty="0" err="1">
                <a:latin typeface="Consolas" pitchFamily="49" charset="0"/>
                <a:cs typeface="Times New Roman" pitchFamily="18" charset="0"/>
              </a:rPr>
              <a:t>changeState</a:t>
            </a:r>
            <a:r>
              <a:rPr lang="en-US" sz="2400" dirty="0">
                <a:latin typeface="Consolas" pitchFamily="49" charset="0"/>
                <a:cs typeface="Times New Roman" pitchFamily="18" charset="0"/>
              </a:rPr>
              <a:t> ( </a:t>
            </a:r>
            <a:r>
              <a:rPr lang="en-US" sz="2400" dirty="0">
                <a:solidFill>
                  <a:srgbClr val="00B0F0"/>
                </a:solidFill>
                <a:latin typeface="Consolas" pitchFamily="49" charset="0"/>
                <a:cs typeface="Times New Roman" pitchFamily="18" charset="0"/>
              </a:rPr>
              <a:t>2</a:t>
            </a:r>
            <a:r>
              <a:rPr lang="en-US" sz="2400" dirty="0">
                <a:latin typeface="Consolas" pitchFamily="49" charset="0"/>
                <a:cs typeface="Times New Roman" pitchFamily="18" charset="0"/>
              </a:rPr>
              <a:t>, </a:t>
            </a:r>
            <a:r>
              <a:rPr lang="en-US" sz="2400" dirty="0">
                <a:solidFill>
                  <a:srgbClr val="00B0F0"/>
                </a:solidFill>
                <a:latin typeface="Consolas" pitchFamily="49" charset="0"/>
                <a:cs typeface="Times New Roman" pitchFamily="18" charset="0"/>
              </a:rPr>
              <a:t>1</a:t>
            </a:r>
            <a:r>
              <a:rPr lang="en-US" sz="2400" dirty="0">
                <a:latin typeface="Consolas" pitchFamily="49" charset="0"/>
                <a:cs typeface="Times New Roman" pitchFamily="18" charset="0"/>
              </a:rPr>
              <a:t> )</a:t>
            </a:r>
          </a:p>
          <a:p>
            <a:pPr marL="179388" indent="-92075" algn="just" eaLnBrk="1" hangingPunct="1">
              <a:defRPr/>
            </a:pPr>
            <a:r>
              <a:rPr lang="en-US" sz="2400" dirty="0">
                <a:solidFill>
                  <a:srgbClr val="0070C0"/>
                </a:solidFill>
                <a:latin typeface="Consolas" pitchFamily="49" charset="0"/>
                <a:cs typeface="Times New Roman" pitchFamily="18" charset="0"/>
              </a:rPr>
              <a:t>print</a:t>
            </a:r>
            <a:r>
              <a:rPr lang="en-US" sz="2400" dirty="0">
                <a:latin typeface="Consolas" pitchFamily="49" charset="0"/>
                <a:cs typeface="Times New Roman" pitchFamily="18" charset="0"/>
              </a:rPr>
              <a:t> ( state )</a:t>
            </a:r>
            <a:endParaRPr lang="ru-RU" sz="2400" dirty="0">
              <a:latin typeface="Consolas" pitchFamily="49" charset="0"/>
              <a:cs typeface="Times New Roman" pitchFamily="18" charset="0"/>
            </a:endParaRPr>
          </a:p>
        </p:txBody>
      </p:sp>
      <p:sp>
        <p:nvSpPr>
          <p:cNvPr id="10" name="Прямоугольник 9"/>
          <p:cNvSpPr>
            <a:spLocks noChangeArrowheads="1"/>
          </p:cNvSpPr>
          <p:nvPr/>
        </p:nvSpPr>
        <p:spPr bwMode="auto">
          <a:xfrm>
            <a:off x="4632325" y="4191000"/>
            <a:ext cx="2222500" cy="460375"/>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400" b="1">
                <a:solidFill>
                  <a:srgbClr val="0000CC"/>
                </a:solidFill>
                <a:latin typeface="Consolas" pitchFamily="49" charset="0"/>
                <a:cs typeface="Times New Roman" pitchFamily="18" charset="0"/>
              </a:rPr>
              <a:t>global</a:t>
            </a:r>
            <a:r>
              <a:rPr lang="en-US" altLang="ru-RU" sz="2400" b="1">
                <a:solidFill>
                  <a:srgbClr val="000000"/>
                </a:solidFill>
                <a:latin typeface="Consolas" pitchFamily="49" charset="0"/>
                <a:cs typeface="Times New Roman" pitchFamily="18" charset="0"/>
              </a:rPr>
              <a:t> state</a:t>
            </a: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dissolve">
                                      <p:cBhvr>
                                        <p:cTn id="7" dur="500"/>
                                        <p:tgtEl>
                                          <p:spTgt spid="6">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dissolve">
                                      <p:cBhvr>
                                        <p:cTn id="10" dur="500"/>
                                        <p:tgtEl>
                                          <p:spTgt spid="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dissolve">
                                      <p:cBhvr>
                                        <p:cTn id="15" dur="500"/>
                                        <p:tgtEl>
                                          <p:spTgt spid="6">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dissolve">
                                      <p:cBhvr>
                                        <p:cTn id="18" dur="500"/>
                                        <p:tgtEl>
                                          <p:spTgt spid="6">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dissolve">
                                      <p:cBhvr>
                                        <p:cTn id="21" dur="500"/>
                                        <p:tgtEl>
                                          <p:spTgt spid="6">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dissolve">
                                      <p:cBhvr>
                                        <p:cTn id="26" dur="500"/>
                                        <p:tgtEl>
                                          <p:spTgt spid="6">
                                            <p:txEl>
                                              <p:pRg st="4" end="4"/>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dissolve">
                                      <p:cBhvr>
                                        <p:cTn id="29" dur="500"/>
                                        <p:tgtEl>
                                          <p:spTgt spid="6">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500"/>
                                        <p:tgtEl>
                                          <p:spTgt spid="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ssolve">
                                      <p:cBhvr>
                                        <p:cTn id="39" dur="500"/>
                                        <p:tgtEl>
                                          <p:spTgt spid="7"/>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9">
                                            <p:bg/>
                                          </p:spTgt>
                                        </p:tgtEl>
                                        <p:attrNameLst>
                                          <p:attrName>style.visibility</p:attrName>
                                        </p:attrNameLst>
                                      </p:cBhvr>
                                      <p:to>
                                        <p:strVal val="visible"/>
                                      </p:to>
                                    </p:set>
                                    <p:animEffect transition="in" filter="dissolve">
                                      <p:cBhvr>
                                        <p:cTn id="44" dur="500"/>
                                        <p:tgtEl>
                                          <p:spTgt spid="9">
                                            <p:bg/>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dissolve">
                                      <p:cBhvr>
                                        <p:cTn id="47" dur="500"/>
                                        <p:tgtEl>
                                          <p:spTgt spid="9">
                                            <p:txEl>
                                              <p:pRg st="0" end="0"/>
                                            </p:txEl>
                                          </p:spTgt>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9">
                                            <p:txEl>
                                              <p:pRg st="1" end="1"/>
                                            </p:txEl>
                                          </p:spTgt>
                                        </p:tgtEl>
                                        <p:attrNameLst>
                                          <p:attrName>style.visibility</p:attrName>
                                        </p:attrNameLst>
                                      </p:cBhvr>
                                      <p:to>
                                        <p:strVal val="visible"/>
                                      </p:to>
                                    </p:set>
                                    <p:animEffect transition="in" filter="dissolve">
                                      <p:cBhvr>
                                        <p:cTn id="50" dur="500"/>
                                        <p:tgtEl>
                                          <p:spTgt spid="9">
                                            <p:txEl>
                                              <p:pRg st="1" end="1"/>
                                            </p:tx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9">
                                            <p:txEl>
                                              <p:pRg st="2" end="2"/>
                                            </p:txEl>
                                          </p:spTgt>
                                        </p:tgtEl>
                                        <p:attrNameLst>
                                          <p:attrName>style.visibility</p:attrName>
                                        </p:attrNameLst>
                                      </p:cBhvr>
                                      <p:to>
                                        <p:strVal val="visible"/>
                                      </p:to>
                                    </p:set>
                                    <p:animEffect transition="in" filter="dissolve">
                                      <p:cBhvr>
                                        <p:cTn id="53" dur="500"/>
                                        <p:tgtEl>
                                          <p:spTgt spid="9">
                                            <p:txEl>
                                              <p:pRg st="2" end="2"/>
                                            </p:txEl>
                                          </p:spTgt>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9">
                                            <p:txEl>
                                              <p:pRg st="3" end="3"/>
                                            </p:txEl>
                                          </p:spTgt>
                                        </p:tgtEl>
                                        <p:attrNameLst>
                                          <p:attrName>style.visibility</p:attrName>
                                        </p:attrNameLst>
                                      </p:cBhvr>
                                      <p:to>
                                        <p:strVal val="visible"/>
                                      </p:to>
                                    </p:set>
                                    <p:animEffect transition="in" filter="dissolve">
                                      <p:cBhvr>
                                        <p:cTn id="56" dur="500"/>
                                        <p:tgtEl>
                                          <p:spTgt spid="9">
                                            <p:txEl>
                                              <p:pRg st="3" end="3"/>
                                            </p:txEl>
                                          </p:spTgt>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9">
                                            <p:txEl>
                                              <p:pRg st="4" end="4"/>
                                            </p:txEl>
                                          </p:spTgt>
                                        </p:tgtEl>
                                        <p:attrNameLst>
                                          <p:attrName>style.visibility</p:attrName>
                                        </p:attrNameLst>
                                      </p:cBhvr>
                                      <p:to>
                                        <p:strVal val="visible"/>
                                      </p:to>
                                    </p:set>
                                    <p:animEffect transition="in" filter="dissolve">
                                      <p:cBhvr>
                                        <p:cTn id="59" dur="500"/>
                                        <p:tgtEl>
                                          <p:spTgt spid="9">
                                            <p:txEl>
                                              <p:pRg st="4" end="4"/>
                                            </p:txEl>
                                          </p:spTgt>
                                        </p:tgtEl>
                                      </p:cBhvr>
                                    </p:animEffect>
                                  </p:childTnLst>
                                </p:cTn>
                              </p:par>
                              <p:par>
                                <p:cTn id="60" presetID="9" presetClass="entr" presetSubtype="0" fill="hold" grpId="0" nodeType="withEffect">
                                  <p:stCondLst>
                                    <p:cond delay="0"/>
                                  </p:stCondLst>
                                  <p:childTnLst>
                                    <p:set>
                                      <p:cBhvr>
                                        <p:cTn id="61" dur="1" fill="hold">
                                          <p:stCondLst>
                                            <p:cond delay="0"/>
                                          </p:stCondLst>
                                        </p:cTn>
                                        <p:tgtEl>
                                          <p:spTgt spid="9">
                                            <p:txEl>
                                              <p:pRg st="5" end="5"/>
                                            </p:txEl>
                                          </p:spTgt>
                                        </p:tgtEl>
                                        <p:attrNameLst>
                                          <p:attrName>style.visibility</p:attrName>
                                        </p:attrNameLst>
                                      </p:cBhvr>
                                      <p:to>
                                        <p:strVal val="visible"/>
                                      </p:to>
                                    </p:set>
                                    <p:animEffect transition="in" filter="dissolve">
                                      <p:cBhvr>
                                        <p:cTn id="62" dur="500"/>
                                        <p:tgtEl>
                                          <p:spTgt spid="9">
                                            <p:txEl>
                                              <p:pRg st="5" end="5"/>
                                            </p:txEl>
                                          </p:spTgt>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9">
                                            <p:txEl>
                                              <p:pRg st="6" end="6"/>
                                            </p:txEl>
                                          </p:spTgt>
                                        </p:tgtEl>
                                        <p:attrNameLst>
                                          <p:attrName>style.visibility</p:attrName>
                                        </p:attrNameLst>
                                      </p:cBhvr>
                                      <p:to>
                                        <p:strVal val="visible"/>
                                      </p:to>
                                    </p:set>
                                    <p:animEffect transition="in" filter="dissolve">
                                      <p:cBhvr>
                                        <p:cTn id="65" dur="500"/>
                                        <p:tgtEl>
                                          <p:spTgt spid="9">
                                            <p:txEl>
                                              <p:pRg st="6" end="6"/>
                                            </p:txEl>
                                          </p:spTgt>
                                        </p:tgtEl>
                                      </p:cBhvr>
                                    </p:animEffect>
                                  </p:childTnLst>
                                </p:cTn>
                              </p:par>
                            </p:childTnLst>
                          </p:cTn>
                        </p:par>
                        <p:par>
                          <p:cTn id="66" fill="hold" nodeType="afterGroup">
                            <p:stCondLst>
                              <p:cond delay="500"/>
                            </p:stCondLst>
                            <p:childTnLst>
                              <p:par>
                                <p:cTn id="67" presetID="9"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dissolve">
                                      <p:cBhvr>
                                        <p:cTn id="6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animBg="1"/>
      <p:bldP spid="8" grpId="0" animBg="1"/>
      <p:bldP spid="9" grpId="0" build="p"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311150" y="301625"/>
            <a:ext cx="8375650" cy="471488"/>
          </a:xfrm>
        </p:spPr>
        <p:txBody>
          <a:bodyPr/>
          <a:lstStyle/>
          <a:p>
            <a:r>
              <a:rPr lang="ru-RU" altLang="ru-RU" smtClean="0"/>
              <a:t>Учебник К.Ю. Полякова и Е.А. Еремина</a:t>
            </a:r>
          </a:p>
        </p:txBody>
      </p:sp>
      <p:sp>
        <p:nvSpPr>
          <p:cNvPr id="13315"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08C1784-9978-4B83-82A7-DC5E1FD5E3DD}" type="slidenum">
              <a:rPr lang="ru-RU" altLang="ru-RU" sz="1400"/>
              <a:pPr>
                <a:spcBef>
                  <a:spcPct val="0"/>
                </a:spcBef>
                <a:buFontTx/>
                <a:buNone/>
              </a:pPr>
              <a:t>5</a:t>
            </a:fld>
            <a:endParaRPr lang="ru-RU" altLang="ru-RU" sz="1400"/>
          </a:p>
        </p:txBody>
      </p:sp>
      <p:pic>
        <p:nvPicPr>
          <p:cNvPr id="112642" name="Picture 2"/>
          <p:cNvPicPr>
            <a:picLocks noChangeAspect="1" noChangeArrowheads="1"/>
          </p:cNvPicPr>
          <p:nvPr/>
        </p:nvPicPr>
        <p:blipFill>
          <a:blip r:embed="rId3"/>
          <a:srcRect/>
          <a:stretch>
            <a:fillRect/>
          </a:stretch>
        </p:blipFill>
        <p:spPr bwMode="auto">
          <a:xfrm>
            <a:off x="400050" y="876300"/>
            <a:ext cx="8413750" cy="3438525"/>
          </a:xfrm>
          <a:prstGeom prst="rect">
            <a:avLst/>
          </a:prstGeom>
          <a:noFill/>
          <a:ln w="12700" cap="flat" cmpd="sng">
            <a:noFill/>
            <a:prstDash val="solid"/>
            <a:miter lim="800000"/>
            <a:headEnd type="none" w="med" len="med"/>
            <a:tailEnd type="none" w="lg" len="lg"/>
          </a:ln>
          <a:effectLst>
            <a:outerShdw blurRad="50800" dist="38100" dir="2700000" algn="tl" rotWithShape="0">
              <a:prstClr val="black">
                <a:alpha val="40000"/>
              </a:prstClr>
            </a:outerShdw>
          </a:effectLst>
        </p:spPr>
      </p:pic>
      <p:pic>
        <p:nvPicPr>
          <p:cNvPr id="112643" name="Picture 3"/>
          <p:cNvPicPr>
            <a:picLocks noChangeAspect="1" noChangeArrowheads="1"/>
          </p:cNvPicPr>
          <p:nvPr/>
        </p:nvPicPr>
        <p:blipFill>
          <a:blip r:embed="rId4"/>
          <a:srcRect/>
          <a:stretch>
            <a:fillRect/>
          </a:stretch>
        </p:blipFill>
        <p:spPr bwMode="auto">
          <a:xfrm>
            <a:off x="1666875" y="2209800"/>
            <a:ext cx="7188200" cy="2295525"/>
          </a:xfrm>
          <a:prstGeom prst="rect">
            <a:avLst/>
          </a:prstGeom>
          <a:noFill/>
          <a:ln w="28575" cap="flat" cmpd="sng">
            <a:solidFill>
              <a:srgbClr val="00B0F0"/>
            </a:solidFill>
            <a:prstDash val="solid"/>
            <a:miter lim="800000"/>
            <a:headEnd type="none" w="med" len="med"/>
            <a:tailEnd type="none" w="lg" len="lg"/>
          </a:ln>
          <a:effectLst>
            <a:outerShdw blurRad="50800" dist="38100" dir="2700000" algn="tl" rotWithShape="0">
              <a:prstClr val="black">
                <a:alpha val="40000"/>
              </a:prstClr>
            </a:outerShdw>
          </a:effectLst>
        </p:spPr>
      </p:pic>
      <p:pic>
        <p:nvPicPr>
          <p:cNvPr id="112644" name="Picture 4"/>
          <p:cNvPicPr>
            <a:picLocks noChangeAspect="1" noChangeArrowheads="1"/>
          </p:cNvPicPr>
          <p:nvPr/>
        </p:nvPicPr>
        <p:blipFill>
          <a:blip r:embed="rId5"/>
          <a:srcRect/>
          <a:stretch>
            <a:fillRect/>
          </a:stretch>
        </p:blipFill>
        <p:spPr bwMode="auto">
          <a:xfrm>
            <a:off x="833438" y="2633663"/>
            <a:ext cx="7300912" cy="2038350"/>
          </a:xfrm>
          <a:prstGeom prst="rect">
            <a:avLst/>
          </a:prstGeom>
          <a:noFill/>
          <a:ln w="28575" cap="flat" cmpd="sng">
            <a:solidFill>
              <a:srgbClr val="00B0F0"/>
            </a:solidFill>
            <a:prstDash val="solid"/>
            <a:miter lim="800000"/>
            <a:headEnd type="none" w="med" len="med"/>
            <a:tailEnd type="none" w="lg" len="lg"/>
          </a:ln>
          <a:effectLst>
            <a:outerShdw blurRad="50800" dist="38100" dir="2700000" algn="tl" rotWithShape="0">
              <a:prstClr val="black">
                <a:alpha val="40000"/>
              </a:prstClr>
            </a:outerShdw>
          </a:effectLst>
        </p:spPr>
      </p:pic>
      <p:pic>
        <p:nvPicPr>
          <p:cNvPr id="112645" name="Picture 5"/>
          <p:cNvPicPr>
            <a:picLocks noChangeAspect="1" noChangeArrowheads="1"/>
          </p:cNvPicPr>
          <p:nvPr/>
        </p:nvPicPr>
        <p:blipFill>
          <a:blip r:embed="rId6"/>
          <a:srcRect/>
          <a:stretch>
            <a:fillRect/>
          </a:stretch>
        </p:blipFill>
        <p:spPr bwMode="auto">
          <a:xfrm>
            <a:off x="1438275" y="3279775"/>
            <a:ext cx="5865813" cy="2320925"/>
          </a:xfrm>
          <a:prstGeom prst="rect">
            <a:avLst/>
          </a:prstGeom>
          <a:noFill/>
          <a:ln w="28575" cap="flat" cmpd="sng">
            <a:solidFill>
              <a:srgbClr val="00B0F0"/>
            </a:solidFill>
            <a:prstDash val="solid"/>
            <a:miter lim="800000"/>
            <a:headEnd type="none" w="med" len="med"/>
            <a:tailEnd type="none" w="lg" len="lg"/>
          </a:ln>
          <a:effectLst>
            <a:outerShdw blurRad="50800" dist="38100" dir="2700000" algn="tl" rotWithShape="0">
              <a:prstClr val="black">
                <a:alpha val="40000"/>
              </a:prstClr>
            </a:outerShdw>
          </a:effectLst>
        </p:spPr>
      </p:pic>
      <p:pic>
        <p:nvPicPr>
          <p:cNvPr id="112646" name="Picture 6"/>
          <p:cNvPicPr>
            <a:picLocks noChangeAspect="1" noChangeArrowheads="1"/>
          </p:cNvPicPr>
          <p:nvPr/>
        </p:nvPicPr>
        <p:blipFill>
          <a:blip r:embed="rId7"/>
          <a:srcRect/>
          <a:stretch>
            <a:fillRect/>
          </a:stretch>
        </p:blipFill>
        <p:spPr bwMode="auto">
          <a:xfrm>
            <a:off x="1757363" y="3946525"/>
            <a:ext cx="7137400" cy="2387600"/>
          </a:xfrm>
          <a:prstGeom prst="rect">
            <a:avLst/>
          </a:prstGeom>
          <a:noFill/>
          <a:ln w="28575" cap="flat" cmpd="sng">
            <a:solidFill>
              <a:srgbClr val="00B0F0"/>
            </a:solidFill>
            <a:prstDash val="solid"/>
            <a:miter lim="800000"/>
            <a:headEnd type="none" w="med" len="med"/>
            <a:tailEnd type="none" w="lg" len="lg"/>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2643"/>
                                        </p:tgtEl>
                                        <p:attrNameLst>
                                          <p:attrName>style.visibility</p:attrName>
                                        </p:attrNameLst>
                                      </p:cBhvr>
                                      <p:to>
                                        <p:strVal val="visible"/>
                                      </p:to>
                                    </p:set>
                                    <p:animEffect transition="in" filter="dissolve">
                                      <p:cBhvr>
                                        <p:cTn id="7" dur="500"/>
                                        <p:tgtEl>
                                          <p:spTgt spid="1126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12644"/>
                                        </p:tgtEl>
                                        <p:attrNameLst>
                                          <p:attrName>style.visibility</p:attrName>
                                        </p:attrNameLst>
                                      </p:cBhvr>
                                      <p:to>
                                        <p:strVal val="visible"/>
                                      </p:to>
                                    </p:set>
                                    <p:animEffect transition="in" filter="dissolve">
                                      <p:cBhvr>
                                        <p:cTn id="12" dur="500"/>
                                        <p:tgtEl>
                                          <p:spTgt spid="1126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12645"/>
                                        </p:tgtEl>
                                        <p:attrNameLst>
                                          <p:attrName>style.visibility</p:attrName>
                                        </p:attrNameLst>
                                      </p:cBhvr>
                                      <p:to>
                                        <p:strVal val="visible"/>
                                      </p:to>
                                    </p:set>
                                    <p:animEffect transition="in" filter="dissolve">
                                      <p:cBhvr>
                                        <p:cTn id="17" dur="500"/>
                                        <p:tgtEl>
                                          <p:spTgt spid="11264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12646"/>
                                        </p:tgtEl>
                                        <p:attrNameLst>
                                          <p:attrName>style.visibility</p:attrName>
                                        </p:attrNameLst>
                                      </p:cBhvr>
                                      <p:to>
                                        <p:strVal val="visible"/>
                                      </p:to>
                                    </p:set>
                                    <p:animEffect transition="in" filter="dissolve">
                                      <p:cBhvr>
                                        <p:cTn id="22" dur="500"/>
                                        <p:tgtEl>
                                          <p:spTgt spid="11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Заголовок 1"/>
          <p:cNvSpPr>
            <a:spLocks noGrp="1"/>
          </p:cNvSpPr>
          <p:nvPr>
            <p:ph type="title"/>
          </p:nvPr>
        </p:nvSpPr>
        <p:spPr>
          <a:xfrm>
            <a:off x="311150" y="301625"/>
            <a:ext cx="8375650" cy="471488"/>
          </a:xfrm>
        </p:spPr>
        <p:txBody>
          <a:bodyPr/>
          <a:lstStyle/>
          <a:p>
            <a:r>
              <a:rPr lang="ru-RU" altLang="ru-RU" smtClean="0"/>
              <a:t>Грабли</a:t>
            </a:r>
          </a:p>
        </p:txBody>
      </p:sp>
      <p:sp>
        <p:nvSpPr>
          <p:cNvPr id="105475"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D47531A-F61B-4ECF-B70C-B2CE2590A88F}" type="slidenum">
              <a:rPr lang="ru-RU" altLang="ru-RU" sz="1400"/>
              <a:pPr>
                <a:spcBef>
                  <a:spcPct val="0"/>
                </a:spcBef>
                <a:buFontTx/>
                <a:buNone/>
              </a:pPr>
              <a:t>50</a:t>
            </a:fld>
            <a:endParaRPr lang="ru-RU" altLang="ru-RU" sz="1400"/>
          </a:p>
        </p:txBody>
      </p:sp>
      <p:sp>
        <p:nvSpPr>
          <p:cNvPr id="5" name="Прямоугольник 4"/>
          <p:cNvSpPr/>
          <p:nvPr/>
        </p:nvSpPr>
        <p:spPr>
          <a:xfrm>
            <a:off x="374650" y="796925"/>
            <a:ext cx="6189663" cy="461963"/>
          </a:xfrm>
          <a:prstGeom prst="rect">
            <a:avLst/>
          </a:prstGeom>
        </p:spPr>
        <p:txBody>
          <a:bodyPr wrap="none">
            <a:spAutoFit/>
          </a:bodyPr>
          <a:lstStyle/>
          <a:p>
            <a:pPr marL="457200" indent="-457200" eaLnBrk="1" hangingPunct="1">
              <a:buClr>
                <a:srgbClr val="000000"/>
              </a:buClr>
              <a:defRPr/>
            </a:pPr>
            <a:r>
              <a:rPr lang="ru-RU" sz="2400" b="1" kern="0" dirty="0">
                <a:solidFill>
                  <a:srgbClr val="333399"/>
                </a:solidFill>
                <a:latin typeface="Arial"/>
              </a:rPr>
              <a:t>Глобальные и локальные переменные</a:t>
            </a:r>
            <a:endParaRPr lang="en-US" sz="2400" b="1" kern="0" dirty="0">
              <a:solidFill>
                <a:srgbClr val="333399"/>
              </a:solidFill>
              <a:latin typeface="Arial"/>
            </a:endParaRPr>
          </a:p>
        </p:txBody>
      </p:sp>
      <p:sp>
        <p:nvSpPr>
          <p:cNvPr id="6" name="Rectangle 6"/>
          <p:cNvSpPr>
            <a:spLocks noChangeArrowheads="1"/>
          </p:cNvSpPr>
          <p:nvPr/>
        </p:nvSpPr>
        <p:spPr bwMode="auto">
          <a:xfrm>
            <a:off x="528638" y="1243013"/>
            <a:ext cx="3471862" cy="1571625"/>
          </a:xfrm>
          <a:prstGeom prst="rect">
            <a:avLst/>
          </a:prstGeom>
          <a:solidFill>
            <a:srgbClr val="FFFF99"/>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spAutoFit/>
          </a:bodyPr>
          <a:lstStyle/>
          <a:p>
            <a:pPr marL="179388" indent="-92075" algn="just" eaLnBrk="1" hangingPunct="1">
              <a:defRPr/>
            </a:pPr>
            <a:r>
              <a:rPr lang="en-US" sz="2400" dirty="0">
                <a:latin typeface="Consolas" pitchFamily="49" charset="0"/>
                <a:cs typeface="Times New Roman" pitchFamily="18" charset="0"/>
              </a:rPr>
              <a:t>x = </a:t>
            </a:r>
            <a:r>
              <a:rPr lang="en-US" sz="2400" dirty="0">
                <a:solidFill>
                  <a:srgbClr val="00B0F0"/>
                </a:solidFill>
                <a:latin typeface="Consolas" pitchFamily="49" charset="0"/>
                <a:cs typeface="Times New Roman" pitchFamily="18" charset="0"/>
              </a:rPr>
              <a:t>0</a:t>
            </a:r>
          </a:p>
          <a:p>
            <a:pPr marL="179388" indent="-92075" algn="just" eaLnBrk="1" hangingPunct="1">
              <a:defRPr/>
            </a:pPr>
            <a:r>
              <a:rPr lang="en-US" sz="2400" dirty="0">
                <a:solidFill>
                  <a:srgbClr val="0000CC"/>
                </a:solidFill>
                <a:latin typeface="Consolas" pitchFamily="49" charset="0"/>
                <a:cs typeface="Times New Roman" pitchFamily="18" charset="0"/>
              </a:rPr>
              <a:t>def</a:t>
            </a:r>
            <a:r>
              <a:rPr lang="en-US" sz="2400" dirty="0">
                <a:latin typeface="Consolas" pitchFamily="49" charset="0"/>
                <a:cs typeface="Times New Roman" pitchFamily="18" charset="0"/>
              </a:rPr>
              <a:t> f():</a:t>
            </a:r>
          </a:p>
          <a:p>
            <a:pPr marL="179388" indent="-92075" algn="just" eaLnBrk="1" hangingPunct="1">
              <a:defRPr/>
            </a:pPr>
            <a:r>
              <a:rPr lang="ru-RU" sz="2400" dirty="0">
                <a:solidFill>
                  <a:srgbClr val="0070C0"/>
                </a:solidFill>
                <a:latin typeface="Consolas" pitchFamily="49" charset="0"/>
                <a:cs typeface="Times New Roman" pitchFamily="18" charset="0"/>
              </a:rPr>
              <a:t>  </a:t>
            </a:r>
            <a:r>
              <a:rPr lang="en-US" sz="2400" dirty="0">
                <a:solidFill>
                  <a:srgbClr val="0070C0"/>
                </a:solidFill>
                <a:latin typeface="Consolas" pitchFamily="49" charset="0"/>
                <a:cs typeface="Times New Roman" pitchFamily="18" charset="0"/>
              </a:rPr>
              <a:t>print </a:t>
            </a:r>
            <a:r>
              <a:rPr lang="en-US" sz="2400" dirty="0">
                <a:latin typeface="Consolas" pitchFamily="49" charset="0"/>
                <a:cs typeface="Times New Roman" pitchFamily="18" charset="0"/>
              </a:rPr>
              <a:t>( x</a:t>
            </a:r>
            <a:r>
              <a:rPr lang="ru-RU" sz="2400" dirty="0">
                <a:latin typeface="Consolas" pitchFamily="49" charset="0"/>
                <a:cs typeface="Times New Roman" pitchFamily="18" charset="0"/>
              </a:rPr>
              <a:t> </a:t>
            </a:r>
            <a:r>
              <a:rPr lang="en-US" sz="2400" dirty="0">
                <a:latin typeface="Consolas" pitchFamily="49" charset="0"/>
                <a:cs typeface="Times New Roman" pitchFamily="18" charset="0"/>
              </a:rPr>
              <a:t>)</a:t>
            </a:r>
          </a:p>
          <a:p>
            <a:pPr marL="179388" indent="-92075" algn="just" eaLnBrk="1" hangingPunct="1">
              <a:defRPr/>
            </a:pPr>
            <a:r>
              <a:rPr lang="en-US" sz="2400" dirty="0">
                <a:latin typeface="Consolas" pitchFamily="49" charset="0"/>
                <a:cs typeface="Times New Roman" pitchFamily="18" charset="0"/>
              </a:rPr>
              <a:t>f()</a:t>
            </a:r>
            <a:endParaRPr lang="ru-RU" sz="2400" dirty="0">
              <a:latin typeface="Consolas" pitchFamily="49" charset="0"/>
              <a:cs typeface="Times New Roman" pitchFamily="18" charset="0"/>
            </a:endParaRPr>
          </a:p>
        </p:txBody>
      </p:sp>
      <p:sp>
        <p:nvSpPr>
          <p:cNvPr id="7" name="AutoShape 59"/>
          <p:cNvSpPr>
            <a:spLocks noChangeArrowheads="1"/>
          </p:cNvSpPr>
          <p:nvPr/>
        </p:nvSpPr>
        <p:spPr bwMode="auto">
          <a:xfrm>
            <a:off x="4073525" y="1657350"/>
            <a:ext cx="1260475" cy="542925"/>
          </a:xfrm>
          <a:prstGeom prst="wedgeRoundRectCallout">
            <a:avLst>
              <a:gd name="adj1" fmla="val -109670"/>
              <a:gd name="adj2" fmla="val 7316"/>
              <a:gd name="adj3" fmla="val 16667"/>
            </a:avLst>
          </a:prstGeom>
          <a:solidFill>
            <a:srgbClr val="33CC33"/>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lnSpc>
                <a:spcPct val="80000"/>
              </a:lnSpc>
              <a:defRPr/>
            </a:pPr>
            <a:r>
              <a:rPr lang="en-US" sz="2400" b="1" dirty="0">
                <a:solidFill>
                  <a:schemeClr val="bg1"/>
                </a:solidFill>
              </a:rPr>
              <a:t>OK!</a:t>
            </a:r>
            <a:endParaRPr lang="ru-RU" sz="2000" b="1" dirty="0">
              <a:solidFill>
                <a:schemeClr val="bg1"/>
              </a:solidFill>
            </a:endParaRPr>
          </a:p>
        </p:txBody>
      </p:sp>
      <p:sp>
        <p:nvSpPr>
          <p:cNvPr id="11" name="Rectangle 6"/>
          <p:cNvSpPr>
            <a:spLocks noChangeArrowheads="1"/>
          </p:cNvSpPr>
          <p:nvPr/>
        </p:nvSpPr>
        <p:spPr bwMode="auto">
          <a:xfrm>
            <a:off x="528638" y="2976563"/>
            <a:ext cx="3471862" cy="1941512"/>
          </a:xfrm>
          <a:prstGeom prst="rect">
            <a:avLst/>
          </a:prstGeom>
          <a:solidFill>
            <a:srgbClr val="E6E6FF"/>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spAutoFit/>
          </a:bodyPr>
          <a:lstStyle/>
          <a:p>
            <a:pPr marL="179388" indent="-92075" algn="just" eaLnBrk="1" hangingPunct="1">
              <a:defRPr/>
            </a:pPr>
            <a:r>
              <a:rPr lang="en-US" sz="2400" dirty="0">
                <a:latin typeface="Consolas" pitchFamily="49" charset="0"/>
                <a:cs typeface="Times New Roman" pitchFamily="18" charset="0"/>
              </a:rPr>
              <a:t>x = </a:t>
            </a:r>
            <a:r>
              <a:rPr lang="en-US" sz="2400" dirty="0">
                <a:solidFill>
                  <a:srgbClr val="00B0F0"/>
                </a:solidFill>
                <a:latin typeface="Consolas" pitchFamily="49" charset="0"/>
                <a:cs typeface="Times New Roman" pitchFamily="18" charset="0"/>
              </a:rPr>
              <a:t>0</a:t>
            </a:r>
          </a:p>
          <a:p>
            <a:pPr marL="179388" indent="-92075" algn="just" eaLnBrk="1" hangingPunct="1">
              <a:defRPr/>
            </a:pPr>
            <a:r>
              <a:rPr lang="en-US" sz="2400" dirty="0">
                <a:solidFill>
                  <a:srgbClr val="0000CC"/>
                </a:solidFill>
                <a:latin typeface="Consolas" pitchFamily="49" charset="0"/>
                <a:cs typeface="Times New Roman" pitchFamily="18" charset="0"/>
              </a:rPr>
              <a:t>def</a:t>
            </a:r>
            <a:r>
              <a:rPr lang="en-US" sz="2400" dirty="0">
                <a:latin typeface="Consolas" pitchFamily="49" charset="0"/>
                <a:cs typeface="Times New Roman" pitchFamily="18" charset="0"/>
              </a:rPr>
              <a:t> f():</a:t>
            </a:r>
          </a:p>
          <a:p>
            <a:pPr marL="179388" indent="-92075" algn="just" eaLnBrk="1" hangingPunct="1">
              <a:defRPr/>
            </a:pPr>
            <a:r>
              <a:rPr lang="en-US" sz="2400" dirty="0">
                <a:latin typeface="Consolas" pitchFamily="49" charset="0"/>
                <a:cs typeface="Times New Roman" pitchFamily="18" charset="0"/>
              </a:rPr>
              <a:t>  x += </a:t>
            </a:r>
            <a:r>
              <a:rPr lang="en-US" sz="2400" dirty="0">
                <a:solidFill>
                  <a:srgbClr val="00B0F0"/>
                </a:solidFill>
                <a:latin typeface="Consolas" pitchFamily="49" charset="0"/>
                <a:cs typeface="Times New Roman" pitchFamily="18" charset="0"/>
              </a:rPr>
              <a:t>3</a:t>
            </a:r>
          </a:p>
          <a:p>
            <a:pPr marL="179388" indent="-92075" algn="just" eaLnBrk="1" hangingPunct="1">
              <a:defRPr/>
            </a:pPr>
            <a:r>
              <a:rPr lang="en-US" sz="2400" dirty="0">
                <a:latin typeface="Consolas" pitchFamily="49" charset="0"/>
                <a:cs typeface="Times New Roman" pitchFamily="18" charset="0"/>
              </a:rPr>
              <a:t>  </a:t>
            </a:r>
            <a:r>
              <a:rPr lang="en-US" sz="2400" dirty="0">
                <a:solidFill>
                  <a:srgbClr val="0070C0"/>
                </a:solidFill>
                <a:latin typeface="Consolas" pitchFamily="49" charset="0"/>
                <a:cs typeface="Times New Roman" pitchFamily="18" charset="0"/>
              </a:rPr>
              <a:t>print </a:t>
            </a:r>
            <a:r>
              <a:rPr lang="en-US" sz="2400" dirty="0">
                <a:latin typeface="Consolas" pitchFamily="49" charset="0"/>
                <a:cs typeface="Times New Roman" pitchFamily="18" charset="0"/>
              </a:rPr>
              <a:t>( x )</a:t>
            </a:r>
          </a:p>
          <a:p>
            <a:pPr marL="179388" indent="-92075" algn="just" eaLnBrk="1" hangingPunct="1">
              <a:defRPr/>
            </a:pPr>
            <a:r>
              <a:rPr lang="en-US" sz="2400" dirty="0">
                <a:latin typeface="Consolas" pitchFamily="49" charset="0"/>
                <a:cs typeface="Times New Roman" pitchFamily="18" charset="0"/>
              </a:rPr>
              <a:t>f()</a:t>
            </a:r>
            <a:endParaRPr lang="ru-RU" sz="2400" dirty="0">
              <a:latin typeface="Consolas" pitchFamily="49" charset="0"/>
              <a:cs typeface="Times New Roman" pitchFamily="18" charset="0"/>
            </a:endParaRPr>
          </a:p>
        </p:txBody>
      </p:sp>
      <p:sp>
        <p:nvSpPr>
          <p:cNvPr id="12" name="AutoShape 59"/>
          <p:cNvSpPr>
            <a:spLocks noChangeArrowheads="1"/>
          </p:cNvSpPr>
          <p:nvPr/>
        </p:nvSpPr>
        <p:spPr bwMode="auto">
          <a:xfrm>
            <a:off x="3140075" y="2474913"/>
            <a:ext cx="2965450" cy="1362075"/>
          </a:xfrm>
          <a:prstGeom prst="wedgeRoundRectCallout">
            <a:avLst>
              <a:gd name="adj1" fmla="val -83897"/>
              <a:gd name="adj2" fmla="val 60421"/>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lnSpc>
                <a:spcPct val="80000"/>
              </a:lnSpc>
              <a:defRPr/>
            </a:pPr>
            <a:r>
              <a:rPr lang="ru-RU" sz="2400" b="1" dirty="0">
                <a:solidFill>
                  <a:schemeClr val="bg1"/>
                </a:solidFill>
              </a:rPr>
              <a:t>использование локальной переменной до определения!</a:t>
            </a:r>
            <a:endParaRPr lang="ru-RU" sz="2000" b="1" dirty="0">
              <a:solidFill>
                <a:schemeClr val="bg1"/>
              </a:solidFill>
            </a:endParaRPr>
          </a:p>
        </p:txBody>
      </p:sp>
      <p:sp>
        <p:nvSpPr>
          <p:cNvPr id="13" name="Rectangle 6"/>
          <p:cNvSpPr>
            <a:spLocks noChangeArrowheads="1"/>
          </p:cNvSpPr>
          <p:nvPr/>
        </p:nvSpPr>
        <p:spPr bwMode="auto">
          <a:xfrm>
            <a:off x="3313113" y="4000500"/>
            <a:ext cx="3471862" cy="2463800"/>
          </a:xfrm>
          <a:prstGeom prst="rect">
            <a:avLst/>
          </a:prstGeom>
          <a:solidFill>
            <a:srgbClr val="FFFF99"/>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spAutoFit/>
          </a:bodyPr>
          <a:lstStyle/>
          <a:p>
            <a:pPr marL="179388" indent="-92075" algn="just" eaLnBrk="1" hangingPunct="1">
              <a:defRPr/>
            </a:pPr>
            <a:r>
              <a:rPr lang="en-US" sz="2400" dirty="0">
                <a:latin typeface="Consolas" pitchFamily="49" charset="0"/>
                <a:cs typeface="Times New Roman" pitchFamily="18" charset="0"/>
              </a:rPr>
              <a:t>x = </a:t>
            </a:r>
            <a:r>
              <a:rPr lang="en-US" sz="2400" dirty="0">
                <a:solidFill>
                  <a:srgbClr val="00B0F0"/>
                </a:solidFill>
                <a:latin typeface="Consolas" pitchFamily="49" charset="0"/>
                <a:cs typeface="Times New Roman" pitchFamily="18" charset="0"/>
              </a:rPr>
              <a:t>0</a:t>
            </a:r>
          </a:p>
          <a:p>
            <a:pPr marL="179388" indent="-92075" algn="just" eaLnBrk="1" hangingPunct="1">
              <a:defRPr/>
            </a:pPr>
            <a:r>
              <a:rPr lang="en-US" sz="2400" dirty="0">
                <a:solidFill>
                  <a:srgbClr val="0000CC"/>
                </a:solidFill>
                <a:latin typeface="Consolas" pitchFamily="49" charset="0"/>
                <a:cs typeface="Times New Roman" pitchFamily="18" charset="0"/>
              </a:rPr>
              <a:t>def</a:t>
            </a:r>
            <a:r>
              <a:rPr lang="en-US" sz="2400" dirty="0">
                <a:latin typeface="Consolas" pitchFamily="49" charset="0"/>
                <a:cs typeface="Times New Roman" pitchFamily="18" charset="0"/>
              </a:rPr>
              <a:t> f():</a:t>
            </a:r>
            <a:endParaRPr lang="ru-RU" sz="2400" dirty="0">
              <a:latin typeface="Consolas" pitchFamily="49" charset="0"/>
              <a:cs typeface="Times New Roman" pitchFamily="18" charset="0"/>
            </a:endParaRPr>
          </a:p>
          <a:p>
            <a:pPr marL="179388" indent="-92075" algn="just" eaLnBrk="1" hangingPunct="1">
              <a:spcBef>
                <a:spcPts val="600"/>
              </a:spcBef>
              <a:spcAft>
                <a:spcPts val="600"/>
              </a:spcAft>
              <a:defRPr/>
            </a:pPr>
            <a:r>
              <a:rPr lang="ru-RU" sz="2400" dirty="0">
                <a:latin typeface="Consolas" pitchFamily="49" charset="0"/>
                <a:cs typeface="Times New Roman" pitchFamily="18" charset="0"/>
              </a:rPr>
              <a:t>  </a:t>
            </a:r>
            <a:r>
              <a:rPr lang="en-US" sz="2400" dirty="0">
                <a:solidFill>
                  <a:srgbClr val="0000CC"/>
                </a:solidFill>
                <a:latin typeface="Consolas" pitchFamily="49" charset="0"/>
                <a:cs typeface="Times New Roman" pitchFamily="18" charset="0"/>
              </a:rPr>
              <a:t>global</a:t>
            </a:r>
            <a:r>
              <a:rPr lang="en-US" sz="2400" dirty="0">
                <a:latin typeface="Consolas" pitchFamily="49" charset="0"/>
                <a:cs typeface="Times New Roman" pitchFamily="18" charset="0"/>
              </a:rPr>
              <a:t> x</a:t>
            </a:r>
          </a:p>
          <a:p>
            <a:pPr marL="179388" indent="-92075" algn="just" eaLnBrk="1" hangingPunct="1">
              <a:defRPr/>
            </a:pPr>
            <a:r>
              <a:rPr lang="en-US" sz="2400" dirty="0">
                <a:latin typeface="Consolas" pitchFamily="49" charset="0"/>
                <a:cs typeface="Times New Roman" pitchFamily="18" charset="0"/>
              </a:rPr>
              <a:t>  x += </a:t>
            </a:r>
            <a:r>
              <a:rPr lang="en-US" sz="2400" dirty="0">
                <a:solidFill>
                  <a:srgbClr val="00B0F0"/>
                </a:solidFill>
                <a:latin typeface="Consolas" pitchFamily="49" charset="0"/>
                <a:cs typeface="Times New Roman" pitchFamily="18" charset="0"/>
              </a:rPr>
              <a:t>3</a:t>
            </a:r>
          </a:p>
          <a:p>
            <a:pPr marL="179388" indent="-92075" algn="just" eaLnBrk="1" hangingPunct="1">
              <a:defRPr/>
            </a:pPr>
            <a:r>
              <a:rPr lang="en-US" sz="2400" dirty="0">
                <a:latin typeface="Consolas" pitchFamily="49" charset="0"/>
                <a:cs typeface="Times New Roman" pitchFamily="18" charset="0"/>
              </a:rPr>
              <a:t>  </a:t>
            </a:r>
            <a:r>
              <a:rPr lang="en-US" sz="2400" dirty="0">
                <a:solidFill>
                  <a:srgbClr val="0070C0"/>
                </a:solidFill>
                <a:latin typeface="Consolas" pitchFamily="49" charset="0"/>
                <a:cs typeface="Times New Roman" pitchFamily="18" charset="0"/>
              </a:rPr>
              <a:t>print </a:t>
            </a:r>
            <a:r>
              <a:rPr lang="en-US" sz="2400" dirty="0">
                <a:latin typeface="Consolas" pitchFamily="49" charset="0"/>
                <a:cs typeface="Times New Roman" pitchFamily="18" charset="0"/>
              </a:rPr>
              <a:t>( x )</a:t>
            </a:r>
          </a:p>
          <a:p>
            <a:pPr marL="179388" indent="-92075" algn="just" eaLnBrk="1" hangingPunct="1">
              <a:defRPr/>
            </a:pPr>
            <a:r>
              <a:rPr lang="en-US" sz="2400" dirty="0">
                <a:latin typeface="Consolas" pitchFamily="49" charset="0"/>
                <a:cs typeface="Times New Roman" pitchFamily="18" charset="0"/>
              </a:rPr>
              <a:t>f()</a:t>
            </a:r>
            <a:endParaRPr lang="ru-RU" sz="2400" dirty="0">
              <a:latin typeface="Consolas" pitchFamily="49" charset="0"/>
              <a:cs typeface="Times New Roman" pitchFamily="18" charset="0"/>
            </a:endParaRPr>
          </a:p>
        </p:txBody>
      </p:sp>
      <p:sp>
        <p:nvSpPr>
          <p:cNvPr id="14" name="Прямоугольник 13"/>
          <p:cNvSpPr>
            <a:spLocks noChangeArrowheads="1"/>
          </p:cNvSpPr>
          <p:nvPr/>
        </p:nvSpPr>
        <p:spPr bwMode="auto">
          <a:xfrm>
            <a:off x="3727450" y="4805363"/>
            <a:ext cx="1543050" cy="461962"/>
          </a:xfrm>
          <a:prstGeom prst="rect">
            <a:avLst/>
          </a:prstGeom>
          <a:solidFill>
            <a:schemeClr val="bg1"/>
          </a:solidFill>
          <a:ln w="9525">
            <a:solidFill>
              <a:srgbClr val="FF0000"/>
            </a:solidFill>
            <a:miter lim="800000"/>
            <a:headEnd/>
            <a:tailEnd/>
          </a:ln>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400">
                <a:solidFill>
                  <a:srgbClr val="0000CC"/>
                </a:solidFill>
                <a:latin typeface="Consolas" pitchFamily="49" charset="0"/>
                <a:cs typeface="Times New Roman" pitchFamily="18" charset="0"/>
              </a:rPr>
              <a:t>global</a:t>
            </a:r>
            <a:r>
              <a:rPr lang="en-US" altLang="ru-RU" sz="2400">
                <a:solidFill>
                  <a:srgbClr val="000000"/>
                </a:solidFill>
                <a:latin typeface="Consolas" pitchFamily="49" charset="0"/>
                <a:cs typeface="Times New Roman" pitchFamily="18" charset="0"/>
              </a:rPr>
              <a:t> x</a:t>
            </a:r>
            <a:endParaRPr lang="ru-RU" altLang="ru-RU"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dissolve">
                                      <p:cBhvr>
                                        <p:cTn id="7" dur="500"/>
                                        <p:tgtEl>
                                          <p:spTgt spid="11">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dissolve">
                                      <p:cBhvr>
                                        <p:cTn id="10" dur="500"/>
                                        <p:tgtEl>
                                          <p:spTgt spid="11">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Effect transition="in" filter="dissolve">
                                      <p:cBhvr>
                                        <p:cTn id="13" dur="500"/>
                                        <p:tgtEl>
                                          <p:spTgt spid="11">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xEl>
                                              <p:pRg st="2" end="2"/>
                                            </p:txEl>
                                          </p:spTgt>
                                        </p:tgtEl>
                                        <p:attrNameLst>
                                          <p:attrName>style.visibility</p:attrName>
                                        </p:attrNameLst>
                                      </p:cBhvr>
                                      <p:to>
                                        <p:strVal val="visible"/>
                                      </p:to>
                                    </p:set>
                                    <p:animEffect transition="in" filter="dissolve">
                                      <p:cBhvr>
                                        <p:cTn id="16" dur="500"/>
                                        <p:tgtEl>
                                          <p:spTgt spid="11">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dissolve">
                                      <p:cBhvr>
                                        <p:cTn id="19" dur="500"/>
                                        <p:tgtEl>
                                          <p:spTgt spid="11">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dissolve">
                                      <p:cBhvr>
                                        <p:cTn id="22" dur="500"/>
                                        <p:tgtEl>
                                          <p:spTgt spid="11">
                                            <p:txEl>
                                              <p:pRg st="4" end="4"/>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bg/>
                                          </p:spTgt>
                                        </p:tgtEl>
                                        <p:attrNameLst>
                                          <p:attrName>style.visibility</p:attrName>
                                        </p:attrNameLst>
                                      </p:cBhvr>
                                      <p:to>
                                        <p:strVal val="visible"/>
                                      </p:to>
                                    </p:set>
                                    <p:animEffect transition="in" filter="dissolve">
                                      <p:cBhvr>
                                        <p:cTn id="30" dur="500"/>
                                        <p:tgtEl>
                                          <p:spTgt spid="13">
                                            <p:bg/>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dissolve">
                                      <p:cBhvr>
                                        <p:cTn id="33" dur="500"/>
                                        <p:tgtEl>
                                          <p:spTgt spid="13">
                                            <p:txEl>
                                              <p:pRg st="0" end="0"/>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3">
                                            <p:txEl>
                                              <p:pRg st="1" end="1"/>
                                            </p:txEl>
                                          </p:spTgt>
                                        </p:tgtEl>
                                        <p:attrNameLst>
                                          <p:attrName>style.visibility</p:attrName>
                                        </p:attrNameLst>
                                      </p:cBhvr>
                                      <p:to>
                                        <p:strVal val="visible"/>
                                      </p:to>
                                    </p:set>
                                    <p:animEffect transition="in" filter="dissolve">
                                      <p:cBhvr>
                                        <p:cTn id="36" dur="500"/>
                                        <p:tgtEl>
                                          <p:spTgt spid="13">
                                            <p:txEl>
                                              <p:pRg st="1" end="1"/>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dissolve">
                                      <p:cBhvr>
                                        <p:cTn id="39" dur="500"/>
                                        <p:tgtEl>
                                          <p:spTgt spid="13">
                                            <p:txEl>
                                              <p:pRg st="2" end="2"/>
                                            </p:txEl>
                                          </p:spTgt>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dissolve">
                                      <p:cBhvr>
                                        <p:cTn id="42" dur="500"/>
                                        <p:tgtEl>
                                          <p:spTgt spid="13">
                                            <p:txEl>
                                              <p:pRg st="3" end="3"/>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dissolve">
                                      <p:cBhvr>
                                        <p:cTn id="45" dur="500"/>
                                        <p:tgtEl>
                                          <p:spTgt spid="13">
                                            <p:txEl>
                                              <p:pRg st="4" end="4"/>
                                            </p:txEl>
                                          </p:spTgt>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3">
                                            <p:txEl>
                                              <p:pRg st="5" end="5"/>
                                            </p:txEl>
                                          </p:spTgt>
                                        </p:tgtEl>
                                        <p:attrNameLst>
                                          <p:attrName>style.visibility</p:attrName>
                                        </p:attrNameLst>
                                      </p:cBhvr>
                                      <p:to>
                                        <p:strVal val="visible"/>
                                      </p:to>
                                    </p:set>
                                    <p:animEffect transition="in" filter="dissolve">
                                      <p:cBhvr>
                                        <p:cTn id="48" dur="500"/>
                                        <p:tgtEl>
                                          <p:spTgt spid="13">
                                            <p:txEl>
                                              <p:pRg st="5" end="5"/>
                                            </p:txEl>
                                          </p:spTgt>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animBg="1"/>
      <p:bldP spid="13" grpId="0" build="p"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Заголовок 1"/>
          <p:cNvSpPr>
            <a:spLocks noGrp="1"/>
          </p:cNvSpPr>
          <p:nvPr>
            <p:ph type="title"/>
          </p:nvPr>
        </p:nvSpPr>
        <p:spPr>
          <a:xfrm>
            <a:off x="311150" y="301625"/>
            <a:ext cx="8375650" cy="471488"/>
          </a:xfrm>
        </p:spPr>
        <p:txBody>
          <a:bodyPr/>
          <a:lstStyle/>
          <a:p>
            <a:r>
              <a:rPr lang="ru-RU" altLang="ru-RU" smtClean="0"/>
              <a:t>Грабли</a:t>
            </a:r>
          </a:p>
        </p:txBody>
      </p:sp>
      <p:sp>
        <p:nvSpPr>
          <p:cNvPr id="107523"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B74C80E-BC69-426B-95C0-4256D2E6B0CA}" type="slidenum">
              <a:rPr lang="ru-RU" altLang="ru-RU" sz="1400"/>
              <a:pPr>
                <a:spcBef>
                  <a:spcPct val="0"/>
                </a:spcBef>
                <a:buFontTx/>
                <a:buNone/>
              </a:pPr>
              <a:t>51</a:t>
            </a:fld>
            <a:endParaRPr lang="ru-RU" altLang="ru-RU" sz="1400"/>
          </a:p>
        </p:txBody>
      </p:sp>
      <p:grpSp>
        <p:nvGrpSpPr>
          <p:cNvPr id="107524" name="Group 55"/>
          <p:cNvGrpSpPr>
            <a:grpSpLocks/>
          </p:cNvGrpSpPr>
          <p:nvPr/>
        </p:nvGrpSpPr>
        <p:grpSpPr bwMode="auto">
          <a:xfrm>
            <a:off x="449263" y="901700"/>
            <a:ext cx="6951662" cy="663575"/>
            <a:chOff x="433" y="3902"/>
            <a:chExt cx="4379" cy="418"/>
          </a:xfrm>
        </p:grpSpPr>
        <p:sp>
          <p:nvSpPr>
            <p:cNvPr id="6" name="Text Box 56"/>
            <p:cNvSpPr txBox="1">
              <a:spLocks noChangeArrowheads="1"/>
            </p:cNvSpPr>
            <p:nvPr/>
          </p:nvSpPr>
          <p:spPr bwMode="auto">
            <a:xfrm>
              <a:off x="727" y="3969"/>
              <a:ext cx="4085"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Все данные объектов – открытые (</a:t>
              </a:r>
              <a:r>
                <a:rPr lang="en-US" sz="2400" i="1" dirty="0">
                  <a:solidFill>
                    <a:srgbClr val="333399"/>
                  </a:solidFill>
                </a:rPr>
                <a:t>public</a:t>
              </a:r>
              <a:r>
                <a:rPr lang="ru-RU" sz="2400" dirty="0"/>
                <a:t>)!</a:t>
              </a:r>
            </a:p>
          </p:txBody>
        </p:sp>
        <p:sp>
          <p:nvSpPr>
            <p:cNvPr id="107528"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8" name="Rectangle 6"/>
          <p:cNvSpPr>
            <a:spLocks noChangeArrowheads="1"/>
          </p:cNvSpPr>
          <p:nvPr/>
        </p:nvSpPr>
        <p:spPr bwMode="auto">
          <a:xfrm>
            <a:off x="452438" y="1957388"/>
            <a:ext cx="5319712" cy="3357562"/>
          </a:xfrm>
          <a:prstGeom prst="rect">
            <a:avLst/>
          </a:prstGeom>
          <a:solidFill>
            <a:srgbClr val="FFFF99"/>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spAutoFit/>
          </a:bodyPr>
          <a:lstStyle/>
          <a:p>
            <a:pPr marL="179388" indent="-92075" algn="just" eaLnBrk="1" hangingPunct="1">
              <a:defRPr/>
            </a:pPr>
            <a:r>
              <a:rPr lang="en-US" sz="2400" dirty="0">
                <a:solidFill>
                  <a:srgbClr val="0000CC"/>
                </a:solidFill>
                <a:latin typeface="Consolas" pitchFamily="49" charset="0"/>
                <a:cs typeface="Times New Roman" pitchFamily="18" charset="0"/>
              </a:rPr>
              <a:t>class</a:t>
            </a:r>
            <a:r>
              <a:rPr lang="en-US" sz="2400" dirty="0">
                <a:latin typeface="Consolas" pitchFamily="49" charset="0"/>
                <a:cs typeface="Times New Roman" pitchFamily="18" charset="0"/>
              </a:rPr>
              <a:t> dog:</a:t>
            </a:r>
          </a:p>
          <a:p>
            <a:pPr marL="179388" indent="-92075" algn="just" eaLnBrk="1" hangingPunct="1">
              <a:defRPr/>
            </a:pPr>
            <a:r>
              <a:rPr lang="en-US" sz="2400" dirty="0">
                <a:latin typeface="Consolas" pitchFamily="49" charset="0"/>
                <a:cs typeface="Times New Roman" pitchFamily="18" charset="0"/>
              </a:rPr>
              <a:t>  </a:t>
            </a:r>
            <a:r>
              <a:rPr lang="en-US" sz="2400" dirty="0">
                <a:solidFill>
                  <a:srgbClr val="0000CC"/>
                </a:solidFill>
                <a:latin typeface="Consolas" pitchFamily="49" charset="0"/>
                <a:cs typeface="Times New Roman" pitchFamily="18" charset="0"/>
              </a:rPr>
              <a:t>def</a:t>
            </a:r>
            <a:r>
              <a:rPr lang="en-US" sz="2400" dirty="0">
                <a:latin typeface="Consolas" pitchFamily="49" charset="0"/>
                <a:cs typeface="Times New Roman" pitchFamily="18" charset="0"/>
              </a:rPr>
              <a:t> </a:t>
            </a:r>
            <a:r>
              <a:rPr lang="en-US" sz="2400" dirty="0">
                <a:solidFill>
                  <a:srgbClr val="0070C0"/>
                </a:solidFill>
                <a:latin typeface="Consolas" pitchFamily="49" charset="0"/>
                <a:cs typeface="Times New Roman" pitchFamily="18" charset="0"/>
              </a:rPr>
              <a:t>__init__</a:t>
            </a:r>
            <a:r>
              <a:rPr lang="en-US" sz="2400" dirty="0">
                <a:latin typeface="Consolas" pitchFamily="49" charset="0"/>
                <a:cs typeface="Times New Roman" pitchFamily="18" charset="0"/>
              </a:rPr>
              <a:t>(self, _age):</a:t>
            </a:r>
          </a:p>
          <a:p>
            <a:pPr marL="179388" indent="-92075" algn="just" eaLnBrk="1" hangingPunct="1">
              <a:defRPr/>
            </a:pPr>
            <a:r>
              <a:rPr lang="en-US" sz="2400" dirty="0">
                <a:latin typeface="Consolas" pitchFamily="49" charset="0"/>
                <a:cs typeface="Times New Roman" pitchFamily="18" charset="0"/>
              </a:rPr>
              <a:t>    </a:t>
            </a:r>
            <a:r>
              <a:rPr lang="en-US" sz="2400" dirty="0" err="1">
                <a:latin typeface="Consolas" pitchFamily="49" charset="0"/>
                <a:cs typeface="Times New Roman" pitchFamily="18" charset="0"/>
              </a:rPr>
              <a:t>self.age</a:t>
            </a:r>
            <a:r>
              <a:rPr lang="en-US" sz="2400" dirty="0">
                <a:latin typeface="Consolas" pitchFamily="49" charset="0"/>
                <a:cs typeface="Times New Roman" pitchFamily="18" charset="0"/>
              </a:rPr>
              <a:t> = _age</a:t>
            </a:r>
          </a:p>
          <a:p>
            <a:pPr marL="179388" indent="-92075" algn="just" eaLnBrk="1" hangingPunct="1">
              <a:spcBef>
                <a:spcPts val="1200"/>
              </a:spcBef>
              <a:defRPr/>
            </a:pPr>
            <a:r>
              <a:rPr lang="en-US" sz="2400" dirty="0">
                <a:solidFill>
                  <a:srgbClr val="0000CC"/>
                </a:solidFill>
                <a:latin typeface="Consolas" pitchFamily="49" charset="0"/>
                <a:cs typeface="Times New Roman" pitchFamily="18" charset="0"/>
              </a:rPr>
              <a:t>def</a:t>
            </a:r>
            <a:r>
              <a:rPr lang="en-US" sz="2400" dirty="0">
                <a:latin typeface="Consolas" pitchFamily="49" charset="0"/>
                <a:cs typeface="Times New Roman" pitchFamily="18" charset="0"/>
              </a:rPr>
              <a:t> </a:t>
            </a:r>
            <a:r>
              <a:rPr lang="en-US" sz="2400" dirty="0">
                <a:solidFill>
                  <a:srgbClr val="0070C0"/>
                </a:solidFill>
                <a:latin typeface="Consolas" pitchFamily="49" charset="0"/>
                <a:cs typeface="Times New Roman" pitchFamily="18" charset="0"/>
              </a:rPr>
              <a:t>spam</a:t>
            </a:r>
            <a:r>
              <a:rPr lang="en-US" sz="2400" dirty="0">
                <a:latin typeface="Consolas" pitchFamily="49" charset="0"/>
                <a:cs typeface="Times New Roman" pitchFamily="18" charset="0"/>
              </a:rPr>
              <a:t>():</a:t>
            </a:r>
          </a:p>
          <a:p>
            <a:pPr marL="179388" indent="-92075" algn="just" eaLnBrk="1" hangingPunct="1">
              <a:defRPr/>
            </a:pPr>
            <a:r>
              <a:rPr lang="en-US" sz="2400" dirty="0">
                <a:latin typeface="Consolas" pitchFamily="49" charset="0"/>
                <a:cs typeface="Times New Roman" pitchFamily="18" charset="0"/>
              </a:rPr>
              <a:t>  </a:t>
            </a:r>
            <a:r>
              <a:rPr lang="en-US" sz="2400" dirty="0" err="1">
                <a:latin typeface="Consolas" pitchFamily="49" charset="0"/>
                <a:cs typeface="Times New Roman" pitchFamily="18" charset="0"/>
              </a:rPr>
              <a:t>tuzik.age</a:t>
            </a:r>
            <a:r>
              <a:rPr lang="en-US" sz="2400" dirty="0">
                <a:latin typeface="Consolas" pitchFamily="49" charset="0"/>
                <a:cs typeface="Times New Roman" pitchFamily="18" charset="0"/>
              </a:rPr>
              <a:t> = </a:t>
            </a:r>
            <a:r>
              <a:rPr lang="en-US" sz="2400" dirty="0">
                <a:solidFill>
                  <a:srgbClr val="00B0F0"/>
                </a:solidFill>
                <a:latin typeface="Consolas" pitchFamily="49" charset="0"/>
                <a:cs typeface="Times New Roman" pitchFamily="18" charset="0"/>
              </a:rPr>
              <a:t>100</a:t>
            </a:r>
          </a:p>
          <a:p>
            <a:pPr marL="179388" indent="-92075" algn="just" eaLnBrk="1" hangingPunct="1">
              <a:spcBef>
                <a:spcPts val="1200"/>
              </a:spcBef>
              <a:defRPr/>
            </a:pPr>
            <a:r>
              <a:rPr lang="en-US" sz="2400" dirty="0" err="1">
                <a:latin typeface="Consolas" pitchFamily="49" charset="0"/>
                <a:cs typeface="Times New Roman" pitchFamily="18" charset="0"/>
              </a:rPr>
              <a:t>tuzik</a:t>
            </a:r>
            <a:r>
              <a:rPr lang="en-US" sz="2400" dirty="0">
                <a:latin typeface="Consolas" pitchFamily="49" charset="0"/>
                <a:cs typeface="Times New Roman" pitchFamily="18" charset="0"/>
              </a:rPr>
              <a:t> = dog(</a:t>
            </a:r>
            <a:r>
              <a:rPr lang="en-US" sz="2400" dirty="0">
                <a:solidFill>
                  <a:srgbClr val="00B0F0"/>
                </a:solidFill>
                <a:latin typeface="Consolas" pitchFamily="49" charset="0"/>
                <a:cs typeface="Times New Roman" pitchFamily="18" charset="0"/>
              </a:rPr>
              <a:t>5</a:t>
            </a:r>
            <a:r>
              <a:rPr lang="en-US" sz="2400" dirty="0">
                <a:latin typeface="Consolas" pitchFamily="49" charset="0"/>
                <a:cs typeface="Times New Roman" pitchFamily="18" charset="0"/>
              </a:rPr>
              <a:t>)</a:t>
            </a:r>
          </a:p>
          <a:p>
            <a:pPr marL="179388" indent="-92075" algn="just" eaLnBrk="1" hangingPunct="1">
              <a:defRPr/>
            </a:pPr>
            <a:r>
              <a:rPr lang="en-US" sz="2400" dirty="0">
                <a:solidFill>
                  <a:srgbClr val="0070C0"/>
                </a:solidFill>
                <a:latin typeface="Consolas" pitchFamily="49" charset="0"/>
                <a:cs typeface="Times New Roman" pitchFamily="18" charset="0"/>
              </a:rPr>
              <a:t>spam</a:t>
            </a:r>
            <a:r>
              <a:rPr lang="en-US" sz="2400" dirty="0">
                <a:latin typeface="Consolas" pitchFamily="49" charset="0"/>
                <a:cs typeface="Times New Roman" pitchFamily="18" charset="0"/>
              </a:rPr>
              <a:t>()</a:t>
            </a:r>
          </a:p>
          <a:p>
            <a:pPr marL="179388" indent="-92075" algn="just" eaLnBrk="1" hangingPunct="1">
              <a:defRPr/>
            </a:pPr>
            <a:r>
              <a:rPr lang="en-US" sz="2400" dirty="0">
                <a:solidFill>
                  <a:srgbClr val="0070C0"/>
                </a:solidFill>
                <a:latin typeface="Consolas" pitchFamily="49" charset="0"/>
                <a:cs typeface="Times New Roman" pitchFamily="18" charset="0"/>
              </a:rPr>
              <a:t>print</a:t>
            </a:r>
            <a:r>
              <a:rPr lang="en-US" sz="2400" dirty="0">
                <a:latin typeface="Consolas" pitchFamily="49" charset="0"/>
                <a:cs typeface="Times New Roman" pitchFamily="18" charset="0"/>
              </a:rPr>
              <a:t>(</a:t>
            </a:r>
            <a:r>
              <a:rPr lang="en-US" sz="2400" dirty="0" err="1">
                <a:latin typeface="Consolas" pitchFamily="49" charset="0"/>
                <a:cs typeface="Times New Roman" pitchFamily="18" charset="0"/>
              </a:rPr>
              <a:t>tuzik.age</a:t>
            </a:r>
            <a:r>
              <a:rPr lang="en-US" sz="2400" dirty="0">
                <a:latin typeface="Consolas" pitchFamily="49" charset="0"/>
                <a:cs typeface="Times New Roman" pitchFamily="18" charset="0"/>
              </a:rPr>
              <a:t>)</a:t>
            </a:r>
            <a:endParaRPr lang="ru-RU" sz="2400" dirty="0">
              <a:latin typeface="Consolas" pitchFamily="49" charset="0"/>
              <a:cs typeface="Times New Roman" pitchFamily="18" charset="0"/>
            </a:endParaRPr>
          </a:p>
        </p:txBody>
      </p:sp>
      <p:sp>
        <p:nvSpPr>
          <p:cNvPr id="9" name="AutoShape 59"/>
          <p:cNvSpPr>
            <a:spLocks noChangeArrowheads="1"/>
          </p:cNvSpPr>
          <p:nvPr/>
        </p:nvSpPr>
        <p:spPr bwMode="auto">
          <a:xfrm>
            <a:off x="4492625" y="3067050"/>
            <a:ext cx="2374900" cy="495300"/>
          </a:xfrm>
          <a:prstGeom prst="wedgeRoundRectCallout">
            <a:avLst>
              <a:gd name="adj1" fmla="val -77183"/>
              <a:gd name="adj2" fmla="val -60645"/>
              <a:gd name="adj3" fmla="val 16667"/>
            </a:avLst>
          </a:prstGeom>
          <a:solidFill>
            <a:srgbClr val="FF0000"/>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lnSpc>
                <a:spcPct val="80000"/>
              </a:lnSpc>
              <a:defRPr/>
            </a:pPr>
            <a:r>
              <a:rPr lang="ru-RU" sz="2400" b="1" dirty="0">
                <a:solidFill>
                  <a:schemeClr val="bg1"/>
                </a:solidFill>
              </a:rPr>
              <a:t>нет </a:t>
            </a:r>
            <a:r>
              <a:rPr lang="en-US" sz="2400" b="1" dirty="0">
                <a:solidFill>
                  <a:schemeClr val="bg1"/>
                </a:solidFill>
              </a:rPr>
              <a:t>private</a:t>
            </a:r>
            <a:r>
              <a:rPr lang="ru-RU" sz="2400" b="1" dirty="0">
                <a:solidFill>
                  <a:schemeClr val="bg1"/>
                </a:solidFill>
              </a:rPr>
              <a:t>!</a:t>
            </a:r>
            <a:endParaRPr lang="ru-RU"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dissolve">
                                      <p:cBhvr>
                                        <p:cTn id="7" dur="500"/>
                                        <p:tgtEl>
                                          <p:spTgt spid="8">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ssolve">
                                      <p:cBhvr>
                                        <p:cTn id="10" dur="500"/>
                                        <p:tgtEl>
                                          <p:spTgt spid="8">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dissolve">
                                      <p:cBhvr>
                                        <p:cTn id="13" dur="500"/>
                                        <p:tgtEl>
                                          <p:spTgt spid="8">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dissolve">
                                      <p:cBhvr>
                                        <p:cTn id="16" dur="500"/>
                                        <p:tgtEl>
                                          <p:spTgt spid="8">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dissolve">
                                      <p:cBhvr>
                                        <p:cTn id="24" dur="500"/>
                                        <p:tgtEl>
                                          <p:spTgt spid="8">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Effect transition="in" filter="dissolve">
                                      <p:cBhvr>
                                        <p:cTn id="29" dur="500"/>
                                        <p:tgtEl>
                                          <p:spTgt spid="8">
                                            <p:txEl>
                                              <p:pRg st="3" end="3"/>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dissolve">
                                      <p:cBhvr>
                                        <p:cTn id="35" dur="500"/>
                                        <p:tgtEl>
                                          <p:spTgt spid="8">
                                            <p:txEl>
                                              <p:pRg st="6" end="6"/>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dissolve">
                                      <p:cBhvr>
                                        <p:cTn id="38"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Заголовок 1"/>
          <p:cNvSpPr>
            <a:spLocks noGrp="1"/>
          </p:cNvSpPr>
          <p:nvPr>
            <p:ph type="title"/>
          </p:nvPr>
        </p:nvSpPr>
        <p:spPr>
          <a:xfrm>
            <a:off x="311150" y="301625"/>
            <a:ext cx="8375650" cy="471488"/>
          </a:xfrm>
        </p:spPr>
        <p:txBody>
          <a:bodyPr/>
          <a:lstStyle/>
          <a:p>
            <a:r>
              <a:rPr lang="ru-RU" altLang="ru-RU" smtClean="0"/>
              <a:t>Недостатки</a:t>
            </a:r>
          </a:p>
        </p:txBody>
      </p:sp>
      <p:sp>
        <p:nvSpPr>
          <p:cNvPr id="10957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66C488A-8B6E-4BBF-927C-8BC892D0BDFC}" type="slidenum">
              <a:rPr lang="ru-RU" altLang="ru-RU" sz="1400"/>
              <a:pPr>
                <a:spcBef>
                  <a:spcPct val="0"/>
                </a:spcBef>
                <a:buFontTx/>
                <a:buNone/>
              </a:pPr>
              <a:t>52</a:t>
            </a:fld>
            <a:endParaRPr lang="ru-RU" altLang="ru-RU" sz="1400"/>
          </a:p>
        </p:txBody>
      </p:sp>
      <p:sp>
        <p:nvSpPr>
          <p:cNvPr id="4" name="Прямоугольник 3"/>
          <p:cNvSpPr/>
          <p:nvPr/>
        </p:nvSpPr>
        <p:spPr>
          <a:xfrm>
            <a:off x="406400" y="811213"/>
            <a:ext cx="8393113" cy="4692650"/>
          </a:xfrm>
          <a:prstGeom prst="rect">
            <a:avLst/>
          </a:prstGeom>
        </p:spPr>
        <p:txBody>
          <a:bodyPr>
            <a:spAutoFit/>
          </a:bodyPr>
          <a:lstStyle/>
          <a:p>
            <a:pPr marL="269875" indent="-269875" eaLnBrk="1" hangingPunct="1">
              <a:spcBef>
                <a:spcPts val="600"/>
              </a:spcBef>
              <a:buFont typeface="Arial" pitchFamily="34" charset="0"/>
              <a:buChar char="•"/>
              <a:defRPr/>
            </a:pPr>
            <a:r>
              <a:rPr lang="ru-RU" sz="2400" kern="0" dirty="0">
                <a:latin typeface="Arial"/>
              </a:rPr>
              <a:t>две несовместимых версии: </a:t>
            </a:r>
            <a:r>
              <a:rPr lang="en-US" sz="2400" b="1" kern="0" dirty="0">
                <a:solidFill>
                  <a:srgbClr val="333399"/>
                </a:solidFill>
                <a:latin typeface="Arial"/>
              </a:rPr>
              <a:t>2.x </a:t>
            </a:r>
            <a:r>
              <a:rPr lang="ru-RU" sz="2400" b="1" kern="0" dirty="0">
                <a:solidFill>
                  <a:srgbClr val="333399"/>
                </a:solidFill>
                <a:latin typeface="Arial"/>
              </a:rPr>
              <a:t>и </a:t>
            </a:r>
            <a:r>
              <a:rPr lang="en-US" sz="2400" b="1" kern="0" dirty="0">
                <a:solidFill>
                  <a:srgbClr val="333399"/>
                </a:solidFill>
                <a:latin typeface="Arial"/>
              </a:rPr>
              <a:t>3.x</a:t>
            </a:r>
            <a:endParaRPr lang="ru-RU" sz="2400" b="1" kern="0" dirty="0">
              <a:solidFill>
                <a:srgbClr val="333399"/>
              </a:solidFill>
              <a:latin typeface="Arial"/>
            </a:endParaRPr>
          </a:p>
          <a:p>
            <a:pPr marL="269875" indent="-269875" eaLnBrk="1" hangingPunct="1">
              <a:spcBef>
                <a:spcPts val="600"/>
              </a:spcBef>
              <a:buFont typeface="Arial" pitchFamily="34" charset="0"/>
              <a:buChar char="•"/>
              <a:defRPr/>
            </a:pPr>
            <a:r>
              <a:rPr lang="ru-RU" sz="2400" kern="0" dirty="0">
                <a:latin typeface="Arial"/>
              </a:rPr>
              <a:t>нужен </a:t>
            </a:r>
            <a:r>
              <a:rPr lang="ru-RU" sz="2400" b="1" kern="0" dirty="0">
                <a:solidFill>
                  <a:srgbClr val="333399"/>
                </a:solidFill>
                <a:latin typeface="Arial"/>
              </a:rPr>
              <a:t>интерпретатор</a:t>
            </a:r>
            <a:r>
              <a:rPr lang="ru-RU" sz="2400" kern="0" dirty="0">
                <a:latin typeface="Arial"/>
              </a:rPr>
              <a:t> для выполнения</a:t>
            </a:r>
          </a:p>
          <a:p>
            <a:pPr marL="269875" indent="-269875" eaLnBrk="1" hangingPunct="1">
              <a:spcBef>
                <a:spcPts val="600"/>
              </a:spcBef>
              <a:buFont typeface="Arial" pitchFamily="34" charset="0"/>
              <a:buChar char="•"/>
              <a:defRPr/>
            </a:pPr>
            <a:r>
              <a:rPr lang="ru-RU" sz="2400" kern="0" dirty="0">
                <a:latin typeface="Arial"/>
                <a:ea typeface="+mj-ea"/>
                <a:cs typeface="+mj-cs"/>
              </a:rPr>
              <a:t>низкая </a:t>
            </a:r>
            <a:r>
              <a:rPr lang="ru-RU" sz="2400" b="1" kern="0" dirty="0">
                <a:solidFill>
                  <a:srgbClr val="333399"/>
                </a:solidFill>
                <a:latin typeface="Arial"/>
              </a:rPr>
              <a:t>скорость</a:t>
            </a:r>
            <a:r>
              <a:rPr lang="en-US" sz="2400" kern="0" dirty="0">
                <a:latin typeface="Arial"/>
                <a:ea typeface="+mj-ea"/>
                <a:cs typeface="+mj-cs"/>
              </a:rPr>
              <a:t> (</a:t>
            </a:r>
            <a:r>
              <a:rPr lang="ru-RU" sz="2400" kern="0" dirty="0">
                <a:latin typeface="Arial"/>
                <a:ea typeface="+mj-ea"/>
                <a:cs typeface="+mj-cs"/>
              </a:rPr>
              <a:t>в 100 раз ниже, чем на </a:t>
            </a:r>
            <a:r>
              <a:rPr lang="en-US" sz="2400" kern="0" dirty="0">
                <a:latin typeface="Arial"/>
                <a:ea typeface="+mj-ea"/>
                <a:cs typeface="+mj-cs"/>
              </a:rPr>
              <a:t>C)</a:t>
            </a:r>
            <a:endParaRPr lang="ru-RU" sz="2400" kern="0" dirty="0">
              <a:latin typeface="Arial"/>
              <a:ea typeface="+mj-ea"/>
              <a:cs typeface="+mj-cs"/>
            </a:endParaRPr>
          </a:p>
          <a:p>
            <a:pPr marL="269875" indent="-269875" eaLnBrk="1" hangingPunct="1">
              <a:spcBef>
                <a:spcPts val="600"/>
              </a:spcBef>
              <a:buFont typeface="Arial" pitchFamily="34" charset="0"/>
              <a:buChar char="•"/>
              <a:defRPr/>
            </a:pPr>
            <a:r>
              <a:rPr lang="ru-RU" sz="2400" kern="0" dirty="0">
                <a:latin typeface="Arial"/>
              </a:rPr>
              <a:t>увеличенный расход </a:t>
            </a:r>
            <a:r>
              <a:rPr lang="ru-RU" sz="2400" b="1" kern="0" dirty="0">
                <a:solidFill>
                  <a:srgbClr val="333399"/>
                </a:solidFill>
                <a:latin typeface="Arial"/>
              </a:rPr>
              <a:t>памяти</a:t>
            </a:r>
          </a:p>
          <a:p>
            <a:pPr marL="269875" indent="-269875" eaLnBrk="1" hangingPunct="1">
              <a:spcBef>
                <a:spcPts val="600"/>
              </a:spcBef>
              <a:buFont typeface="Arial" pitchFamily="34" charset="0"/>
              <a:buChar char="•"/>
              <a:defRPr/>
            </a:pPr>
            <a:r>
              <a:rPr lang="ru-RU" sz="2400" kern="0" dirty="0">
                <a:latin typeface="Arial"/>
              </a:rPr>
              <a:t>нет проверки </a:t>
            </a:r>
            <a:r>
              <a:rPr lang="ru-RU" sz="2400" b="1" kern="0" dirty="0">
                <a:solidFill>
                  <a:srgbClr val="333399"/>
                </a:solidFill>
                <a:latin typeface="Arial"/>
              </a:rPr>
              <a:t>типов</a:t>
            </a:r>
            <a:r>
              <a:rPr lang="ru-RU" sz="2400" kern="0" dirty="0">
                <a:latin typeface="Arial"/>
              </a:rPr>
              <a:t> данных</a:t>
            </a:r>
          </a:p>
          <a:p>
            <a:pPr marL="269875" indent="-269875" eaLnBrk="1" hangingPunct="1">
              <a:spcBef>
                <a:spcPts val="600"/>
              </a:spcBef>
              <a:buFont typeface="Arial" pitchFamily="34" charset="0"/>
              <a:buChar char="•"/>
              <a:defRPr/>
            </a:pPr>
            <a:r>
              <a:rPr lang="ru-RU" sz="2400" kern="0" dirty="0">
                <a:latin typeface="Arial"/>
              </a:rPr>
              <a:t>нет доступа к низкоуровневым средствам (размещение данных в памяти, </a:t>
            </a:r>
            <a:r>
              <a:rPr lang="ru-RU" sz="2400" b="1" kern="0" dirty="0">
                <a:solidFill>
                  <a:srgbClr val="333399"/>
                </a:solidFill>
                <a:latin typeface="Arial"/>
              </a:rPr>
              <a:t>аппаратура</a:t>
            </a:r>
            <a:r>
              <a:rPr lang="ru-RU" sz="2400" kern="0" dirty="0">
                <a:latin typeface="Arial"/>
              </a:rPr>
              <a:t>)</a:t>
            </a:r>
            <a:endParaRPr lang="en-US" sz="2400" kern="0" dirty="0">
              <a:latin typeface="Arial"/>
            </a:endParaRPr>
          </a:p>
          <a:p>
            <a:pPr marL="269875" indent="-269875" eaLnBrk="1" hangingPunct="1">
              <a:spcBef>
                <a:spcPts val="600"/>
              </a:spcBef>
              <a:buFont typeface="Arial" pitchFamily="34" charset="0"/>
              <a:buChar char="•"/>
              <a:defRPr/>
            </a:pPr>
            <a:r>
              <a:rPr lang="ru-RU" sz="2400" kern="0" dirty="0">
                <a:latin typeface="Arial"/>
              </a:rPr>
              <a:t>неклассическая объектная модель (нет </a:t>
            </a:r>
            <a:r>
              <a:rPr lang="en-US" sz="2400" b="1" kern="0" dirty="0">
                <a:solidFill>
                  <a:srgbClr val="333399"/>
                </a:solidFill>
                <a:latin typeface="Arial"/>
              </a:rPr>
              <a:t>private</a:t>
            </a:r>
            <a:r>
              <a:rPr lang="en-US" sz="2400" kern="0" dirty="0">
                <a:latin typeface="Arial"/>
              </a:rPr>
              <a:t> </a:t>
            </a:r>
            <a:r>
              <a:rPr lang="ru-RU" sz="2400" kern="0" dirty="0">
                <a:latin typeface="Arial"/>
              </a:rPr>
              <a:t>и </a:t>
            </a:r>
            <a:r>
              <a:rPr lang="en-US" sz="2400" b="1" kern="0" dirty="0">
                <a:solidFill>
                  <a:srgbClr val="333399"/>
                </a:solidFill>
                <a:latin typeface="Arial"/>
              </a:rPr>
              <a:t>protected</a:t>
            </a:r>
            <a:r>
              <a:rPr lang="en-US" sz="2400" kern="0" dirty="0">
                <a:latin typeface="Arial"/>
              </a:rPr>
              <a:t>)</a:t>
            </a:r>
            <a:endParaRPr lang="ru-RU" sz="2400" kern="0" dirty="0">
              <a:latin typeface="Arial"/>
            </a:endParaRPr>
          </a:p>
          <a:p>
            <a:pPr marL="269875" indent="-269875" eaLnBrk="1" hangingPunct="1">
              <a:spcBef>
                <a:spcPts val="600"/>
              </a:spcBef>
              <a:buFont typeface="Arial" pitchFamily="34" charset="0"/>
              <a:buChar char="•"/>
              <a:defRPr/>
            </a:pPr>
            <a:r>
              <a:rPr lang="ru-RU" sz="2400" kern="0" dirty="0">
                <a:latin typeface="Arial"/>
                <a:ea typeface="+mj-ea"/>
                <a:cs typeface="+mj-cs"/>
              </a:rPr>
              <a:t>нет надёжных </a:t>
            </a:r>
            <a:r>
              <a:rPr lang="en-US" sz="2400" b="1" kern="0" dirty="0">
                <a:solidFill>
                  <a:srgbClr val="333399"/>
                </a:solidFill>
                <a:latin typeface="Arial"/>
              </a:rPr>
              <a:t>RAD-</a:t>
            </a:r>
            <a:r>
              <a:rPr lang="ru-RU" sz="2400" b="1" kern="0" dirty="0">
                <a:solidFill>
                  <a:srgbClr val="333399"/>
                </a:solidFill>
                <a:latin typeface="Arial"/>
              </a:rPr>
              <a:t>систем</a:t>
            </a:r>
            <a:r>
              <a:rPr lang="ru-RU" sz="2400" kern="0" dirty="0">
                <a:latin typeface="Arial"/>
                <a:ea typeface="+mj-ea"/>
                <a:cs typeface="+mj-cs"/>
              </a:rPr>
              <a:t> для программ с графическим интерфейсом</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dissolve">
                                      <p:cBhvr>
                                        <p:cTn id="37" dur="500"/>
                                        <p:tgtEl>
                                          <p:spTgt spid="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dissolv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Заголовок 1"/>
          <p:cNvSpPr>
            <a:spLocks noGrp="1"/>
          </p:cNvSpPr>
          <p:nvPr>
            <p:ph type="title"/>
          </p:nvPr>
        </p:nvSpPr>
        <p:spPr>
          <a:xfrm>
            <a:off x="311150" y="301625"/>
            <a:ext cx="8375650" cy="471488"/>
          </a:xfrm>
        </p:spPr>
        <p:txBody>
          <a:bodyPr/>
          <a:lstStyle/>
          <a:p>
            <a:r>
              <a:rPr lang="ru-RU" altLang="ru-RU" smtClean="0"/>
              <a:t>Дистанционное образование</a:t>
            </a:r>
          </a:p>
        </p:txBody>
      </p:sp>
      <p:sp>
        <p:nvSpPr>
          <p:cNvPr id="111619"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63C6CFA-3BAF-49CF-91FD-2D2793B52016}" type="slidenum">
              <a:rPr lang="ru-RU" altLang="ru-RU" sz="1400"/>
              <a:pPr>
                <a:spcBef>
                  <a:spcPct val="0"/>
                </a:spcBef>
                <a:buFontTx/>
                <a:buNone/>
              </a:pPr>
              <a:t>53</a:t>
            </a:fld>
            <a:endParaRPr lang="ru-RU" altLang="ru-RU" sz="1400"/>
          </a:p>
        </p:txBody>
      </p:sp>
      <p:sp>
        <p:nvSpPr>
          <p:cNvPr id="4" name="Прямоугольник 3"/>
          <p:cNvSpPr>
            <a:spLocks noChangeArrowheads="1"/>
          </p:cNvSpPr>
          <p:nvPr/>
        </p:nvSpPr>
        <p:spPr bwMode="auto">
          <a:xfrm>
            <a:off x="681038" y="2806700"/>
            <a:ext cx="8275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a:hlinkClick r:id="rId3"/>
              </a:rPr>
              <a:t>https://www.coursera.org/course/interactivepython</a:t>
            </a:r>
            <a:r>
              <a:rPr lang="ru-RU" altLang="ru-RU" sz="1800"/>
              <a:t> </a:t>
            </a:r>
          </a:p>
        </p:txBody>
      </p:sp>
      <p:sp>
        <p:nvSpPr>
          <p:cNvPr id="5" name="Прямоугольник 4"/>
          <p:cNvSpPr>
            <a:spLocks noChangeArrowheads="1"/>
          </p:cNvSpPr>
          <p:nvPr/>
        </p:nvSpPr>
        <p:spPr bwMode="auto">
          <a:xfrm>
            <a:off x="392113" y="1992313"/>
            <a:ext cx="6427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t>Введение в интерактивное программирование на языке Python (англ.)</a:t>
            </a:r>
          </a:p>
        </p:txBody>
      </p:sp>
      <p:sp>
        <p:nvSpPr>
          <p:cNvPr id="111622" name="Прямоугольник 5"/>
          <p:cNvSpPr>
            <a:spLocks noChangeArrowheads="1"/>
          </p:cNvSpPr>
          <p:nvPr/>
        </p:nvSpPr>
        <p:spPr bwMode="auto">
          <a:xfrm>
            <a:off x="681038" y="1558925"/>
            <a:ext cx="8015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a:hlinkClick r:id="rId4"/>
              </a:rPr>
              <a:t>https://www.edx.org/course/mitx/mitx-6-00-1x-introduction-computer-1498</a:t>
            </a:r>
            <a:endParaRPr lang="ru-RU" altLang="ru-RU" sz="1800"/>
          </a:p>
        </p:txBody>
      </p:sp>
      <p:sp>
        <p:nvSpPr>
          <p:cNvPr id="111623" name="Прямоугольник 6"/>
          <p:cNvSpPr>
            <a:spLocks noChangeArrowheads="1"/>
          </p:cNvSpPr>
          <p:nvPr/>
        </p:nvSpPr>
        <p:spPr bwMode="auto">
          <a:xfrm>
            <a:off x="392113" y="792163"/>
            <a:ext cx="8181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t>Введение в </a:t>
            </a:r>
            <a:r>
              <a:rPr lang="en-US" altLang="ru-RU" sz="2400" i="1"/>
              <a:t>computer science </a:t>
            </a:r>
            <a:r>
              <a:rPr lang="ru-RU" altLang="ru-RU" sz="2400"/>
              <a:t>и программирование на языке Python (англ.)</a:t>
            </a:r>
          </a:p>
        </p:txBody>
      </p:sp>
      <p:sp>
        <p:nvSpPr>
          <p:cNvPr id="13" name="Прямоугольник 12"/>
          <p:cNvSpPr>
            <a:spLocks noChangeArrowheads="1"/>
          </p:cNvSpPr>
          <p:nvPr/>
        </p:nvSpPr>
        <p:spPr bwMode="auto">
          <a:xfrm>
            <a:off x="681038" y="4953000"/>
            <a:ext cx="6018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a:hlinkClick r:id="rId5"/>
              </a:rPr>
              <a:t>http://www.codecademy.com/ru/tracks/python</a:t>
            </a:r>
            <a:r>
              <a:rPr lang="ru-RU" altLang="ru-RU" sz="1800"/>
              <a:t> </a:t>
            </a:r>
          </a:p>
        </p:txBody>
      </p:sp>
      <p:sp>
        <p:nvSpPr>
          <p:cNvPr id="14" name="Прямоугольник 13"/>
          <p:cNvSpPr>
            <a:spLocks noChangeArrowheads="1"/>
          </p:cNvSpPr>
          <p:nvPr/>
        </p:nvSpPr>
        <p:spPr bwMode="auto">
          <a:xfrm>
            <a:off x="392113" y="4545013"/>
            <a:ext cx="6427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t>Языке Python на сайте </a:t>
            </a:r>
            <a:r>
              <a:rPr lang="en-US" altLang="ru-RU" sz="2400"/>
              <a:t>Codecademy </a:t>
            </a:r>
            <a:r>
              <a:rPr lang="ru-RU" altLang="ru-RU" sz="2400"/>
              <a:t>(англ.)</a:t>
            </a:r>
          </a:p>
        </p:txBody>
      </p:sp>
      <p:sp>
        <p:nvSpPr>
          <p:cNvPr id="15" name="Прямоугольник 14"/>
          <p:cNvSpPr>
            <a:spLocks noChangeArrowheads="1"/>
          </p:cNvSpPr>
          <p:nvPr/>
        </p:nvSpPr>
        <p:spPr bwMode="auto">
          <a:xfrm>
            <a:off x="681038" y="4025900"/>
            <a:ext cx="3133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a:hlinkClick r:id="rId6"/>
              </a:rPr>
              <a:t>http://www.codeskulptor.org/</a:t>
            </a:r>
            <a:r>
              <a:rPr lang="ru-RU" altLang="ru-RU" sz="1800"/>
              <a:t> </a:t>
            </a:r>
          </a:p>
        </p:txBody>
      </p:sp>
      <p:sp>
        <p:nvSpPr>
          <p:cNvPr id="16" name="Прямоугольник 15"/>
          <p:cNvSpPr>
            <a:spLocks noChangeArrowheads="1"/>
          </p:cNvSpPr>
          <p:nvPr/>
        </p:nvSpPr>
        <p:spPr bwMode="auto">
          <a:xfrm>
            <a:off x="392113" y="3230563"/>
            <a:ext cx="83994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t>Онлайн-среда для интерактивного программирования на языке Python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dissolve">
                                      <p:cBhvr>
                                        <p:cTn id="18" dur="500"/>
                                        <p:tgtEl>
                                          <p:spTgt spid="1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4" grpId="0"/>
      <p:bldP spid="15"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Заголовок 1"/>
          <p:cNvSpPr>
            <a:spLocks noGrp="1"/>
          </p:cNvSpPr>
          <p:nvPr>
            <p:ph type="title"/>
          </p:nvPr>
        </p:nvSpPr>
        <p:spPr>
          <a:xfrm>
            <a:off x="311150" y="301625"/>
            <a:ext cx="8375650" cy="471488"/>
          </a:xfrm>
        </p:spPr>
        <p:txBody>
          <a:bodyPr/>
          <a:lstStyle/>
          <a:p>
            <a:r>
              <a:rPr lang="ru-RU" altLang="ru-RU" smtClean="0"/>
              <a:t>Дистанционное образование</a:t>
            </a:r>
          </a:p>
        </p:txBody>
      </p:sp>
      <p:sp>
        <p:nvSpPr>
          <p:cNvPr id="113667"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1A1909E-5980-4B7F-8039-3EADD6152F43}" type="slidenum">
              <a:rPr lang="ru-RU" altLang="ru-RU" sz="1400"/>
              <a:pPr>
                <a:spcBef>
                  <a:spcPct val="0"/>
                </a:spcBef>
                <a:buFontTx/>
                <a:buNone/>
              </a:pPr>
              <a:t>54</a:t>
            </a:fld>
            <a:endParaRPr lang="ru-RU" altLang="ru-RU" sz="1400"/>
          </a:p>
        </p:txBody>
      </p:sp>
      <p:sp>
        <p:nvSpPr>
          <p:cNvPr id="113668" name="Прямоугольник 7"/>
          <p:cNvSpPr>
            <a:spLocks noChangeArrowheads="1"/>
          </p:cNvSpPr>
          <p:nvPr/>
        </p:nvSpPr>
        <p:spPr bwMode="auto">
          <a:xfrm>
            <a:off x="681038" y="1611313"/>
            <a:ext cx="412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a:hlinkClick r:id="rId3"/>
              </a:rPr>
              <a:t>http://server.179.ru/~dk/python.html</a:t>
            </a:r>
            <a:r>
              <a:rPr lang="ru-RU" altLang="ru-RU" sz="1800"/>
              <a:t> </a:t>
            </a:r>
            <a:r>
              <a:rPr lang="en-US" altLang="ru-RU" sz="1800"/>
              <a:t> </a:t>
            </a:r>
            <a:r>
              <a:rPr lang="ru-RU" altLang="ru-RU" sz="1800"/>
              <a:t> </a:t>
            </a:r>
          </a:p>
        </p:txBody>
      </p:sp>
      <p:sp>
        <p:nvSpPr>
          <p:cNvPr id="113669" name="Прямоугольник 8"/>
          <p:cNvSpPr>
            <a:spLocks noChangeArrowheads="1"/>
          </p:cNvSpPr>
          <p:nvPr/>
        </p:nvSpPr>
        <p:spPr bwMode="auto">
          <a:xfrm>
            <a:off x="392113" y="804863"/>
            <a:ext cx="6427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t>Материалы по программированию на языке Python на сайте школы 179 г. Москва</a:t>
            </a:r>
          </a:p>
        </p:txBody>
      </p:sp>
      <p:sp>
        <p:nvSpPr>
          <p:cNvPr id="113670" name="Прямоугольник 9"/>
          <p:cNvSpPr>
            <a:spLocks noChangeArrowheads="1"/>
          </p:cNvSpPr>
          <p:nvPr/>
        </p:nvSpPr>
        <p:spPr bwMode="auto">
          <a:xfrm>
            <a:off x="681038" y="2797175"/>
            <a:ext cx="5738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a:hlinkClick r:id="rId4"/>
              </a:rPr>
              <a:t>http://informatics.mccme.ru/course/view.php?id=156</a:t>
            </a:r>
            <a:r>
              <a:rPr lang="ru-RU" altLang="ru-RU" sz="1800"/>
              <a:t> </a:t>
            </a:r>
          </a:p>
        </p:txBody>
      </p:sp>
      <p:sp>
        <p:nvSpPr>
          <p:cNvPr id="113671" name="Прямоугольник 10"/>
          <p:cNvSpPr>
            <a:spLocks noChangeArrowheads="1"/>
          </p:cNvSpPr>
          <p:nvPr/>
        </p:nvSpPr>
        <p:spPr bwMode="auto">
          <a:xfrm>
            <a:off x="392113" y="2005013"/>
            <a:ext cx="64277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t>Курс Д. Кириенко на сайте «Дистанционная подготовка по информатике»</a:t>
            </a:r>
          </a:p>
        </p:txBody>
      </p:sp>
      <p:sp>
        <p:nvSpPr>
          <p:cNvPr id="55304" name="Прямоугольник 14"/>
          <p:cNvSpPr>
            <a:spLocks noChangeArrowheads="1"/>
          </p:cNvSpPr>
          <p:nvPr/>
        </p:nvSpPr>
        <p:spPr bwMode="auto">
          <a:xfrm>
            <a:off x="681038" y="3629025"/>
            <a:ext cx="630555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1800">
                <a:hlinkClick r:id="rId5"/>
              </a:rPr>
              <a:t>http://www.codeskulptor.org/</a:t>
            </a:r>
            <a:r>
              <a:rPr lang="ru-RU" altLang="ru-RU" sz="1800"/>
              <a:t> </a:t>
            </a:r>
          </a:p>
          <a:p>
            <a:pPr eaLnBrk="1" hangingPunct="1">
              <a:spcBef>
                <a:spcPct val="0"/>
              </a:spcBef>
              <a:buFontTx/>
              <a:buNone/>
            </a:pPr>
            <a:r>
              <a:rPr lang="en-US" altLang="ru-RU" sz="1800">
                <a:hlinkClick r:id="rId6"/>
              </a:rPr>
              <a:t>http://pythontutor.com/</a:t>
            </a:r>
            <a:r>
              <a:rPr lang="ru-RU" altLang="ru-RU" sz="1800"/>
              <a:t> </a:t>
            </a:r>
          </a:p>
          <a:p>
            <a:pPr eaLnBrk="1" hangingPunct="1">
              <a:spcBef>
                <a:spcPct val="0"/>
              </a:spcBef>
              <a:buFontTx/>
              <a:buNone/>
            </a:pPr>
            <a:r>
              <a:rPr lang="en-US" altLang="ru-RU" sz="1800">
                <a:hlinkClick r:id="rId7"/>
              </a:rPr>
              <a:t>http://ideone.com/</a:t>
            </a:r>
            <a:r>
              <a:rPr lang="ru-RU" altLang="ru-RU" sz="1800"/>
              <a:t> </a:t>
            </a:r>
          </a:p>
          <a:p>
            <a:pPr eaLnBrk="1" hangingPunct="1">
              <a:spcBef>
                <a:spcPct val="0"/>
              </a:spcBef>
              <a:buFontTx/>
              <a:buNone/>
            </a:pPr>
            <a:r>
              <a:rPr lang="en-US" altLang="ru-RU" sz="1800">
                <a:hlinkClick r:id="rId8"/>
              </a:rPr>
              <a:t>http://www.compileonline.com/execute_python_online.php</a:t>
            </a:r>
            <a:endParaRPr lang="ru-RU" altLang="ru-RU" sz="1800"/>
          </a:p>
          <a:p>
            <a:pPr eaLnBrk="1" hangingPunct="1">
              <a:spcBef>
                <a:spcPct val="0"/>
              </a:spcBef>
              <a:buFontTx/>
              <a:buNone/>
            </a:pPr>
            <a:r>
              <a:rPr lang="en-US" altLang="ru-RU" sz="1800">
                <a:hlinkClick r:id="rId9"/>
              </a:rPr>
              <a:t>http://www.skulpt.org/</a:t>
            </a:r>
            <a:r>
              <a:rPr lang="ru-RU" altLang="ru-RU" sz="1800"/>
              <a:t> </a:t>
            </a:r>
          </a:p>
        </p:txBody>
      </p:sp>
      <p:sp>
        <p:nvSpPr>
          <p:cNvPr id="55305" name="Прямоугольник 15"/>
          <p:cNvSpPr>
            <a:spLocks noChangeArrowheads="1"/>
          </p:cNvSpPr>
          <p:nvPr/>
        </p:nvSpPr>
        <p:spPr bwMode="auto">
          <a:xfrm>
            <a:off x="392113" y="3224213"/>
            <a:ext cx="6427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a:t>Онлайн-среды:</a:t>
            </a:r>
          </a:p>
        </p:txBody>
      </p:sp>
      <p:grpSp>
        <p:nvGrpSpPr>
          <p:cNvPr id="2" name="Группа 11"/>
          <p:cNvGrpSpPr>
            <a:grpSpLocks/>
          </p:cNvGrpSpPr>
          <p:nvPr/>
        </p:nvGrpSpPr>
        <p:grpSpPr bwMode="auto">
          <a:xfrm>
            <a:off x="3724275" y="3435350"/>
            <a:ext cx="2801938" cy="800100"/>
            <a:chOff x="3724274" y="3476767"/>
            <a:chExt cx="2802057" cy="799104"/>
          </a:xfrm>
        </p:grpSpPr>
        <p:sp>
          <p:nvSpPr>
            <p:cNvPr id="113675" name="Правая фигурная скобка 9"/>
            <p:cNvSpPr>
              <a:spLocks/>
            </p:cNvSpPr>
            <p:nvPr/>
          </p:nvSpPr>
          <p:spPr bwMode="auto">
            <a:xfrm>
              <a:off x="3724274" y="3743609"/>
              <a:ext cx="122735" cy="532262"/>
            </a:xfrm>
            <a:prstGeom prst="rightBrace">
              <a:avLst>
                <a:gd name="adj1" fmla="val 52281"/>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800"/>
            </a:p>
          </p:txBody>
        </p:sp>
        <p:sp>
          <p:nvSpPr>
            <p:cNvPr id="11" name="AutoShape 59"/>
            <p:cNvSpPr>
              <a:spLocks noChangeArrowheads="1"/>
            </p:cNvSpPr>
            <p:nvPr/>
          </p:nvSpPr>
          <p:spPr bwMode="auto">
            <a:xfrm>
              <a:off x="4151330" y="3476767"/>
              <a:ext cx="2375001" cy="686532"/>
            </a:xfrm>
            <a:prstGeom prst="wedgeRoundRectCallout">
              <a:avLst>
                <a:gd name="adj1" fmla="val -63966"/>
                <a:gd name="adj2" fmla="val 24774"/>
                <a:gd name="adj3" fmla="val 16667"/>
              </a:avLst>
            </a:prstGeom>
            <a:solidFill>
              <a:srgbClr val="FFFF99"/>
            </a:solidFill>
            <a:ln w="12700">
              <a:noFill/>
              <a:miter lim="800000"/>
              <a:headEnd/>
              <a:tailEnd type="none" w="lg" len="lg"/>
            </a:ln>
            <a:effectLst>
              <a:outerShdw blurRad="50800" dist="38100" dir="2700000" algn="tl" rotWithShape="0">
                <a:prstClr val="black">
                  <a:alpha val="40000"/>
                </a:prstClr>
              </a:outerShdw>
            </a:effectLst>
          </p:spPr>
          <p:txBody>
            <a:bodyPr lIns="90000" tIns="46800" rIns="90000" bIns="46800" anchor="ctr"/>
            <a:lstStyle/>
            <a:p>
              <a:pPr algn="ctr" eaLnBrk="1" hangingPunct="1">
                <a:lnSpc>
                  <a:spcPct val="80000"/>
                </a:lnSpc>
                <a:defRPr/>
              </a:pPr>
              <a:r>
                <a:rPr lang="ru-RU" sz="2400" dirty="0"/>
                <a:t>визуализация выполнения!</a:t>
              </a:r>
              <a:endParaRPr lang="ru-RU" sz="20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animEffect transition="in" filter="dissolve">
                                      <p:cBhvr>
                                        <p:cTn id="7" dur="500"/>
                                        <p:tgtEl>
                                          <p:spTgt spid="5530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5304"/>
                                        </p:tgtEl>
                                        <p:attrNameLst>
                                          <p:attrName>style.visibility</p:attrName>
                                        </p:attrNameLst>
                                      </p:cBhvr>
                                      <p:to>
                                        <p:strVal val="visible"/>
                                      </p:to>
                                    </p:set>
                                    <p:animEffect transition="in" filter="dissolve">
                                      <p:cBhvr>
                                        <p:cTn id="10" dur="500"/>
                                        <p:tgtEl>
                                          <p:spTgt spid="553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p:bldP spid="5530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82FDA49-0D41-4D5C-8DC8-747E221617CC}" type="slidenum">
              <a:rPr lang="ru-RU" altLang="ru-RU" sz="1400"/>
              <a:pPr>
                <a:spcBef>
                  <a:spcPct val="0"/>
                </a:spcBef>
                <a:buFontTx/>
                <a:buNone/>
              </a:pPr>
              <a:t>55</a:t>
            </a:fld>
            <a:endParaRPr lang="ru-RU" altLang="ru-RU" sz="1400"/>
          </a:p>
        </p:txBody>
      </p:sp>
      <p:sp>
        <p:nvSpPr>
          <p:cNvPr id="115715" name="Заголовок 5"/>
          <p:cNvSpPr>
            <a:spLocks noGrp="1"/>
          </p:cNvSpPr>
          <p:nvPr>
            <p:ph type="title"/>
          </p:nvPr>
        </p:nvSpPr>
        <p:spPr>
          <a:xfrm>
            <a:off x="311150" y="301625"/>
            <a:ext cx="8375650" cy="471488"/>
          </a:xfrm>
        </p:spPr>
        <p:txBody>
          <a:bodyPr/>
          <a:lstStyle/>
          <a:p>
            <a:r>
              <a:rPr lang="ru-RU" altLang="ru-RU" smtClean="0"/>
              <a:t>Конец фильма</a:t>
            </a:r>
          </a:p>
        </p:txBody>
      </p:sp>
      <p:sp>
        <p:nvSpPr>
          <p:cNvPr id="115716" name="Line 2"/>
          <p:cNvSpPr>
            <a:spLocks noChangeShapeType="1"/>
          </p:cNvSpPr>
          <p:nvPr/>
        </p:nvSpPr>
        <p:spPr bwMode="auto">
          <a:xfrm>
            <a:off x="376238" y="795338"/>
            <a:ext cx="8464550"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115717" name="Прямоугольник 4"/>
          <p:cNvSpPr>
            <a:spLocks noChangeArrowheads="1"/>
          </p:cNvSpPr>
          <p:nvPr/>
        </p:nvSpPr>
        <p:spPr bwMode="auto">
          <a:xfrm>
            <a:off x="161925" y="1457325"/>
            <a:ext cx="8820150"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ru-RU" altLang="ru-RU" sz="2800" b="1">
                <a:solidFill>
                  <a:srgbClr val="000000"/>
                </a:solidFill>
              </a:rPr>
              <a:t>ПОЛЯКОВ Константин Юрьевич</a:t>
            </a:r>
          </a:p>
          <a:p>
            <a:pPr algn="ctr" eaLnBrk="1" hangingPunct="1">
              <a:spcBef>
                <a:spcPct val="0"/>
              </a:spcBef>
              <a:buFontTx/>
              <a:buNone/>
            </a:pPr>
            <a:r>
              <a:rPr lang="ru-RU" altLang="ru-RU" sz="2800">
                <a:solidFill>
                  <a:srgbClr val="000000"/>
                </a:solidFill>
              </a:rPr>
              <a:t>д.т.н., учитель информатики</a:t>
            </a:r>
            <a:endParaRPr lang="en-US" altLang="ru-RU" sz="2800">
              <a:solidFill>
                <a:srgbClr val="000000"/>
              </a:solidFill>
            </a:endParaRPr>
          </a:p>
          <a:p>
            <a:pPr algn="ctr" eaLnBrk="1" hangingPunct="1">
              <a:spcBef>
                <a:spcPct val="0"/>
              </a:spcBef>
              <a:buFontTx/>
              <a:buNone/>
            </a:pPr>
            <a:r>
              <a:rPr lang="ru-RU" altLang="ru-RU" sz="2800">
                <a:solidFill>
                  <a:srgbClr val="000000"/>
                </a:solidFill>
              </a:rPr>
              <a:t>ГБОУ СОШ № 163, г. Санкт-Петербург</a:t>
            </a:r>
          </a:p>
          <a:p>
            <a:pPr algn="ctr" eaLnBrk="1" hangingPunct="1">
              <a:spcBef>
                <a:spcPct val="0"/>
              </a:spcBef>
              <a:buFontTx/>
              <a:buNone/>
            </a:pPr>
            <a:r>
              <a:rPr lang="en-US" altLang="ru-RU" sz="2800">
                <a:solidFill>
                  <a:srgbClr val="000000"/>
                </a:solidFill>
                <a:hlinkClick r:id="rId3"/>
              </a:rPr>
              <a:t>kpolyakov@mail.ru</a:t>
            </a:r>
            <a:endParaRPr lang="en-US" altLang="ru-RU" sz="2800">
              <a:solidFill>
                <a:srgbClr val="000000"/>
              </a:solidFill>
            </a:endParaRPr>
          </a:p>
          <a:p>
            <a:pPr algn="ctr" eaLnBrk="1" hangingPunct="1">
              <a:spcBef>
                <a:spcPts val="2400"/>
              </a:spcBef>
              <a:buFontTx/>
              <a:buNone/>
            </a:pPr>
            <a:r>
              <a:rPr lang="en-US" altLang="ru-RU" sz="2800">
                <a:solidFill>
                  <a:srgbClr val="000000"/>
                </a:solidFill>
              </a:rPr>
              <a:t> </a:t>
            </a:r>
            <a:r>
              <a:rPr lang="ru-RU" altLang="ru-RU" sz="2800" b="1">
                <a:solidFill>
                  <a:srgbClr val="000000"/>
                </a:solidFill>
              </a:rPr>
              <a:t>ГУРОВИЦ Владимир Михайлович</a:t>
            </a:r>
            <a:endParaRPr lang="ru-RU" altLang="ru-RU" sz="2800">
              <a:solidFill>
                <a:srgbClr val="000000"/>
              </a:solidFill>
            </a:endParaRPr>
          </a:p>
          <a:p>
            <a:pPr algn="ctr" eaLnBrk="1" hangingPunct="1">
              <a:spcBef>
                <a:spcPct val="0"/>
              </a:spcBef>
              <a:buFontTx/>
              <a:buNone/>
            </a:pPr>
            <a:r>
              <a:rPr lang="ru-RU" altLang="ru-RU" sz="2800"/>
              <a:t>учитель информатики ФМШ № 2007,</a:t>
            </a:r>
            <a:r>
              <a:rPr lang="ru-RU" altLang="ru-RU" sz="2800">
                <a:solidFill>
                  <a:srgbClr val="000000"/>
                </a:solidFill>
              </a:rPr>
              <a:t> г. Москва,</a:t>
            </a:r>
          </a:p>
          <a:p>
            <a:pPr algn="ctr" eaLnBrk="1" hangingPunct="1">
              <a:spcBef>
                <a:spcPct val="0"/>
              </a:spcBef>
              <a:buFontTx/>
              <a:buNone/>
            </a:pPr>
            <a:r>
              <a:rPr lang="ru-RU" altLang="ru-RU" sz="2800"/>
              <a:t>координатор проекта дистанционной подготовки по информатике (</a:t>
            </a:r>
            <a:r>
              <a:rPr lang="ru-RU" altLang="ru-RU" sz="2800">
                <a:hlinkClick r:id="rId4"/>
              </a:rPr>
              <a:t>informatics.mccme.ru</a:t>
            </a:r>
            <a:r>
              <a:rPr lang="ru-RU" altLang="ru-RU" sz="2800"/>
              <a:t>)</a:t>
            </a:r>
            <a:endParaRPr lang="ru-RU" altLang="ru-RU" sz="280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311150" y="301625"/>
            <a:ext cx="8375650" cy="471488"/>
          </a:xfrm>
        </p:spPr>
        <p:txBody>
          <a:bodyPr/>
          <a:lstStyle/>
          <a:p>
            <a:r>
              <a:rPr lang="ru-RU" altLang="ru-RU" smtClean="0"/>
              <a:t>Олимпиады</a:t>
            </a:r>
          </a:p>
        </p:txBody>
      </p:sp>
      <p:sp>
        <p:nvSpPr>
          <p:cNvPr id="15363"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77AD9748-AE65-42D2-8ED7-39811A3F14F0}" type="slidenum">
              <a:rPr lang="ru-RU" altLang="ru-RU" sz="1400"/>
              <a:pPr>
                <a:spcBef>
                  <a:spcPct val="0"/>
                </a:spcBef>
                <a:buFontTx/>
                <a:buNone/>
              </a:pPr>
              <a:t>6</a:t>
            </a:fld>
            <a:endParaRPr lang="ru-RU" altLang="ru-RU" sz="1400"/>
          </a:p>
        </p:txBody>
      </p:sp>
      <p:sp>
        <p:nvSpPr>
          <p:cNvPr id="34821" name="Rectangle 5"/>
          <p:cNvSpPr>
            <a:spLocks noChangeArrowheads="1"/>
          </p:cNvSpPr>
          <p:nvPr/>
        </p:nvSpPr>
        <p:spPr bwMode="auto">
          <a:xfrm>
            <a:off x="419100" y="800100"/>
            <a:ext cx="8191500" cy="2986088"/>
          </a:xfrm>
          <a:prstGeom prst="rect">
            <a:avLst/>
          </a:prstGeom>
          <a:noFill/>
          <a:ln w="12700" cap="flat" cmpd="sng">
            <a:noFill/>
            <a:prstDash val="solid"/>
            <a:miter lim="800000"/>
            <a:headEnd type="none" w="med" len="med"/>
            <a:tailEnd type="none" w="lg" len="lg"/>
          </a:ln>
          <a:effectLst/>
        </p:spPr>
        <p:txBody>
          <a:bodyPr anchor="ctr">
            <a:spAutoFit/>
          </a:bodyPr>
          <a:lstStyle/>
          <a:p>
            <a:pPr marL="180975" indent="-180975">
              <a:buFont typeface="Wingdings" pitchFamily="2" charset="2"/>
              <a:buChar char="§"/>
              <a:defRPr/>
            </a:pPr>
            <a:r>
              <a:rPr lang="ru-RU" sz="2400" dirty="0"/>
              <a:t>Всероссийская олимпиада школьников</a:t>
            </a:r>
          </a:p>
          <a:p>
            <a:pPr marL="180975" indent="-180975">
              <a:buFont typeface="Wingdings" pitchFamily="2" charset="2"/>
              <a:buChar char="§"/>
              <a:defRPr/>
            </a:pPr>
            <a:r>
              <a:rPr lang="ru-RU" sz="2400" dirty="0"/>
              <a:t>Всероссийская командная олимпиада школьников</a:t>
            </a:r>
          </a:p>
          <a:p>
            <a:pPr marL="180975" indent="-180975">
              <a:spcBef>
                <a:spcPts val="1200"/>
              </a:spcBef>
              <a:buFont typeface="Wingdings" pitchFamily="2" charset="2"/>
              <a:buChar char="§"/>
              <a:defRPr/>
            </a:pPr>
            <a:r>
              <a:rPr lang="ru-RU" sz="2400" dirty="0">
                <a:latin typeface="+mn-lt"/>
              </a:rPr>
              <a:t>Московская командная олимпиада школьников</a:t>
            </a:r>
          </a:p>
          <a:p>
            <a:pPr marL="180975" indent="-180975">
              <a:buFont typeface="Wingdings" pitchFamily="2" charset="2"/>
              <a:buChar char="§"/>
              <a:defRPr/>
            </a:pPr>
            <a:r>
              <a:rPr lang="ru-RU" sz="2400" dirty="0"/>
              <a:t>Московская олимпиада школьников </a:t>
            </a:r>
          </a:p>
          <a:p>
            <a:pPr marL="180975" indent="-180975">
              <a:buFont typeface="Wingdings" pitchFamily="2" charset="2"/>
              <a:buChar char="§"/>
              <a:defRPr/>
            </a:pPr>
            <a:r>
              <a:rPr lang="ru-RU" sz="2400" dirty="0">
                <a:latin typeface="+mn-lt"/>
              </a:rPr>
              <a:t>Командная олимпиада школьников Санкт-Петербурга</a:t>
            </a:r>
          </a:p>
          <a:p>
            <a:pPr marL="180975" indent="-180975">
              <a:spcBef>
                <a:spcPts val="1200"/>
              </a:spcBef>
              <a:buFont typeface="Wingdings" pitchFamily="2" charset="2"/>
              <a:buChar char="§"/>
              <a:defRPr/>
            </a:pPr>
            <a:r>
              <a:rPr lang="ru-RU" sz="2400" dirty="0" err="1">
                <a:latin typeface="+mn-lt"/>
              </a:rPr>
              <a:t>Интернет-олимпиады</a:t>
            </a:r>
            <a:r>
              <a:rPr lang="ru-RU" sz="2400" dirty="0">
                <a:latin typeface="+mn-lt"/>
              </a:rPr>
              <a:t> ИТМО</a:t>
            </a:r>
          </a:p>
          <a:p>
            <a:pPr marL="180975" indent="-180975">
              <a:buFont typeface="Wingdings" pitchFamily="2" charset="2"/>
              <a:buChar char="§"/>
              <a:defRPr/>
            </a:pPr>
            <a:r>
              <a:rPr lang="ru-RU" sz="2400" dirty="0" err="1">
                <a:latin typeface="+mn-lt"/>
              </a:rPr>
              <a:t>Russian</a:t>
            </a:r>
            <a:r>
              <a:rPr lang="ru-RU" sz="2400" dirty="0">
                <a:latin typeface="+mn-lt"/>
              </a:rPr>
              <a:t> </a:t>
            </a:r>
            <a:r>
              <a:rPr lang="ru-RU" sz="2400" dirty="0" err="1">
                <a:latin typeface="+mn-lt"/>
              </a:rPr>
              <a:t>Code</a:t>
            </a:r>
            <a:r>
              <a:rPr lang="ru-RU" sz="2400" dirty="0">
                <a:latin typeface="+mn-lt"/>
              </a:rPr>
              <a:t> </a:t>
            </a:r>
            <a:r>
              <a:rPr lang="ru-RU" sz="2400" dirty="0" err="1">
                <a:latin typeface="+mn-lt"/>
              </a:rPr>
              <a:t>Cup</a:t>
            </a:r>
            <a:r>
              <a:rPr lang="ru-RU" sz="2400" dirty="0">
                <a:latin typeface="+mn-lt"/>
              </a:rPr>
              <a:t> </a:t>
            </a:r>
          </a:p>
        </p:txBody>
      </p:sp>
      <p:sp>
        <p:nvSpPr>
          <p:cNvPr id="15365" name="Прямоугольник 25"/>
          <p:cNvSpPr>
            <a:spLocks noChangeArrowheads="1"/>
          </p:cNvSpPr>
          <p:nvPr/>
        </p:nvSpPr>
        <p:spPr bwMode="auto">
          <a:xfrm>
            <a:off x="219075" y="3848100"/>
            <a:ext cx="72469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ru-RU" altLang="ru-RU" sz="2400" b="1">
                <a:solidFill>
                  <a:srgbClr val="333399"/>
                </a:solidFill>
              </a:rPr>
              <a:t>Сайты с автоматической проверкой решений:</a:t>
            </a:r>
            <a:endParaRPr lang="ru-RU" altLang="ru-RU" sz="1800" b="1">
              <a:solidFill>
                <a:srgbClr val="333399"/>
              </a:solidFill>
            </a:endParaRPr>
          </a:p>
        </p:txBody>
      </p:sp>
      <p:sp>
        <p:nvSpPr>
          <p:cNvPr id="28" name="Rectangle 5"/>
          <p:cNvSpPr>
            <a:spLocks noChangeArrowheads="1"/>
          </p:cNvSpPr>
          <p:nvPr/>
        </p:nvSpPr>
        <p:spPr bwMode="auto">
          <a:xfrm>
            <a:off x="419100" y="4267200"/>
            <a:ext cx="8191500" cy="1570038"/>
          </a:xfrm>
          <a:prstGeom prst="rect">
            <a:avLst/>
          </a:prstGeom>
          <a:noFill/>
          <a:ln w="12700" cap="flat" cmpd="sng">
            <a:noFill/>
            <a:prstDash val="solid"/>
            <a:miter lim="800000"/>
            <a:headEnd type="none" w="med" len="med"/>
            <a:tailEnd type="none" w="lg" len="lg"/>
          </a:ln>
          <a:effectLst/>
        </p:spPr>
        <p:txBody>
          <a:bodyPr anchor="ctr">
            <a:spAutoFit/>
          </a:bodyPr>
          <a:lstStyle/>
          <a:p>
            <a:pPr marL="180975" indent="-180975">
              <a:buFont typeface="Wingdings" pitchFamily="2" charset="2"/>
              <a:buChar char="§"/>
              <a:defRPr/>
            </a:pPr>
            <a:r>
              <a:rPr lang="en-US" sz="2400" dirty="0">
                <a:latin typeface="+mn-lt"/>
                <a:hlinkClick r:id="rId3"/>
              </a:rPr>
              <a:t>informatics.mccme.ru</a:t>
            </a:r>
            <a:endParaRPr lang="ru-RU" sz="2400" dirty="0">
              <a:latin typeface="+mn-lt"/>
              <a:hlinkClick r:id="rId3"/>
            </a:endParaRPr>
          </a:p>
          <a:p>
            <a:pPr marL="180975" indent="-180975">
              <a:buFont typeface="Wingdings" pitchFamily="2" charset="2"/>
              <a:buChar char="§"/>
              <a:defRPr/>
            </a:pPr>
            <a:r>
              <a:rPr lang="en-US" sz="2400" dirty="0">
                <a:latin typeface="+mn-lt"/>
                <a:hlinkClick r:id="rId3"/>
              </a:rPr>
              <a:t>codeforces.com</a:t>
            </a:r>
            <a:r>
              <a:rPr lang="ru-RU" sz="2400" dirty="0">
                <a:latin typeface="+mn-lt"/>
              </a:rPr>
              <a:t> </a:t>
            </a:r>
          </a:p>
          <a:p>
            <a:pPr marL="180975" indent="-180975">
              <a:buFont typeface="Wingdings" pitchFamily="2" charset="2"/>
              <a:buChar char="§"/>
              <a:defRPr/>
            </a:pPr>
            <a:r>
              <a:rPr lang="en-US" sz="2400" dirty="0">
                <a:latin typeface="+mn-lt"/>
                <a:hlinkClick r:id="rId4"/>
              </a:rPr>
              <a:t>acm.timus.ru</a:t>
            </a:r>
            <a:endParaRPr lang="en-US" sz="2400" dirty="0">
              <a:latin typeface="+mn-lt"/>
            </a:endParaRPr>
          </a:p>
          <a:p>
            <a:pPr marL="180975" indent="-180975">
              <a:buFont typeface="Wingdings" pitchFamily="2" charset="2"/>
              <a:buChar char="§"/>
              <a:defRPr/>
            </a:pPr>
            <a:r>
              <a:rPr lang="en-US" sz="2400" dirty="0">
                <a:latin typeface="+mn-lt"/>
                <a:hlinkClick r:id="rId5"/>
              </a:rPr>
              <a:t>acmp.ru</a:t>
            </a:r>
            <a:r>
              <a:rPr lang="en-US" sz="2400" dirty="0">
                <a:latin typeface="+mn-lt"/>
              </a:rPr>
              <a:t> </a:t>
            </a:r>
            <a:r>
              <a:rPr lang="ru-RU" sz="2400" dirty="0">
                <a:latin typeface="+mn-lt"/>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311150" y="301625"/>
            <a:ext cx="8375650" cy="471488"/>
          </a:xfrm>
        </p:spPr>
        <p:txBody>
          <a:bodyPr/>
          <a:lstStyle/>
          <a:p>
            <a:r>
              <a:rPr lang="ru-RU" altLang="ru-RU" smtClean="0"/>
              <a:t>Почему </a:t>
            </a:r>
            <a:r>
              <a:rPr lang="en-US" altLang="ru-RU" smtClean="0"/>
              <a:t>Python?</a:t>
            </a:r>
            <a:endParaRPr lang="ru-RU" altLang="ru-RU" smtClean="0"/>
          </a:p>
        </p:txBody>
      </p:sp>
      <p:sp>
        <p:nvSpPr>
          <p:cNvPr id="17411"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97C3A3A-63DB-49C0-B75F-D4A95457631E}" type="slidenum">
              <a:rPr lang="ru-RU" altLang="ru-RU" sz="1400"/>
              <a:pPr>
                <a:spcBef>
                  <a:spcPct val="0"/>
                </a:spcBef>
                <a:buFontTx/>
                <a:buNone/>
              </a:pPr>
              <a:t>7</a:t>
            </a:fld>
            <a:endParaRPr lang="ru-RU" altLang="ru-RU" sz="1400"/>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1776413"/>
            <a:ext cx="4210050"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none" w="lg" len="lg"/>
              </a14:hiddenLine>
            </a:ext>
          </a:extLst>
        </p:spPr>
      </p:pic>
      <p:pic>
        <p:nvPicPr>
          <p:cNvPr id="17413" name="Picture 2" descr="http://www.python-tutorial.com/wp-content/uploads/2010/11/python-logo-glassy.png"/>
          <p:cNvPicPr>
            <a:picLocks noChangeAspect="1" noChangeArrowheads="1"/>
          </p:cNvPicPr>
          <p:nvPr/>
        </p:nvPicPr>
        <p:blipFill>
          <a:blip r:embed="rId4">
            <a:extLst>
              <a:ext uri="{28A0092B-C50C-407E-A947-70E740481C1C}">
                <a14:useLocalDpi xmlns:a14="http://schemas.microsoft.com/office/drawing/2010/main" val="0"/>
              </a:ext>
            </a:extLst>
          </a:blip>
          <a:srcRect l="7526" t="11862" r="9267" b="23505"/>
          <a:stretch>
            <a:fillRect/>
          </a:stretch>
        </p:blipFill>
        <p:spPr bwMode="auto">
          <a:xfrm>
            <a:off x="6272213" y="1446213"/>
            <a:ext cx="149383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311150" y="301625"/>
            <a:ext cx="8375650" cy="471488"/>
          </a:xfrm>
        </p:spPr>
        <p:txBody>
          <a:bodyPr/>
          <a:lstStyle/>
          <a:p>
            <a:r>
              <a:rPr lang="ru-RU" altLang="ru-RU" smtClean="0"/>
              <a:t>Динамическая типизация</a:t>
            </a:r>
          </a:p>
        </p:txBody>
      </p:sp>
      <p:sp>
        <p:nvSpPr>
          <p:cNvPr id="19459"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4BB6D86-DDCA-48BF-9957-BA23FE50BE5B}" type="slidenum">
              <a:rPr lang="ru-RU" altLang="ru-RU" sz="1400"/>
              <a:pPr>
                <a:spcBef>
                  <a:spcPct val="0"/>
                </a:spcBef>
                <a:buFontTx/>
                <a:buNone/>
              </a:pPr>
              <a:t>8</a:t>
            </a:fld>
            <a:endParaRPr lang="ru-RU" altLang="ru-RU" sz="1400"/>
          </a:p>
        </p:txBody>
      </p:sp>
      <p:grpSp>
        <p:nvGrpSpPr>
          <p:cNvPr id="2" name="Group 55"/>
          <p:cNvGrpSpPr>
            <a:grpSpLocks/>
          </p:cNvGrpSpPr>
          <p:nvPr/>
        </p:nvGrpSpPr>
        <p:grpSpPr bwMode="auto">
          <a:xfrm>
            <a:off x="449263" y="930275"/>
            <a:ext cx="5754687" cy="663575"/>
            <a:chOff x="433" y="3902"/>
            <a:chExt cx="3625" cy="418"/>
          </a:xfrm>
        </p:grpSpPr>
        <p:sp>
          <p:nvSpPr>
            <p:cNvPr id="17" name="Text Box 56"/>
            <p:cNvSpPr txBox="1">
              <a:spLocks noChangeArrowheads="1"/>
            </p:cNvSpPr>
            <p:nvPr/>
          </p:nvSpPr>
          <p:spPr bwMode="auto">
            <a:xfrm>
              <a:off x="727" y="3969"/>
              <a:ext cx="3331"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Переменные не надо объявлять!</a:t>
              </a:r>
            </a:p>
          </p:txBody>
        </p:sp>
        <p:sp>
          <p:nvSpPr>
            <p:cNvPr id="19463"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19" name="Прямоугольник 18"/>
          <p:cNvSpPr/>
          <p:nvPr/>
        </p:nvSpPr>
        <p:spPr>
          <a:xfrm>
            <a:off x="671513" y="1776413"/>
            <a:ext cx="7399337" cy="3078162"/>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spcBef>
                <a:spcPts val="1200"/>
              </a:spcBef>
              <a:defRPr/>
            </a:pPr>
            <a:r>
              <a:rPr lang="en-US" sz="2400" kern="0" dirty="0">
                <a:solidFill>
                  <a:srgbClr val="000000"/>
                </a:solidFill>
                <a:latin typeface="Consolas" pitchFamily="49" charset="0"/>
              </a:rPr>
              <a:t>A = </a:t>
            </a:r>
            <a:r>
              <a:rPr lang="en-US" sz="2400" kern="0" dirty="0">
                <a:solidFill>
                  <a:srgbClr val="00B0F0"/>
                </a:solidFill>
                <a:latin typeface="Consolas" pitchFamily="49" charset="0"/>
              </a:rPr>
              <a:t>100</a:t>
            </a:r>
            <a:r>
              <a:rPr lang="ru-RU" sz="2400" kern="0" dirty="0">
                <a:solidFill>
                  <a:srgbClr val="00B0F0"/>
                </a:solidFill>
                <a:latin typeface="Consolas" pitchFamily="49" charset="0"/>
              </a:rPr>
              <a:t>  			</a:t>
            </a:r>
            <a:r>
              <a:rPr lang="en-US" sz="2400" kern="0" dirty="0">
                <a:solidFill>
                  <a:srgbClr val="008000"/>
                </a:solidFill>
                <a:latin typeface="Consolas" pitchFamily="49" charset="0"/>
              </a:rPr>
              <a:t># </a:t>
            </a:r>
            <a:r>
              <a:rPr lang="ru-RU" sz="2400" kern="0" dirty="0">
                <a:solidFill>
                  <a:srgbClr val="008000"/>
                </a:solidFill>
                <a:latin typeface="Consolas" pitchFamily="49" charset="0"/>
              </a:rPr>
              <a:t>целое</a:t>
            </a:r>
            <a:endParaRPr lang="en-US" sz="2400" kern="0" dirty="0">
              <a:solidFill>
                <a:srgbClr val="00B0F0"/>
              </a:solidFill>
              <a:latin typeface="Consolas" pitchFamily="49" charset="0"/>
            </a:endParaRPr>
          </a:p>
          <a:p>
            <a:pPr eaLnBrk="1" hangingPunct="1">
              <a:spcBef>
                <a:spcPts val="1200"/>
              </a:spcBef>
              <a:defRPr/>
            </a:pPr>
            <a:r>
              <a:rPr lang="en-US" sz="2400" kern="0" dirty="0">
                <a:latin typeface="Consolas" pitchFamily="49" charset="0"/>
              </a:rPr>
              <a:t>A = </a:t>
            </a:r>
            <a:r>
              <a:rPr lang="en-US" sz="2400" kern="0" dirty="0">
                <a:solidFill>
                  <a:srgbClr val="00B0F0"/>
                </a:solidFill>
                <a:latin typeface="Consolas" pitchFamily="49" charset="0"/>
              </a:rPr>
              <a:t>4.5</a:t>
            </a:r>
            <a:r>
              <a:rPr lang="ru-RU" sz="2400" kern="0" dirty="0">
                <a:solidFill>
                  <a:srgbClr val="00B0F0"/>
                </a:solidFill>
                <a:latin typeface="Consolas" pitchFamily="49" charset="0"/>
              </a:rPr>
              <a:t>  			</a:t>
            </a:r>
            <a:r>
              <a:rPr lang="en-US" sz="2400" kern="0" dirty="0">
                <a:solidFill>
                  <a:srgbClr val="008000"/>
                </a:solidFill>
                <a:latin typeface="Consolas" pitchFamily="49" charset="0"/>
              </a:rPr>
              <a:t># </a:t>
            </a:r>
            <a:r>
              <a:rPr lang="ru-RU" sz="2400" kern="0" dirty="0">
                <a:solidFill>
                  <a:srgbClr val="008000"/>
                </a:solidFill>
                <a:latin typeface="Consolas" pitchFamily="49" charset="0"/>
              </a:rPr>
              <a:t>вещественное</a:t>
            </a:r>
            <a:r>
              <a:rPr lang="ru-RU" sz="2400" kern="0" dirty="0">
                <a:solidFill>
                  <a:srgbClr val="00B0F0"/>
                </a:solidFill>
                <a:latin typeface="Consolas" pitchFamily="49" charset="0"/>
              </a:rPr>
              <a:t> </a:t>
            </a:r>
            <a:endParaRPr lang="en-US" sz="2400" kern="0" dirty="0">
              <a:solidFill>
                <a:srgbClr val="00B0F0"/>
              </a:solidFill>
              <a:latin typeface="Consolas" pitchFamily="49" charset="0"/>
            </a:endParaRPr>
          </a:p>
          <a:p>
            <a:pPr eaLnBrk="1" hangingPunct="1">
              <a:spcBef>
                <a:spcPts val="1200"/>
              </a:spcBef>
              <a:defRPr/>
            </a:pPr>
            <a:r>
              <a:rPr lang="en-US" sz="2400" kern="0" dirty="0">
                <a:solidFill>
                  <a:srgbClr val="000000"/>
                </a:solidFill>
                <a:latin typeface="Consolas" pitchFamily="49" charset="0"/>
              </a:rPr>
              <a:t>A = </a:t>
            </a:r>
            <a:r>
              <a:rPr lang="ru-RU" sz="2400" kern="0" dirty="0">
                <a:solidFill>
                  <a:srgbClr val="C00000"/>
                </a:solidFill>
                <a:latin typeface="Consolas" pitchFamily="49" charset="0"/>
              </a:rPr>
              <a:t>"Привет!"		</a:t>
            </a:r>
            <a:r>
              <a:rPr lang="en-US" sz="2400" kern="0" dirty="0">
                <a:solidFill>
                  <a:srgbClr val="008000"/>
                </a:solidFill>
                <a:latin typeface="Consolas" pitchFamily="49" charset="0"/>
              </a:rPr>
              <a:t># </a:t>
            </a:r>
            <a:r>
              <a:rPr lang="ru-RU" sz="2400" kern="0" dirty="0">
                <a:solidFill>
                  <a:srgbClr val="008000"/>
                </a:solidFill>
                <a:latin typeface="Consolas" pitchFamily="49" charset="0"/>
              </a:rPr>
              <a:t>строка</a:t>
            </a:r>
            <a:endParaRPr lang="en-US" sz="2400" kern="0" dirty="0">
              <a:solidFill>
                <a:srgbClr val="00B0F0"/>
              </a:solidFill>
              <a:latin typeface="Consolas" pitchFamily="49" charset="0"/>
            </a:endParaRPr>
          </a:p>
          <a:p>
            <a:pPr eaLnBrk="1" hangingPunct="1">
              <a:spcBef>
                <a:spcPts val="1200"/>
              </a:spcBef>
              <a:defRPr/>
            </a:pPr>
            <a:r>
              <a:rPr lang="en-US" sz="2400" kern="0" dirty="0">
                <a:solidFill>
                  <a:srgbClr val="000000"/>
                </a:solidFill>
                <a:latin typeface="Consolas" pitchFamily="49" charset="0"/>
              </a:rPr>
              <a:t>A = [</a:t>
            </a:r>
            <a:r>
              <a:rPr lang="en-US" sz="2400" kern="0" dirty="0">
                <a:solidFill>
                  <a:srgbClr val="00B0F0"/>
                </a:solidFill>
                <a:latin typeface="Consolas" pitchFamily="49" charset="0"/>
              </a:rPr>
              <a:t>1</a:t>
            </a:r>
            <a:r>
              <a:rPr lang="en-US" sz="2400" kern="0" dirty="0">
                <a:solidFill>
                  <a:srgbClr val="000000"/>
                </a:solidFill>
                <a:latin typeface="Consolas" pitchFamily="49" charset="0"/>
              </a:rPr>
              <a:t>, </a:t>
            </a:r>
            <a:r>
              <a:rPr lang="en-US" sz="2400" kern="0" dirty="0">
                <a:solidFill>
                  <a:srgbClr val="00B0F0"/>
                </a:solidFill>
                <a:latin typeface="Consolas" pitchFamily="49" charset="0"/>
              </a:rPr>
              <a:t>2</a:t>
            </a:r>
            <a:r>
              <a:rPr lang="en-US" sz="2400" kern="0" dirty="0">
                <a:solidFill>
                  <a:srgbClr val="000000"/>
                </a:solidFill>
                <a:latin typeface="Consolas" pitchFamily="49" charset="0"/>
              </a:rPr>
              <a:t>, </a:t>
            </a:r>
            <a:r>
              <a:rPr lang="en-US" sz="2400" kern="0" dirty="0">
                <a:solidFill>
                  <a:srgbClr val="00B0F0"/>
                </a:solidFill>
                <a:latin typeface="Consolas" pitchFamily="49" charset="0"/>
              </a:rPr>
              <a:t>3</a:t>
            </a:r>
            <a:r>
              <a:rPr lang="en-US" sz="2400" kern="0" dirty="0">
                <a:solidFill>
                  <a:srgbClr val="000000"/>
                </a:solidFill>
                <a:latin typeface="Consolas" pitchFamily="49" charset="0"/>
              </a:rPr>
              <a:t>, </a:t>
            </a:r>
            <a:r>
              <a:rPr lang="en-US" sz="2400" kern="0" dirty="0">
                <a:solidFill>
                  <a:srgbClr val="00B0F0"/>
                </a:solidFill>
                <a:latin typeface="Consolas" pitchFamily="49" charset="0"/>
              </a:rPr>
              <a:t>4</a:t>
            </a:r>
            <a:r>
              <a:rPr lang="en-US" sz="2400" kern="0" dirty="0">
                <a:solidFill>
                  <a:srgbClr val="000000"/>
                </a:solidFill>
                <a:latin typeface="Consolas" pitchFamily="49" charset="0"/>
              </a:rPr>
              <a:t>, </a:t>
            </a:r>
            <a:r>
              <a:rPr lang="en-US" sz="2400" kern="0" dirty="0">
                <a:solidFill>
                  <a:srgbClr val="00B0F0"/>
                </a:solidFill>
                <a:latin typeface="Consolas" pitchFamily="49" charset="0"/>
              </a:rPr>
              <a:t>5</a:t>
            </a:r>
            <a:r>
              <a:rPr lang="en-US" sz="2400" kern="0" dirty="0">
                <a:solidFill>
                  <a:srgbClr val="000000"/>
                </a:solidFill>
                <a:latin typeface="Consolas" pitchFamily="49" charset="0"/>
              </a:rPr>
              <a:t>]</a:t>
            </a:r>
            <a:r>
              <a:rPr lang="ru-RU" sz="2400" kern="0" dirty="0">
                <a:solidFill>
                  <a:srgbClr val="000000"/>
                </a:solidFill>
                <a:latin typeface="Consolas" pitchFamily="49" charset="0"/>
              </a:rPr>
              <a:t>	</a:t>
            </a:r>
            <a:r>
              <a:rPr lang="ru-RU" sz="2400" kern="0" dirty="0">
                <a:solidFill>
                  <a:srgbClr val="008000"/>
                </a:solidFill>
                <a:latin typeface="Consolas" pitchFamily="49" charset="0"/>
              </a:rPr>
              <a:t># список (массив)</a:t>
            </a:r>
          </a:p>
          <a:p>
            <a:pPr eaLnBrk="1" hangingPunct="1">
              <a:spcBef>
                <a:spcPts val="1200"/>
              </a:spcBef>
              <a:defRPr/>
            </a:pPr>
            <a:r>
              <a:rPr lang="en-US" sz="2400" kern="0" dirty="0">
                <a:solidFill>
                  <a:srgbClr val="000000"/>
                </a:solidFill>
                <a:latin typeface="Consolas" pitchFamily="49" charset="0"/>
              </a:rPr>
              <a:t>A = </a:t>
            </a:r>
            <a:r>
              <a:rPr lang="ru-RU" sz="2400" kern="0" dirty="0">
                <a:solidFill>
                  <a:srgbClr val="000000"/>
                </a:solidFill>
                <a:latin typeface="Consolas" pitchFamily="49" charset="0"/>
              </a:rPr>
              <a:t>(</a:t>
            </a:r>
            <a:r>
              <a:rPr lang="en-US" sz="2400" kern="0" dirty="0">
                <a:solidFill>
                  <a:srgbClr val="00B0F0"/>
                </a:solidFill>
                <a:latin typeface="Consolas" pitchFamily="49" charset="0"/>
              </a:rPr>
              <a:t>1</a:t>
            </a:r>
            <a:r>
              <a:rPr lang="en-US" sz="2400" kern="0" dirty="0">
                <a:solidFill>
                  <a:srgbClr val="000000"/>
                </a:solidFill>
                <a:latin typeface="Consolas" pitchFamily="49" charset="0"/>
              </a:rPr>
              <a:t>, </a:t>
            </a:r>
            <a:r>
              <a:rPr lang="ru-RU" sz="2400" kern="0" dirty="0">
                <a:solidFill>
                  <a:srgbClr val="C00000"/>
                </a:solidFill>
                <a:latin typeface="Consolas" pitchFamily="49" charset="0"/>
              </a:rPr>
              <a:t>"Вася"</a:t>
            </a:r>
            <a:r>
              <a:rPr lang="en-US" sz="2400" kern="0" dirty="0">
                <a:solidFill>
                  <a:srgbClr val="000000"/>
                </a:solidFill>
                <a:latin typeface="Consolas" pitchFamily="49" charset="0"/>
              </a:rPr>
              <a:t>, </a:t>
            </a:r>
            <a:r>
              <a:rPr lang="en-US" sz="2400" kern="0" dirty="0">
                <a:solidFill>
                  <a:srgbClr val="00B0F0"/>
                </a:solidFill>
                <a:latin typeface="Consolas" pitchFamily="49" charset="0"/>
              </a:rPr>
              <a:t>3</a:t>
            </a:r>
            <a:r>
              <a:rPr lang="ru-RU" sz="2400" kern="0" dirty="0">
                <a:solidFill>
                  <a:srgbClr val="000000"/>
                </a:solidFill>
                <a:latin typeface="Consolas" pitchFamily="49" charset="0"/>
              </a:rPr>
              <a:t>)	</a:t>
            </a:r>
            <a:r>
              <a:rPr lang="ru-RU" sz="2400" kern="0" dirty="0">
                <a:solidFill>
                  <a:srgbClr val="008000"/>
                </a:solidFill>
                <a:latin typeface="Consolas" pitchFamily="49" charset="0"/>
              </a:rPr>
              <a:t># кортеж</a:t>
            </a:r>
            <a:endParaRPr lang="ru-RU" sz="2400" dirty="0">
              <a:solidFill>
                <a:srgbClr val="008000"/>
              </a:solidFill>
              <a:latin typeface="Consolas" pitchFamily="49" charset="0"/>
            </a:endParaRPr>
          </a:p>
          <a:p>
            <a:pPr eaLnBrk="1" hangingPunct="1">
              <a:spcBef>
                <a:spcPts val="1200"/>
              </a:spcBef>
              <a:defRPr/>
            </a:pPr>
            <a:r>
              <a:rPr lang="en-US" sz="2400" kern="0" dirty="0">
                <a:latin typeface="Consolas" pitchFamily="49" charset="0"/>
              </a:rPr>
              <a:t>A = {</a:t>
            </a:r>
            <a:r>
              <a:rPr lang="en-US" sz="2400" kern="0" dirty="0">
                <a:solidFill>
                  <a:srgbClr val="C00000"/>
                </a:solidFill>
                <a:latin typeface="Consolas" pitchFamily="49" charset="0"/>
              </a:rPr>
              <a:t>"</a:t>
            </a:r>
            <a:r>
              <a:rPr lang="ru-RU" sz="2400" kern="0" dirty="0">
                <a:solidFill>
                  <a:srgbClr val="C00000"/>
                </a:solidFill>
                <a:latin typeface="Consolas" pitchFamily="49" charset="0"/>
              </a:rPr>
              <a:t>Вася"</a:t>
            </a:r>
            <a:r>
              <a:rPr lang="ru-RU" sz="2400" kern="0" dirty="0">
                <a:latin typeface="Consolas" pitchFamily="49" charset="0"/>
              </a:rPr>
              <a:t>: </a:t>
            </a:r>
            <a:r>
              <a:rPr lang="ru-RU" sz="2400" kern="0" dirty="0">
                <a:solidFill>
                  <a:srgbClr val="00B0F0"/>
                </a:solidFill>
                <a:latin typeface="Consolas" pitchFamily="49" charset="0"/>
              </a:rPr>
              <a:t>1</a:t>
            </a:r>
            <a:r>
              <a:rPr lang="ru-RU" sz="2400" kern="0" dirty="0">
                <a:latin typeface="Consolas" pitchFamily="49" charset="0"/>
              </a:rPr>
              <a:t>, </a:t>
            </a:r>
            <a:r>
              <a:rPr lang="ru-RU" sz="2400" kern="0" dirty="0">
                <a:solidFill>
                  <a:srgbClr val="C00000"/>
                </a:solidFill>
                <a:latin typeface="Consolas" pitchFamily="49" charset="0"/>
              </a:rPr>
              <a:t>"Петя"</a:t>
            </a:r>
            <a:r>
              <a:rPr lang="ru-RU" sz="2400" kern="0" dirty="0">
                <a:latin typeface="Consolas" pitchFamily="49" charset="0"/>
              </a:rPr>
              <a:t>: </a:t>
            </a:r>
            <a:r>
              <a:rPr lang="ru-RU" sz="2400" kern="0" dirty="0">
                <a:solidFill>
                  <a:srgbClr val="00B0F0"/>
                </a:solidFill>
                <a:latin typeface="Consolas" pitchFamily="49" charset="0"/>
              </a:rPr>
              <a:t>23</a:t>
            </a:r>
            <a:r>
              <a:rPr lang="en-US" sz="2400" kern="0" dirty="0">
                <a:latin typeface="Consolas" pitchFamily="49" charset="0"/>
              </a:rPr>
              <a:t>}</a:t>
            </a:r>
            <a:r>
              <a:rPr lang="ru-RU" sz="2400" kern="0" dirty="0">
                <a:latin typeface="Consolas" pitchFamily="49" charset="0"/>
              </a:rPr>
              <a:t>	 	</a:t>
            </a:r>
            <a:r>
              <a:rPr lang="en-US" sz="2400" kern="0" dirty="0">
                <a:solidFill>
                  <a:srgbClr val="008000"/>
                </a:solidFill>
                <a:latin typeface="Consolas" pitchFamily="49" charset="0"/>
              </a:rPr>
              <a:t># </a:t>
            </a:r>
            <a:r>
              <a:rPr lang="ru-RU" sz="2400" kern="0" dirty="0">
                <a:solidFill>
                  <a:srgbClr val="008000"/>
                </a:solidFill>
                <a:latin typeface="Consolas" pitchFamily="49" charset="0"/>
              </a:rPr>
              <a:t>словарь</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bg/>
                                          </p:spTgt>
                                        </p:tgtEl>
                                        <p:attrNameLst>
                                          <p:attrName>style.visibility</p:attrName>
                                        </p:attrNameLst>
                                      </p:cBhvr>
                                      <p:to>
                                        <p:strVal val="visible"/>
                                      </p:to>
                                    </p:set>
                                    <p:animEffect transition="in" filter="dissolve">
                                      <p:cBhvr>
                                        <p:cTn id="12" dur="500"/>
                                        <p:tgtEl>
                                          <p:spTgt spid="19">
                                            <p:bg/>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dissolve">
                                      <p:cBhvr>
                                        <p:cTn id="15" dur="500"/>
                                        <p:tgtEl>
                                          <p:spTgt spid="1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dissolve">
                                      <p:cBhvr>
                                        <p:cTn id="20" dur="500"/>
                                        <p:tgtEl>
                                          <p:spTgt spid="1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dissolve">
                                      <p:cBhvr>
                                        <p:cTn id="25" dur="500"/>
                                        <p:tgtEl>
                                          <p:spTgt spid="19">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dissolve">
                                      <p:cBhvr>
                                        <p:cTn id="30" dur="500"/>
                                        <p:tgtEl>
                                          <p:spTgt spid="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Effect transition="in" filter="dissolve">
                                      <p:cBhvr>
                                        <p:cTn id="35" dur="500"/>
                                        <p:tgtEl>
                                          <p:spTgt spid="19">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9">
                                            <p:txEl>
                                              <p:pRg st="5" end="5"/>
                                            </p:txEl>
                                          </p:spTgt>
                                        </p:tgtEl>
                                        <p:attrNameLst>
                                          <p:attrName>style.visibility</p:attrName>
                                        </p:attrNameLst>
                                      </p:cBhvr>
                                      <p:to>
                                        <p:strVal val="visible"/>
                                      </p:to>
                                    </p:set>
                                    <p:animEffect transition="in" filter="dissolve">
                                      <p:cBhvr>
                                        <p:cTn id="40"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311150" y="301625"/>
            <a:ext cx="8375650" cy="471488"/>
          </a:xfrm>
        </p:spPr>
        <p:txBody>
          <a:bodyPr/>
          <a:lstStyle/>
          <a:p>
            <a:r>
              <a:rPr lang="ru-RU" altLang="ru-RU" smtClean="0"/>
              <a:t>Динамическая типизация</a:t>
            </a:r>
          </a:p>
        </p:txBody>
      </p:sp>
      <p:sp>
        <p:nvSpPr>
          <p:cNvPr id="21507" name="Номер слайда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FAB66C7F-9A7D-4157-8621-0D7C2D1B3B27}" type="slidenum">
              <a:rPr lang="ru-RU" altLang="ru-RU" sz="1400"/>
              <a:pPr>
                <a:spcBef>
                  <a:spcPct val="0"/>
                </a:spcBef>
                <a:buFontTx/>
                <a:buNone/>
              </a:pPr>
              <a:t>9</a:t>
            </a:fld>
            <a:endParaRPr lang="ru-RU" altLang="ru-RU" sz="1400"/>
          </a:p>
        </p:txBody>
      </p:sp>
      <p:grpSp>
        <p:nvGrpSpPr>
          <p:cNvPr id="21508" name="Group 55"/>
          <p:cNvGrpSpPr>
            <a:grpSpLocks/>
          </p:cNvGrpSpPr>
          <p:nvPr/>
        </p:nvGrpSpPr>
        <p:grpSpPr bwMode="auto">
          <a:xfrm>
            <a:off x="449263" y="930275"/>
            <a:ext cx="6777037" cy="663575"/>
            <a:chOff x="433" y="3902"/>
            <a:chExt cx="4269" cy="418"/>
          </a:xfrm>
        </p:grpSpPr>
        <p:sp>
          <p:nvSpPr>
            <p:cNvPr id="17" name="Text Box 56"/>
            <p:cNvSpPr txBox="1">
              <a:spLocks noChangeArrowheads="1"/>
            </p:cNvSpPr>
            <p:nvPr/>
          </p:nvSpPr>
          <p:spPr bwMode="auto">
            <a:xfrm>
              <a:off x="727" y="3969"/>
              <a:ext cx="3975" cy="291"/>
            </a:xfrm>
            <a:prstGeom prst="rect">
              <a:avLst/>
            </a:prstGeom>
            <a:solidFill>
              <a:srgbClr val="D1D1FF"/>
            </a:solidFill>
            <a:ln w="12700">
              <a:noFill/>
              <a:miter lim="800000"/>
              <a:headEnd/>
              <a:tailEnd/>
            </a:ln>
            <a:effectLst>
              <a:outerShdw blurRad="50800" dist="38100" dir="2700000" algn="tl" rotWithShape="0">
                <a:prstClr val="black">
                  <a:alpha val="40000"/>
                </a:prstClr>
              </a:outerShdw>
            </a:effectLst>
          </p:spPr>
          <p:txBody>
            <a:bodyPr>
              <a:spAutoFit/>
            </a:bodyPr>
            <a:lstStyle/>
            <a:p>
              <a:pPr>
                <a:spcBef>
                  <a:spcPct val="50000"/>
                </a:spcBef>
                <a:defRPr/>
              </a:pPr>
              <a:r>
                <a:rPr lang="ru-RU" sz="2400" dirty="0"/>
                <a:t>  Функция может вернуть любое значение!</a:t>
              </a:r>
            </a:p>
          </p:txBody>
        </p:sp>
        <p:sp>
          <p:nvSpPr>
            <p:cNvPr id="21514" name="Oval 57"/>
            <p:cNvSpPr>
              <a:spLocks noChangeArrowheads="1"/>
            </p:cNvSpPr>
            <p:nvPr/>
          </p:nvSpPr>
          <p:spPr bwMode="auto">
            <a:xfrm>
              <a:off x="433" y="3902"/>
              <a:ext cx="409" cy="418"/>
            </a:xfrm>
            <a:prstGeom prst="ellipse">
              <a:avLst/>
            </a:prstGeom>
            <a:solidFill>
              <a:srgbClr val="000080"/>
            </a:solidFill>
            <a:ln w="9525">
              <a:solidFill>
                <a:schemeClr val="tx1"/>
              </a:solidFill>
              <a:round/>
              <a:headEnd/>
              <a:tailEnd/>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ru-RU" altLang="ru-RU" sz="4400">
                  <a:solidFill>
                    <a:schemeClr val="bg1"/>
                  </a:solidFill>
                  <a:latin typeface="Arial Black" pitchFamily="34" charset="0"/>
                </a:rPr>
                <a:t>!</a:t>
              </a:r>
            </a:p>
          </p:txBody>
        </p:sp>
      </p:grpSp>
      <p:sp>
        <p:nvSpPr>
          <p:cNvPr id="19" name="Прямоугольник 18"/>
          <p:cNvSpPr/>
          <p:nvPr/>
        </p:nvSpPr>
        <p:spPr>
          <a:xfrm>
            <a:off x="671513" y="1776413"/>
            <a:ext cx="7399337" cy="2693987"/>
          </a:xfrm>
          <a:prstGeom prst="rect">
            <a:avLst/>
          </a:prstGeom>
          <a:solidFill>
            <a:srgbClr val="FFFF99"/>
          </a:solidFill>
          <a:ln>
            <a:noFill/>
          </a:ln>
          <a:effectLst>
            <a:outerShdw blurRad="50800" dist="38100" dir="2700000" algn="tl" rotWithShape="0">
              <a:prstClr val="black">
                <a:alpha val="40000"/>
              </a:prstClr>
            </a:outerShdw>
          </a:effectLst>
        </p:spPr>
        <p:txBody>
          <a:bodyPr>
            <a:spAutoFit/>
          </a:bodyPr>
          <a:lstStyle/>
          <a:p>
            <a:pPr eaLnBrk="1" hangingPunct="1">
              <a:spcBef>
                <a:spcPts val="600"/>
              </a:spcBef>
              <a:defRPr/>
            </a:pPr>
            <a:r>
              <a:rPr lang="en-US" sz="2400" kern="0" dirty="0">
                <a:solidFill>
                  <a:srgbClr val="0000CC"/>
                </a:solidFill>
                <a:latin typeface="Consolas" pitchFamily="49" charset="0"/>
              </a:rPr>
              <a:t>def</a:t>
            </a:r>
            <a:r>
              <a:rPr lang="en-US" sz="2400" kern="0" dirty="0">
                <a:solidFill>
                  <a:srgbClr val="000000"/>
                </a:solidFill>
                <a:latin typeface="Consolas" pitchFamily="49" charset="0"/>
              </a:rPr>
              <a:t> solve ( a, b ): </a:t>
            </a:r>
            <a:r>
              <a:rPr lang="ru-RU" sz="2400" kern="0" dirty="0">
                <a:solidFill>
                  <a:srgbClr val="000000"/>
                </a:solidFill>
                <a:latin typeface="Consolas" pitchFamily="49" charset="0"/>
              </a:rPr>
              <a:t>  </a:t>
            </a:r>
            <a:r>
              <a:rPr lang="en-US" sz="2400" kern="0" dirty="0">
                <a:solidFill>
                  <a:srgbClr val="008000"/>
                </a:solidFill>
                <a:latin typeface="Consolas" pitchFamily="49" charset="0"/>
              </a:rPr>
              <a:t># a</a:t>
            </a:r>
            <a:r>
              <a:rPr lang="ru-RU" sz="2400" kern="0" dirty="0">
                <a:solidFill>
                  <a:srgbClr val="008000"/>
                </a:solidFill>
                <a:latin typeface="Consolas" pitchFamily="49" charset="0"/>
              </a:rPr>
              <a:t>*</a:t>
            </a:r>
            <a:r>
              <a:rPr lang="en-US" sz="2400" kern="0" dirty="0">
                <a:solidFill>
                  <a:srgbClr val="008000"/>
                </a:solidFill>
                <a:latin typeface="Consolas" pitchFamily="49" charset="0"/>
              </a:rPr>
              <a:t>x = b</a:t>
            </a:r>
            <a:endParaRPr lang="en-US" sz="2400" kern="0" dirty="0">
              <a:solidFill>
                <a:srgbClr val="000000"/>
              </a:solidFill>
              <a:latin typeface="Consolas" pitchFamily="49" charset="0"/>
            </a:endParaRPr>
          </a:p>
          <a:p>
            <a:pPr eaLnBrk="1" hangingPunct="1">
              <a:spcBef>
                <a:spcPts val="600"/>
              </a:spcBef>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if</a:t>
            </a:r>
            <a:r>
              <a:rPr lang="en-US" sz="2400" kern="0" dirty="0">
                <a:solidFill>
                  <a:srgbClr val="000000"/>
                </a:solidFill>
                <a:latin typeface="Consolas" pitchFamily="49" charset="0"/>
              </a:rPr>
              <a:t> a == </a:t>
            </a:r>
            <a:r>
              <a:rPr lang="en-US" sz="2400" kern="0" dirty="0">
                <a:solidFill>
                  <a:srgbClr val="00B0F0"/>
                </a:solidFill>
                <a:latin typeface="Consolas" pitchFamily="49" charset="0"/>
              </a:rPr>
              <a:t>0</a:t>
            </a:r>
            <a:r>
              <a:rPr lang="en-US" sz="2400" kern="0" dirty="0">
                <a:solidFill>
                  <a:srgbClr val="000000"/>
                </a:solidFill>
                <a:latin typeface="Consolas" pitchFamily="49" charset="0"/>
              </a:rPr>
              <a:t>:</a:t>
            </a:r>
          </a:p>
          <a:p>
            <a:pPr eaLnBrk="1" hangingPunct="1">
              <a:spcBef>
                <a:spcPts val="600"/>
              </a:spcBef>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if</a:t>
            </a:r>
            <a:r>
              <a:rPr lang="en-US" sz="2400" kern="0" dirty="0">
                <a:solidFill>
                  <a:srgbClr val="000000"/>
                </a:solidFill>
                <a:latin typeface="Consolas" pitchFamily="49" charset="0"/>
              </a:rPr>
              <a:t> b == </a:t>
            </a:r>
            <a:r>
              <a:rPr lang="en-US" sz="2400" kern="0" dirty="0">
                <a:solidFill>
                  <a:srgbClr val="00B0F0"/>
                </a:solidFill>
                <a:latin typeface="Consolas" pitchFamily="49" charset="0"/>
              </a:rPr>
              <a:t>0</a:t>
            </a:r>
            <a:r>
              <a:rPr lang="en-US" sz="2400" kern="0" dirty="0">
                <a:solidFill>
                  <a:srgbClr val="000000"/>
                </a:solidFill>
                <a:latin typeface="Consolas" pitchFamily="49" charset="0"/>
              </a:rPr>
              <a:t>: </a:t>
            </a:r>
            <a:r>
              <a:rPr lang="en-US" sz="2400" kern="0" dirty="0">
                <a:solidFill>
                  <a:srgbClr val="0000CC"/>
                </a:solidFill>
                <a:latin typeface="Consolas" pitchFamily="49" charset="0"/>
              </a:rPr>
              <a:t>return</a:t>
            </a:r>
            <a:r>
              <a:rPr lang="en-US" sz="2400" kern="0" dirty="0">
                <a:solidFill>
                  <a:srgbClr val="000000"/>
                </a:solidFill>
                <a:latin typeface="Consolas" pitchFamily="49" charset="0"/>
              </a:rPr>
              <a:t> </a:t>
            </a:r>
            <a:r>
              <a:rPr lang="en-US" sz="2400" kern="0" dirty="0">
                <a:solidFill>
                  <a:srgbClr val="0000CC"/>
                </a:solidFill>
                <a:latin typeface="Consolas" pitchFamily="49" charset="0"/>
              </a:rPr>
              <a:t>True</a:t>
            </a:r>
          </a:p>
          <a:p>
            <a:pPr eaLnBrk="1" hangingPunct="1">
              <a:spcBef>
                <a:spcPts val="600"/>
              </a:spcBef>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else</a:t>
            </a:r>
            <a:r>
              <a:rPr lang="en-US" sz="2400" kern="0" dirty="0">
                <a:solidFill>
                  <a:srgbClr val="000000"/>
                </a:solidFill>
                <a:latin typeface="Consolas" pitchFamily="49" charset="0"/>
              </a:rPr>
              <a:t>: </a:t>
            </a:r>
            <a:r>
              <a:rPr lang="en-US" sz="2400" kern="0" dirty="0">
                <a:solidFill>
                  <a:srgbClr val="0000CC"/>
                </a:solidFill>
                <a:latin typeface="Consolas" pitchFamily="49" charset="0"/>
              </a:rPr>
              <a:t>return</a:t>
            </a:r>
            <a:r>
              <a:rPr lang="en-US" sz="2400" kern="0" dirty="0">
                <a:solidFill>
                  <a:srgbClr val="000000"/>
                </a:solidFill>
                <a:latin typeface="Consolas" pitchFamily="49" charset="0"/>
              </a:rPr>
              <a:t> </a:t>
            </a:r>
            <a:r>
              <a:rPr lang="en-US" sz="2400" kern="0" dirty="0">
                <a:solidFill>
                  <a:srgbClr val="0000CC"/>
                </a:solidFill>
                <a:latin typeface="Consolas" pitchFamily="49" charset="0"/>
              </a:rPr>
              <a:t>None</a:t>
            </a:r>
          </a:p>
          <a:p>
            <a:pPr eaLnBrk="1" hangingPunct="1">
              <a:spcBef>
                <a:spcPts val="600"/>
              </a:spcBef>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else</a:t>
            </a:r>
            <a:r>
              <a:rPr lang="en-US" sz="2400" kern="0" dirty="0">
                <a:solidFill>
                  <a:srgbClr val="000000"/>
                </a:solidFill>
                <a:latin typeface="Consolas" pitchFamily="49" charset="0"/>
              </a:rPr>
              <a:t>:  </a:t>
            </a:r>
          </a:p>
          <a:p>
            <a:pPr eaLnBrk="1" hangingPunct="1">
              <a:spcBef>
                <a:spcPts val="600"/>
              </a:spcBef>
              <a:defRPr/>
            </a:pPr>
            <a:r>
              <a:rPr lang="en-US" sz="2400" kern="0" dirty="0">
                <a:solidFill>
                  <a:srgbClr val="000000"/>
                </a:solidFill>
                <a:latin typeface="Consolas" pitchFamily="49" charset="0"/>
              </a:rPr>
              <a:t>    </a:t>
            </a:r>
            <a:r>
              <a:rPr lang="en-US" sz="2400" kern="0" dirty="0">
                <a:solidFill>
                  <a:srgbClr val="0000CC"/>
                </a:solidFill>
                <a:latin typeface="Consolas" pitchFamily="49" charset="0"/>
              </a:rPr>
              <a:t>return</a:t>
            </a:r>
            <a:r>
              <a:rPr lang="en-US" sz="2400" kern="0" dirty="0">
                <a:solidFill>
                  <a:srgbClr val="000000"/>
                </a:solidFill>
                <a:latin typeface="Consolas" pitchFamily="49" charset="0"/>
              </a:rPr>
              <a:t> b / a</a:t>
            </a:r>
            <a:endParaRPr lang="ru-RU" sz="2400" kern="0" dirty="0">
              <a:solidFill>
                <a:srgbClr val="008000"/>
              </a:solidFill>
              <a:latin typeface="Consolas" pitchFamily="49" charset="0"/>
            </a:endParaRPr>
          </a:p>
        </p:txBody>
      </p:sp>
      <p:sp>
        <p:nvSpPr>
          <p:cNvPr id="9" name="Скругленная прямоугольная выноска 8"/>
          <p:cNvSpPr/>
          <p:nvPr/>
        </p:nvSpPr>
        <p:spPr bwMode="auto">
          <a:xfrm>
            <a:off x="6019800" y="2125663"/>
            <a:ext cx="2390775" cy="923925"/>
          </a:xfrm>
          <a:prstGeom prst="wedgeRoundRectCallout">
            <a:avLst>
              <a:gd name="adj1" fmla="val -84359"/>
              <a:gd name="adj2" fmla="val 31954"/>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nchor="ctr"/>
          <a:lstStyle/>
          <a:p>
            <a:pPr algn="ctr" eaLnBrk="1" hangingPunct="1">
              <a:lnSpc>
                <a:spcPct val="80000"/>
              </a:lnSpc>
              <a:defRPr/>
            </a:pPr>
            <a:r>
              <a:rPr lang="ru-RU" sz="2800" dirty="0"/>
              <a:t>логическое значение</a:t>
            </a:r>
          </a:p>
        </p:txBody>
      </p:sp>
      <p:sp>
        <p:nvSpPr>
          <p:cNvPr id="10" name="Скругленная прямоугольная выноска 9"/>
          <p:cNvSpPr/>
          <p:nvPr/>
        </p:nvSpPr>
        <p:spPr bwMode="auto">
          <a:xfrm>
            <a:off x="5180013" y="3194050"/>
            <a:ext cx="2185987" cy="836613"/>
          </a:xfrm>
          <a:prstGeom prst="wedgeRoundRectCallout">
            <a:avLst>
              <a:gd name="adj1" fmla="val -88246"/>
              <a:gd name="adj2" fmla="val -32040"/>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nchor="ctr"/>
          <a:lstStyle/>
          <a:p>
            <a:pPr algn="ctr" eaLnBrk="1" hangingPunct="1">
              <a:lnSpc>
                <a:spcPct val="80000"/>
              </a:lnSpc>
              <a:defRPr/>
            </a:pPr>
            <a:r>
              <a:rPr lang="ru-RU" sz="2800" dirty="0"/>
              <a:t>пустое значение</a:t>
            </a:r>
          </a:p>
        </p:txBody>
      </p:sp>
      <p:sp>
        <p:nvSpPr>
          <p:cNvPr id="11" name="Скругленная прямоугольная выноска 10"/>
          <p:cNvSpPr/>
          <p:nvPr/>
        </p:nvSpPr>
        <p:spPr bwMode="auto">
          <a:xfrm>
            <a:off x="3929063" y="4184650"/>
            <a:ext cx="1390650" cy="593725"/>
          </a:xfrm>
          <a:prstGeom prst="wedgeRoundRectCallout">
            <a:avLst>
              <a:gd name="adj1" fmla="val -79984"/>
              <a:gd name="adj2" fmla="val -40808"/>
              <a:gd name="adj3" fmla="val 16667"/>
            </a:avLst>
          </a:prstGeom>
          <a:solidFill>
            <a:srgbClr val="E6E6FF"/>
          </a:solidFill>
          <a:ln w="12700" cap="flat" cmpd="sng" algn="ctr">
            <a:noFill/>
            <a:prstDash val="solid"/>
            <a:round/>
            <a:headEnd type="none" w="med" len="med"/>
            <a:tailEnd type="triangle" w="lg" len="lg"/>
          </a:ln>
          <a:effectLst>
            <a:outerShdw blurRad="50800" dist="38100" dir="2700000" algn="tl" rotWithShape="0">
              <a:prstClr val="black">
                <a:alpha val="40000"/>
              </a:prstClr>
            </a:outerShdw>
          </a:effectLst>
        </p:spPr>
        <p:txBody>
          <a:bodyPr anchor="ctr"/>
          <a:lstStyle/>
          <a:p>
            <a:pPr algn="ctr" eaLnBrk="1" hangingPunct="1">
              <a:lnSpc>
                <a:spcPct val="80000"/>
              </a:lnSpc>
              <a:defRPr/>
            </a:pPr>
            <a:r>
              <a:rPr lang="ru-RU" sz="2800" dirty="0"/>
              <a:t>число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dissolve">
                                      <p:cBhvr>
                                        <p:cTn id="7" dur="500"/>
                                        <p:tgtEl>
                                          <p:spTgt spid="19">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dissolve">
                                      <p:cBhvr>
                                        <p:cTn id="10" dur="500"/>
                                        <p:tgtEl>
                                          <p:spTgt spid="1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dissolve">
                                      <p:cBhvr>
                                        <p:cTn id="15" dur="500"/>
                                        <p:tgtEl>
                                          <p:spTgt spid="19">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
                                            <p:txEl>
                                              <p:pRg st="2" end="2"/>
                                            </p:txEl>
                                          </p:spTgt>
                                        </p:tgtEl>
                                        <p:attrNameLst>
                                          <p:attrName>style.visibility</p:attrName>
                                        </p:attrNameLst>
                                      </p:cBhvr>
                                      <p:to>
                                        <p:strVal val="visible"/>
                                      </p:to>
                                    </p:set>
                                    <p:animEffect transition="in" filter="dissolve">
                                      <p:cBhvr>
                                        <p:cTn id="18" dur="500"/>
                                        <p:tgtEl>
                                          <p:spTgt spid="19">
                                            <p:txEl>
                                              <p:pRg st="2" end="2"/>
                                            </p:txEl>
                                          </p:spTgt>
                                        </p:tgtEl>
                                      </p:cBhvr>
                                    </p:animEffect>
                                  </p:childTnLst>
                                </p:cTn>
                              </p:par>
                            </p:childTnLst>
                          </p:cTn>
                        </p:par>
                        <p:par>
                          <p:cTn id="19" fill="hold" nodeType="afterGroup">
                            <p:stCondLst>
                              <p:cond delay="5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dissolve">
                                      <p:cBhvr>
                                        <p:cTn id="27" dur="500"/>
                                        <p:tgtEl>
                                          <p:spTgt spid="19">
                                            <p:txEl>
                                              <p:pRg st="3" end="3"/>
                                            </p:txEl>
                                          </p:spTgt>
                                        </p:tgtEl>
                                      </p:cBhvr>
                                    </p:animEffect>
                                  </p:childTnLst>
                                </p:cTn>
                              </p:par>
                            </p:childTnLst>
                          </p:cTn>
                        </p:par>
                        <p:par>
                          <p:cTn id="28" fill="hold" nodeType="afterGroup">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9">
                                            <p:txEl>
                                              <p:pRg st="4" end="4"/>
                                            </p:txEl>
                                          </p:spTgt>
                                        </p:tgtEl>
                                        <p:attrNameLst>
                                          <p:attrName>style.visibility</p:attrName>
                                        </p:attrNameLst>
                                      </p:cBhvr>
                                      <p:to>
                                        <p:strVal val="visible"/>
                                      </p:to>
                                    </p:set>
                                    <p:animEffect transition="in" filter="dissolve">
                                      <p:cBhvr>
                                        <p:cTn id="36" dur="500"/>
                                        <p:tgtEl>
                                          <p:spTgt spid="19">
                                            <p:txEl>
                                              <p:pRg st="4" end="4"/>
                                            </p:txEl>
                                          </p:spTgt>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Effect transition="in" filter="dissolve">
                                      <p:cBhvr>
                                        <p:cTn id="39" dur="500"/>
                                        <p:tgtEl>
                                          <p:spTgt spid="19">
                                            <p:txEl>
                                              <p:pRg st="5" end="5"/>
                                            </p:txEl>
                                          </p:spTgt>
                                        </p:tgtEl>
                                      </p:cBhvr>
                                    </p:animEffec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dissolv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animBg="1"/>
      <p:bldP spid="9"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fb43d654a7f567cc24c48bdb51d327bdae5b598a"/>
</p:tagLst>
</file>

<file path=ppt/theme/theme1.xml><?xml version="1.0" encoding="utf-8"?>
<a:theme xmlns:a="http://schemas.openxmlformats.org/drawingml/2006/main" name="Оформление по умолчанию">
  <a:themeElements>
    <a:clrScheme name="Другая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CC0099"/>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CC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68402</TotalTime>
  <Words>8926</Words>
  <Application>Microsoft Office PowerPoint</Application>
  <PresentationFormat>Экран (4:3)</PresentationFormat>
  <Paragraphs>1081</Paragraphs>
  <Slides>55</Slides>
  <Notes>55</Notes>
  <HiddenSlides>1</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55</vt:i4>
      </vt:variant>
    </vt:vector>
  </HeadingPairs>
  <TitlesOfParts>
    <vt:vector size="64" baseType="lpstr">
      <vt:lpstr>Arial</vt:lpstr>
      <vt:lpstr>Symbol</vt:lpstr>
      <vt:lpstr>Arial Black</vt:lpstr>
      <vt:lpstr>Wingdings</vt:lpstr>
      <vt:lpstr>Consolas</vt:lpstr>
      <vt:lpstr>Times New Roman</vt:lpstr>
      <vt:lpstr>Courier New</vt:lpstr>
      <vt:lpstr>Calibri</vt:lpstr>
      <vt:lpstr>Оформление по умолчанию</vt:lpstr>
      <vt:lpstr>Язык Python в школьном курсе информатики</vt:lpstr>
      <vt:lpstr>Популярность</vt:lpstr>
      <vt:lpstr>Использование</vt:lpstr>
      <vt:lpstr>Для обучения</vt:lpstr>
      <vt:lpstr>Учебник К.Ю. Полякова и Е.А. Еремина</vt:lpstr>
      <vt:lpstr>Олимпиады</vt:lpstr>
      <vt:lpstr>Почему Python?</vt:lpstr>
      <vt:lpstr>Динамическая типизация</vt:lpstr>
      <vt:lpstr>Динамическая типизация</vt:lpstr>
      <vt:lpstr>Структура = отступы</vt:lpstr>
      <vt:lpstr>Компактность</vt:lpstr>
      <vt:lpstr>Списки (массивы)</vt:lpstr>
      <vt:lpstr>Списки (массивы)</vt:lpstr>
      <vt:lpstr>Списки (массивы)</vt:lpstr>
      <vt:lpstr>Списки (массивы)</vt:lpstr>
      <vt:lpstr>Длинная арифметика</vt:lpstr>
      <vt:lpstr>Алфавитно-частотный словарь</vt:lpstr>
      <vt:lpstr>Черепашья графика</vt:lpstr>
      <vt:lpstr>Ввод с клавиатуры</vt:lpstr>
      <vt:lpstr>Ввод с клавиатуры</vt:lpstr>
      <vt:lpstr>Ввод массива с клавиатуры</vt:lpstr>
      <vt:lpstr>C2 (демо-2014)</vt:lpstr>
      <vt:lpstr>C4</vt:lpstr>
      <vt:lpstr>C4 (решение)</vt:lpstr>
      <vt:lpstr>C4-2014</vt:lpstr>
      <vt:lpstr>C4-2014 (решение)</vt:lpstr>
      <vt:lpstr>Функциональное программирование</vt:lpstr>
      <vt:lpstr>Функциональное программирование</vt:lpstr>
      <vt:lpstr>Отбор элементов по условию</vt:lpstr>
      <vt:lpstr>Обработка всех элементов списка (map)</vt:lpstr>
      <vt:lpstr>Обработка всех элементов списка (map)</vt:lpstr>
      <vt:lpstr>Map – Reduce</vt:lpstr>
      <vt:lpstr>Map – Reduce</vt:lpstr>
      <vt:lpstr>Функциональное программирование</vt:lpstr>
      <vt:lpstr>Функциональное программирование</vt:lpstr>
      <vt:lpstr>Функциональное программирование</vt:lpstr>
      <vt:lpstr>Функциональное программирование</vt:lpstr>
      <vt:lpstr>Графический интерфейс</vt:lpstr>
      <vt:lpstr>Графический интерфейс</vt:lpstr>
      <vt:lpstr>Библиотеки</vt:lpstr>
      <vt:lpstr>Достоинства</vt:lpstr>
      <vt:lpstr>Грабли</vt:lpstr>
      <vt:lpstr>Грабли</vt:lpstr>
      <vt:lpstr>Грабли</vt:lpstr>
      <vt:lpstr>Грабли</vt:lpstr>
      <vt:lpstr>Грабли</vt:lpstr>
      <vt:lpstr>Грабли</vt:lpstr>
      <vt:lpstr>Грабли</vt:lpstr>
      <vt:lpstr>Грабли</vt:lpstr>
      <vt:lpstr>Грабли</vt:lpstr>
      <vt:lpstr>Грабли</vt:lpstr>
      <vt:lpstr>Недостатки</vt:lpstr>
      <vt:lpstr>Дистанционное образование</vt:lpstr>
      <vt:lpstr>Дистанционное образование</vt:lpstr>
      <vt:lpstr>Конец фильма</vt:lpstr>
    </vt:vector>
  </TitlesOfParts>
  <Company>163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Программное обеспечение (ПО)</dc:title>
  <dc:creator>kp</dc:creator>
  <cp:lastModifiedBy>Зося А. Ковалева</cp:lastModifiedBy>
  <cp:revision>2392</cp:revision>
  <dcterms:created xsi:type="dcterms:W3CDTF">2007-01-31T19:13:48Z</dcterms:created>
  <dcterms:modified xsi:type="dcterms:W3CDTF">2016-09-23T08:16:05Z</dcterms:modified>
</cp:coreProperties>
</file>