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5" r:id="rId8"/>
    <p:sldId id="262" r:id="rId9"/>
    <p:sldId id="263" r:id="rId10"/>
    <p:sldId id="264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624</c:v>
                </c:pt>
                <c:pt idx="1">
                  <c:v>744</c:v>
                </c:pt>
                <c:pt idx="2">
                  <c:v>807</c:v>
                </c:pt>
                <c:pt idx="3">
                  <c:v>857</c:v>
                </c:pt>
                <c:pt idx="4">
                  <c:v>1325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3-4252-8C59-6A9333389F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призёры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156</c:v>
                </c:pt>
                <c:pt idx="1">
                  <c:v>170</c:v>
                </c:pt>
                <c:pt idx="2">
                  <c:v>172</c:v>
                </c:pt>
                <c:pt idx="3">
                  <c:v>173</c:v>
                </c:pt>
                <c:pt idx="4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13-4252-8C59-6A9333389F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D13-4252-8C59-6A9333389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96096"/>
        <c:axId val="105397632"/>
      </c:barChart>
      <c:catAx>
        <c:axId val="10539609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05397632"/>
        <c:crosses val="autoZero"/>
        <c:auto val="1"/>
        <c:lblAlgn val="ctr"/>
        <c:lblOffset val="100"/>
        <c:noMultiLvlLbl val="1"/>
      </c:catAx>
      <c:valAx>
        <c:axId val="10539763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396096"/>
        <c:crosses val="autoZero"/>
        <c:crossBetween val="between"/>
      </c:valAx>
    </c:plotArea>
    <c:legend>
      <c:legendPos val="r"/>
      <c:legendEntry>
        <c:idx val="2"/>
        <c:delete val="1"/>
      </c:legendEntry>
      <c:overlay val="1"/>
    </c:legend>
    <c:plotVisOnly val="1"/>
    <c:dispBlanksAs val="zero"/>
    <c:showDLblsOverMax val="1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</c:v>
                </c:pt>
                <c:pt idx="1">
                  <c:v>76</c:v>
                </c:pt>
                <c:pt idx="2">
                  <c:v>82</c:v>
                </c:pt>
                <c:pt idx="3">
                  <c:v>92</c:v>
                </c:pt>
                <c:pt idx="4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C-4DD2-8F7B-68354121F9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призёры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</c:v>
                </c:pt>
                <c:pt idx="1">
                  <c:v>27</c:v>
                </c:pt>
                <c:pt idx="2">
                  <c:v>31</c:v>
                </c:pt>
                <c:pt idx="3">
                  <c:v>49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C-4DD2-8F7B-68354121F9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F1C-4DD2-8F7B-68354121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72768"/>
        <c:axId val="105474304"/>
      </c:barChart>
      <c:catAx>
        <c:axId val="105472768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05474304"/>
        <c:crosses val="autoZero"/>
        <c:auto val="1"/>
        <c:lblAlgn val="ctr"/>
        <c:lblOffset val="100"/>
        <c:noMultiLvlLbl val="1"/>
      </c:catAx>
      <c:valAx>
        <c:axId val="10547430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547276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1"/>
    </c:legend>
    <c:plotVisOnly val="1"/>
    <c:dispBlanksAs val="zero"/>
    <c:showDLblsOverMax val="1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8.7361027167943237E-2"/>
          <c:y val="6.6573258841460828E-2"/>
          <c:w val="0.57270804959627697"/>
          <c:h val="0.8198115523169546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15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7-4F19-A8A5-2E4C43D33F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призёры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7-4F19-A8A5-2E4C43D33F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157-4F19-A8A5-2E4C43D33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99552"/>
        <c:axId val="53401088"/>
      </c:barChart>
      <c:catAx>
        <c:axId val="5339955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53401088"/>
        <c:crosses val="autoZero"/>
        <c:auto val="1"/>
        <c:lblAlgn val="ctr"/>
        <c:lblOffset val="100"/>
        <c:noMultiLvlLbl val="1"/>
      </c:catAx>
      <c:valAx>
        <c:axId val="5340108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53399552"/>
        <c:crosses val="autoZero"/>
        <c:crossBetween val="between"/>
      </c:valAx>
    </c:plotArea>
    <c:legend>
      <c:legendPos val="r"/>
      <c:legendEntry>
        <c:idx val="2"/>
        <c:delete val="1"/>
      </c:legendEntry>
      <c:overlay val="1"/>
    </c:legend>
    <c:plotVisOnly val="1"/>
    <c:dispBlanksAs val="zero"/>
    <c:showDLblsOverMax val="1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0.70139</cdr:x>
      <cdr:y>0.03373</cdr:y>
    </cdr:from>
    <cdr:to>
      <cdr:x>1</cdr:x>
      <cdr:y>0.19643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3200" y="107950"/>
          <a:ext cx="1638300" cy="52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/>
            <a:t>Школьный этап ВОШ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0.70139</cdr:x>
      <cdr:y>0.03373</cdr:y>
    </cdr:from>
    <cdr:to>
      <cdr:x>1</cdr:x>
      <cdr:y>0.19643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3200" y="107950"/>
          <a:ext cx="1638300" cy="52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/>
            <a:t>Муниципальный этап ВОШ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0.70139</cdr:x>
      <cdr:y>0.03373</cdr:y>
    </cdr:from>
    <cdr:to>
      <cdr:x>1</cdr:x>
      <cdr:y>0.19643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3200" y="107950"/>
          <a:ext cx="1638300" cy="52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/>
            <a:t>Региональный этап ВОШ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муниципального образования город Краснодар лицей № 48 имени Александра Васильевича Суворова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286908" cy="32861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Отчет о реализации проекта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краевой инновационной площадки за 2019 год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/>
              <a:ea typeface="Calibri" pitchFamily="1"/>
              <a:cs typeface="Times New Roman" pitchFamily="18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качества инженерно-технологического образования в условиях многомерного сетевого взаимодействия посредством инновационной технологизации образовательного процесса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7149" y="0"/>
            <a:ext cx="1336851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ool48suvorov.ru/images/novosti/07_03/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8"/>
            <a:ext cx="4071966" cy="305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07207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марта 2019 г. в городе Краснодар проходил региональный этап Всероссийского конкурса научно-технологических проектов "Большие вызовы". Лицей представляли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Колодина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Анна, учащаяся 6 "и" класса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Половинко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Александра, учащаяся 10 "и/т" класса.  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school48suvorov.ru/images/novosti/07_03/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813175" cy="2859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-71456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Олимпиадное движение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4400552" cy="447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86294" y="1714488"/>
          <a:ext cx="44148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142852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Олимпиадное движение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ster\Desktop\IMG-20190514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08"/>
            <a:ext cx="3071802" cy="211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285720" y="1142984"/>
          <a:ext cx="521497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0694" y="3357562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Комаренко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призёр заключительного этапа ВОШ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1362" y="0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Летняя занятость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18150" r="13238" b="17646"/>
          <a:stretch/>
        </p:blipFill>
        <p:spPr bwMode="auto">
          <a:xfrm>
            <a:off x="5500694" y="1000108"/>
            <a:ext cx="350266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14889" r="13624" b="15283"/>
          <a:stretch/>
        </p:blipFill>
        <p:spPr bwMode="auto">
          <a:xfrm>
            <a:off x="5500694" y="3714752"/>
            <a:ext cx="3357586" cy="2527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" descr="C:\Users\Master\Desktop\IMG-20190708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00240"/>
            <a:ext cx="520703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5720" y="1071546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Летний профильный лагерь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«Школа юного учёного»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0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ool48suvorov.ru/images/novosti/15-12-2019/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343918" cy="3257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http://school48suvorov.ru/images/novosti/26,10,2019/2.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408943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-71456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Транслирование результатов деятельности в рамках проекта</a:t>
            </a:r>
            <a:endParaRPr lang="ru-RU" dirty="0"/>
          </a:p>
        </p:txBody>
      </p:sp>
      <p:pic>
        <p:nvPicPr>
          <p:cNvPr id="5" name="Содержимое 4" descr="036d9f26-185e-4051-b189-7672683557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1362" y="0"/>
            <a:ext cx="1002638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1500174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март 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международная научно-практическая конференция «Образование в поликультурном мире»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сентябрь 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–краевой фестиваль образовательных инноваций «От инновационных идей до методических пособий»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октябрь 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–конкурс «Лучший педагогический опыт» в рамках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Всероссийского педагогического Фестиваля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декабрь 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–краевая научно-практическая конференция "Реализация ФГОС СОО: первые шаги, лучшие практики " по теме "Опыт и перспективы развития инженерных классов"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Инженерное  образование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школьников крайне востребованная инновация для решения стратегических задач развития инновационного образования,  инновационной экономики.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3596" y="0"/>
            <a:ext cx="1420404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Объект, предмет и гипотеза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образовательный процесс общеобразовательной организации.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инженерно-технологическая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подготовка и профильное обучения.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качество инженерно-технологического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будет обеспечено,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будут определены  и реализованы оптимальные условия и механизмы непрерывной инженерно-технологической профилизации,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обучения, а также будет проводится мониторинг данного процесса.</a:t>
            </a:r>
          </a:p>
          <a:p>
            <a:endParaRPr lang="ru-RU" dirty="0"/>
          </a:p>
        </p:txBody>
      </p:sp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-71456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инновационного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определение оптимальных условий и механизмов непрерывной инженерно-технологической профилизации,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 на основе многомерного сетевого взаимодействия посредством инновационной технологизации образовательного процесса.</a:t>
            </a:r>
          </a:p>
          <a:p>
            <a:endParaRPr lang="ru-RU" dirty="0"/>
          </a:p>
        </p:txBody>
      </p:sp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1362" y="0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инновационного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85850" y="1142984"/>
            <a:ext cx="9358378" cy="5143536"/>
          </a:xfrm>
        </p:spPr>
        <p:txBody>
          <a:bodyPr>
            <a:normAutofit fontScale="77500" lnSpcReduction="20000"/>
          </a:bodyPr>
          <a:lstStyle/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1. Разработать и реализовать психолого-педагогические, организационные, кадровые и материально-технические условия, обеспечивающие практико-ориентированную высокотехнологичную образовательную среду.</a:t>
            </a:r>
          </a:p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2. Разработать и реализовать механизмы непрерывной инженерно-технологической профилизации,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обучения: комплексную интерактивную модель обеспечения качества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иженерно-технологического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образования, многомерную модель сетевого взаимодействия, модель навигатора непрерывной  индивидуальной профилизации обучающихся и его электронного автоматизированного аналога.</a:t>
            </a:r>
          </a:p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3. Обогатить практику непрерывной инженерно-технологической профилизации,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 инновационным содержанием и технологиями организации образовательного процесса (в т.ч.технологии «Смешанная школа» и технология гибкого проектного управления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AGILE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Skram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-уроки).</a:t>
            </a:r>
          </a:p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4. Разработать и реализовать мониторинг эффективности реализации проекта.</a:t>
            </a:r>
          </a:p>
          <a:p>
            <a:pPr lvl="3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5. Разработать нормативно-правовое и методическое обеспечение деятельности образовательных организаций по проблеме непрерывной инженерно-технологической профилизации,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 и транслировать инновационный опыт.</a:t>
            </a:r>
          </a:p>
          <a:p>
            <a:endParaRPr lang="ru-RU" dirty="0"/>
          </a:p>
        </p:txBody>
      </p:sp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1362" y="0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907262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Обоснование идеи инновационного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образовательной среды, которая должна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стать мотивирующей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интеллектуального  и творческого развития детей,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способствующей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усвоению физико-математических и технических дисциплин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формирующей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устойчивый интерес к исследовательской, проектной, инженерно-конструкторской деятельности.</a:t>
            </a:r>
          </a:p>
          <a:p>
            <a:endParaRPr lang="ru-RU" dirty="0"/>
          </a:p>
        </p:txBody>
      </p:sp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-71456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общеобразовательные программы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Разработано и реализовано в образовательном процессе 18 программ по внеурочной деятельности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1362" y="214290"/>
            <a:ext cx="1002638" cy="857256"/>
          </a:xfrm>
          <a:prstGeom prst="rect">
            <a:avLst/>
          </a:prstGeom>
          <a:noFill/>
        </p:spPr>
      </p:pic>
      <p:pic>
        <p:nvPicPr>
          <p:cNvPr id="5" name="Рисунок 4" descr="Автореферат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928934"/>
            <a:ext cx="4078224" cy="3621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Инженерный класс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124744"/>
            <a:ext cx="4385461" cy="328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0"/>
            <a:ext cx="1002638" cy="85725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77" y="3501008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Региональная площадка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5нов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000108"/>
            <a:ext cx="4000528" cy="2667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Фото на 3 Олимпиа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876"/>
            <a:ext cx="4415553" cy="2689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572000" y="1000108"/>
            <a:ext cx="4429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Победители и призеры Всероссийской олимпиады школьников ПАО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получат право участвовать в энергетической проектной смене, организуемой при участии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Россетей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57158" y="3857628"/>
            <a:ext cx="37861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2-3 марта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Краснодаре на базе лицея № 48 имени А.В. Суворова прошел региональный этап Всероссийской олимпиады школьников ПАО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Участниками отборочного этапа стали 80 кубанских школьников, которые демонстрировали свои знания по математике, информатике и физике.</a:t>
            </a:r>
          </a:p>
        </p:txBody>
      </p:sp>
      <p:pic>
        <p:nvPicPr>
          <p:cNvPr id="8" name="Picture 3" descr="C:\Users\Ульяна\Downloads\лого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1362" y="142852"/>
            <a:ext cx="100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566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автономное общеобразовательное учреждение муниципального образования город Краснодар лицей № 48 имени Александра Васильевича Суворова </vt:lpstr>
      <vt:lpstr>Актуальность проекта</vt:lpstr>
      <vt:lpstr>Объект, предмет и гипотеза проекта</vt:lpstr>
      <vt:lpstr>Цель инновационного проекта</vt:lpstr>
      <vt:lpstr>Задачи инновационного проекта</vt:lpstr>
      <vt:lpstr>Обоснование идеи инновационного проекта </vt:lpstr>
      <vt:lpstr>Дополнительные общеобразовательные программы</vt:lpstr>
      <vt:lpstr>Инженерный класс</vt:lpstr>
      <vt:lpstr>Региональная площадка</vt:lpstr>
      <vt:lpstr>Проектно-исследовательская деятельность</vt:lpstr>
      <vt:lpstr>Олимпиадное движение</vt:lpstr>
      <vt:lpstr>Олимпиадное движение</vt:lpstr>
      <vt:lpstr>Летняя занятость</vt:lpstr>
      <vt:lpstr>Образовательные программы</vt:lpstr>
      <vt:lpstr>Транслирование результатов деятельности в рамках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муниципального образования город Краснодар лицей № 48 имени Александра Васильевича Суворова </dc:title>
  <dc:creator>Master</dc:creator>
  <cp:lastModifiedBy>Ульяна</cp:lastModifiedBy>
  <cp:revision>12</cp:revision>
  <dcterms:created xsi:type="dcterms:W3CDTF">2020-02-03T16:01:19Z</dcterms:created>
  <dcterms:modified xsi:type="dcterms:W3CDTF">2020-02-04T11:32:36Z</dcterms:modified>
</cp:coreProperties>
</file>