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  <p:sldMasterId id="2147483679" r:id="rId2"/>
  </p:sldMasterIdLst>
  <p:notesMasterIdLst>
    <p:notesMasterId r:id="rId22"/>
  </p:notesMasterIdLst>
  <p:sldIdLst>
    <p:sldId id="256" r:id="rId3"/>
    <p:sldId id="301" r:id="rId4"/>
    <p:sldId id="302" r:id="rId5"/>
    <p:sldId id="319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</p:sldIdLst>
  <p:sldSz cx="12190413" cy="6859588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22" autoAdjust="0"/>
  </p:normalViewPr>
  <p:slideViewPr>
    <p:cSldViewPr>
      <p:cViewPr>
        <p:scale>
          <a:sx n="70" d="100"/>
          <a:sy n="70" d="100"/>
        </p:scale>
        <p:origin x="-720" y="-10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213675213675238E-2"/>
          <c:y val="5.7971014492753624E-2"/>
          <c:w val="0.56923076923076898"/>
          <c:h val="0.789855072463768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участия обучающихся в ЭБЦ в конкурсах экологической направленности</c:v>
                </c:pt>
              </c:strCache>
            </c:strRef>
          </c:tx>
          <c:spPr>
            <a:solidFill>
              <a:srgbClr val="008080"/>
            </a:solidFill>
            <a:ln w="1577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2017-2018 </c:v>
                </c:pt>
                <c:pt idx="1">
                  <c:v>2018-2019   </c:v>
                </c:pt>
                <c:pt idx="2">
                  <c:v>2019-2020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0.13</c:v>
                </c:pt>
                <c:pt idx="1">
                  <c:v>0.15000000000000005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победителей и призеров от общего числа участников в конкурсах экологической направленности</c:v>
                </c:pt>
              </c:strCache>
            </c:strRef>
          </c:tx>
          <c:spPr>
            <a:solidFill>
              <a:srgbClr val="99CC00"/>
            </a:solidFill>
            <a:ln w="1577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2017-2018 </c:v>
                </c:pt>
                <c:pt idx="1">
                  <c:v>2018-2019   </c:v>
                </c:pt>
                <c:pt idx="2">
                  <c:v>2019-2020 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0.21000000000000005</c:v>
                </c:pt>
                <c:pt idx="1">
                  <c:v>0.23</c:v>
                </c:pt>
                <c:pt idx="2">
                  <c:v>0.35000000000000009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1928064"/>
        <c:axId val="71933952"/>
        <c:axId val="0"/>
      </c:bar3DChart>
      <c:catAx>
        <c:axId val="7192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1933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1933952"/>
        <c:scaling>
          <c:orientation val="minMax"/>
        </c:scaling>
        <c:delete val="0"/>
        <c:axPos val="l"/>
        <c:majorGridlines>
          <c:spPr>
            <a:ln w="394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94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1928064"/>
        <c:crosses val="autoZero"/>
        <c:crossBetween val="between"/>
      </c:valAx>
      <c:spPr>
        <a:noFill/>
        <a:ln w="31556">
          <a:noFill/>
        </a:ln>
      </c:spPr>
    </c:plotArea>
    <c:legend>
      <c:legendPos val="r"/>
      <c:layout>
        <c:manualLayout>
          <c:xMode val="edge"/>
          <c:yMode val="edge"/>
          <c:x val="0.63135737873777809"/>
          <c:y val="0.17625544317014827"/>
          <c:w val="0.35726495726495744"/>
          <c:h val="0.56753479528483008"/>
        </c:manualLayout>
      </c:layout>
      <c:overlay val="0"/>
      <c:spPr>
        <a:noFill/>
        <a:ln w="394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9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772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748" y="3308122"/>
            <a:ext cx="9488338" cy="147036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748" y="4778486"/>
            <a:ext cx="9488338" cy="86161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749" y="1807780"/>
            <a:ext cx="9496204" cy="4052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8259" y="675879"/>
            <a:ext cx="1963694" cy="51865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748" y="675880"/>
            <a:ext cx="7289127" cy="51865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91008" y="6429192"/>
            <a:ext cx="333426" cy="32829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748" y="3308122"/>
            <a:ext cx="9488338" cy="147036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748" y="4778486"/>
            <a:ext cx="9488338" cy="86161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32CA7-92D8-4FF0-A70F-CCB207191AEA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hangingPunct="0">
              <a:defRPr sz="11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C1EC76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BA39-D66E-467F-BD11-8A02CB233358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0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5519-7B7D-441B-8831-0E8E01635B6A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hangingPunct="0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7430-9982-47A4-9E3A-FA439ABBE7AF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13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9" y="3309347"/>
            <a:ext cx="9488335" cy="1469140"/>
          </a:xfrm>
        </p:spPr>
        <p:txBody>
          <a:bodyPr anchor="b"/>
          <a:lstStyle>
            <a:lvl1pPr algn="r">
              <a:defRPr sz="38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749" y="4778487"/>
            <a:ext cx="9488335" cy="860599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19DA-D42A-4AE5-8169-ADDCC663A7B6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hangingPunct="0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3359-8888-4667-9993-6EB9DAA85A72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96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9" y="675881"/>
            <a:ext cx="9496204" cy="9246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748" y="1810169"/>
            <a:ext cx="4627767" cy="4052239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899" y="1810168"/>
            <a:ext cx="4625054" cy="4052240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9886-1382-44D4-8A83-D6E2BA5D6217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hangingPunct="0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AA13-C63B-4FFA-B8E5-75FC7C8FB8D9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98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6961" y="1813347"/>
            <a:ext cx="4196552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748" y="2389743"/>
            <a:ext cx="4627767" cy="3472665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5221" y="1813347"/>
            <a:ext cx="4189439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898" y="2389743"/>
            <a:ext cx="4627764" cy="3472665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D6A3-5CAC-4324-B4CF-610C2C0EEABB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hangingPunct="0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438-8FBA-4922-873C-C22AEFB67691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8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33243-4398-4CA1-B61F-9E9FE02DB5EC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hangingPunct="0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412C-3087-4364-AD72-A0AA174002D3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4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E73F-0582-425D-A9A2-A1AA8A9B64D2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hangingPunct="0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74D0-AD98-4863-AE45-4D36190BFA92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03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7" y="446191"/>
            <a:ext cx="3547072" cy="1186136"/>
          </a:xfrm>
        </p:spPr>
        <p:txBody>
          <a:bodyPr anchor="b"/>
          <a:lstStyle>
            <a:lvl1pPr algn="l"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204" y="446191"/>
            <a:ext cx="5705749" cy="5416217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747" y="1632328"/>
            <a:ext cx="3547072" cy="42300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B665-5E67-4D23-ABA2-CCDDD136CE93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hangingPunct="0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6287-8999-4226-AC95-67A802979F4C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6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291263" y="993775"/>
            <a:ext cx="246221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8" y="1387379"/>
            <a:ext cx="4641245" cy="1113512"/>
          </a:xfrm>
        </p:spPr>
        <p:txBody>
          <a:bodyPr anchor="b">
            <a:normAutofit/>
          </a:bodyPr>
          <a:lstStyle>
            <a:lvl1pPr algn="l"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748" y="2500891"/>
            <a:ext cx="4641245" cy="25307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1554" y="1600571"/>
            <a:ext cx="4571405" cy="3429794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5C60-B293-4D49-8E70-BA77A77C964A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 hangingPunct="0">
              <a:defRPr sz="110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B307-E1CE-4569-AF87-1AB6371149D1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96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749" y="1807780"/>
            <a:ext cx="9496204" cy="4052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3D01-4401-48D3-A70A-F0201248D6C9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hangingPunct="0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AA22-85B5-4039-97A2-DF1D51FEF129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42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8259" y="675879"/>
            <a:ext cx="1963694" cy="51865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748" y="675880"/>
            <a:ext cx="7289127" cy="51865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DFEF-69AB-47F1-9EE6-6A9BC15AD3AD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1/18/2021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hangingPunct="0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9ADF-115B-409E-B47E-7D67485B0C47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80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EC3B-3AE3-40BF-8614-ED0BC3B8E356}" type="slidenum">
              <a:rPr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7875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 bwMode="auto">
          <a:xfrm>
            <a:off x="11790363" y="6429375"/>
            <a:ext cx="333375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7613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fld id="{5ED96A65-89B3-4C38-BA4A-234F21AE64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2330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9" y="3309347"/>
            <a:ext cx="9488335" cy="1469140"/>
          </a:xfrm>
        </p:spPr>
        <p:txBody>
          <a:bodyPr anchor="b"/>
          <a:lstStyle>
            <a:lvl1pPr algn="r">
              <a:defRPr sz="38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749" y="4778487"/>
            <a:ext cx="9488335" cy="860599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9" y="675881"/>
            <a:ext cx="9496204" cy="9246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748" y="1810169"/>
            <a:ext cx="4627767" cy="4052239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899" y="1810168"/>
            <a:ext cx="4625054" cy="4052240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6961" y="1813347"/>
            <a:ext cx="4196552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748" y="2389743"/>
            <a:ext cx="4627767" cy="3472665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5221" y="1813347"/>
            <a:ext cx="4189439" cy="576395"/>
          </a:xfrm>
        </p:spPr>
        <p:txBody>
          <a:bodyPr anchor="b">
            <a:noAutofit/>
          </a:bodyPr>
          <a:lstStyle>
            <a:lvl1pPr marL="0" indent="0">
              <a:buNone/>
              <a:defRPr sz="2900" b="0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898" y="2389743"/>
            <a:ext cx="4627764" cy="3472665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7" y="446191"/>
            <a:ext cx="3547072" cy="1186136"/>
          </a:xfrm>
        </p:spPr>
        <p:txBody>
          <a:bodyPr anchor="b"/>
          <a:lstStyle>
            <a:lvl1pPr algn="l"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204" y="446191"/>
            <a:ext cx="5705749" cy="5416217"/>
          </a:xfrm>
        </p:spPr>
        <p:txBody>
          <a:bodyPr>
            <a:normAutofit/>
          </a:bodyPr>
          <a:lstStyle>
            <a:lvl5pPr>
              <a:defRPr/>
            </a:lvl5pPr>
            <a:lvl6pPr marL="2993380" indent="-272125">
              <a:buClr>
                <a:schemeClr val="tx2"/>
              </a:buClr>
              <a:buSzPct val="101000"/>
              <a:buFont typeface="Courier New" pitchFamily="49" charset="0"/>
              <a:buChar char="o"/>
              <a:defRPr sz="1400"/>
            </a:lvl6pPr>
            <a:lvl7pPr marL="3537631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7pPr>
            <a:lvl8pPr marL="408188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8pPr>
            <a:lvl9pPr marL="4626132" indent="-272125">
              <a:buClr>
                <a:schemeClr val="tx2"/>
              </a:buClr>
              <a:buFont typeface="Courier New" pitchFamily="49" charset="0"/>
              <a:buChar char="o"/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747" y="1632328"/>
            <a:ext cx="3547072" cy="42300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48" y="1387379"/>
            <a:ext cx="4641245" cy="1113512"/>
          </a:xfrm>
        </p:spPr>
        <p:txBody>
          <a:bodyPr anchor="b">
            <a:normAutofit/>
          </a:bodyPr>
          <a:lstStyle>
            <a:lvl1pPr algn="l"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748" y="2500891"/>
            <a:ext cx="4641245" cy="25307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6290864" y="993306"/>
            <a:ext cx="2462530" cy="1530793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1554" y="1600571"/>
            <a:ext cx="4571405" cy="3429794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4856" cy="6859626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544251" rtl="0" eaLnBrk="1" latinLnBrk="0" hangingPunct="1"/>
                  <a:endParaRPr lang="en-US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748" y="675881"/>
            <a:ext cx="9498914" cy="924689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749" y="1807780"/>
            <a:ext cx="9498913" cy="405237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2008" y="5953188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1/18/2021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389" y="5953188"/>
            <a:ext cx="7007620" cy="36521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445" y="5953188"/>
            <a:ext cx="810944" cy="365210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544251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8188" indent="-408188" algn="l" defTabSz="544251" rtl="0" eaLnBrk="1" latinLnBrk="0" hangingPunct="1">
        <a:spcBef>
          <a:spcPct val="20000"/>
        </a:spcBef>
        <a:spcAft>
          <a:spcPts val="714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84408" indent="-340157" algn="l" defTabSz="544251" rtl="0" eaLnBrk="1" latinLnBrk="0" hangingPunct="1">
        <a:spcBef>
          <a:spcPct val="20000"/>
        </a:spcBef>
        <a:spcAft>
          <a:spcPts val="714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0627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04878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49129" indent="-272125" algn="l" defTabSz="544251" rtl="0" eaLnBrk="1" latinLnBrk="0" hangingPunct="1">
        <a:spcBef>
          <a:spcPct val="20000"/>
        </a:spcBef>
        <a:spcAft>
          <a:spcPts val="714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93380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4"/>
          <p:cNvGrpSpPr>
            <a:grpSpLocks/>
          </p:cNvGrpSpPr>
          <p:nvPr/>
        </p:nvGrpSpPr>
        <p:grpSpPr bwMode="auto">
          <a:xfrm>
            <a:off x="0" y="0"/>
            <a:ext cx="12334875" cy="6859588"/>
            <a:chOff x="-9" y="-16"/>
            <a:chExt cx="9252346" cy="6858038"/>
          </a:xfrm>
        </p:grpSpPr>
        <p:grpSp>
          <p:nvGrpSpPr>
            <p:cNvPr id="2056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057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7733" y="3702785"/>
                <a:ext cx="1190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algn="l" defTabSz="544251" hangingPunct="1">
                    <a:defRPr/>
                  </a:pPr>
                  <a:endParaRPr lang="en-US" sz="2100" kern="12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algn="l" defTabSz="544251" hangingPunct="1">
                    <a:defRPr/>
                  </a:pPr>
                  <a:endParaRPr lang="en-US" sz="2100" kern="12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algn="l" defTabSz="544251" hangingPunct="1">
                    <a:defRPr/>
                  </a:pPr>
                  <a:endParaRPr lang="en-US" sz="2100" kern="12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algn="l" defTabSz="544251" hangingPunct="1">
                    <a:defRPr/>
                  </a:pPr>
                  <a:endParaRPr lang="en-US" sz="2100" kern="12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algn="l" defTabSz="544251" hangingPunct="1">
                    <a:defRPr/>
                  </a:pPr>
                  <a:endParaRPr lang="en-US" sz="2100" kern="12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058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l" defTabSz="544251" hangingPunct="1">
                    <a:defRPr/>
                  </a:pPr>
                  <a:endParaRPr lang="en-US" sz="2100" kern="12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l" defTabSz="544251" hangingPunct="1">
                    <a:defRPr/>
                  </a:pPr>
                  <a:endParaRPr lang="en-US" sz="2100" kern="12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algn="l" defTabSz="544251" hangingPunct="1">
                    <a:defRPr/>
                  </a:pPr>
                  <a:endParaRPr lang="en-US" sz="2100" kern="12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algn="l" defTabSz="544251" hangingPunct="1">
                    <a:defRPr/>
                  </a:pPr>
                  <a:endParaRPr lang="en-US" sz="2100" kern="12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algn="l" defTabSz="544251" hangingPunct="1">
                    <a:defRPr/>
                  </a:pPr>
                  <a:endParaRPr lang="en-US" sz="2100" kern="120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46200" y="676275"/>
            <a:ext cx="9498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46200" y="1808163"/>
            <a:ext cx="949801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2025" y="5953125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r" defTabSz="1219169" fontAlgn="auto">
              <a:spcBef>
                <a:spcPts val="0"/>
              </a:spcBef>
              <a:spcAft>
                <a:spcPts val="0"/>
              </a:spcAft>
              <a:defRPr sz="1100" kern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 hangingPunct="1">
              <a:defRPr/>
            </a:pPr>
            <a:fld id="{990DA21A-8A9B-4ED7-AD70-616D2FF04430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 hangingPunct="1">
                <a:defRPr/>
              </a:pPr>
              <a:t>1/18/2021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800" y="5953125"/>
            <a:ext cx="7007225" cy="365125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r" defTabSz="1219169" fontAlgn="auto">
              <a:spcBef>
                <a:spcPts val="0"/>
              </a:spcBef>
              <a:spcAft>
                <a:spcPts val="0"/>
              </a:spcAft>
              <a:defRPr sz="1200" kern="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88" y="5953125"/>
            <a:ext cx="811212" cy="365125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 defTabSz="1219169" fontAlgn="auto" hangingPunct="0">
              <a:spcBef>
                <a:spcPts val="0"/>
              </a:spcBef>
              <a:spcAft>
                <a:spcPts val="0"/>
              </a:spcAft>
              <a:defRPr sz="2100" kern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5A7CE-169F-40D4-9ED2-F375636BF12B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1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542925" rtl="0" fontAlgn="base">
        <a:spcBef>
          <a:spcPct val="0"/>
        </a:spcBef>
        <a:spcAft>
          <a:spcPct val="0"/>
        </a:spcAft>
        <a:defRPr sz="38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542925" rtl="0" fontAlgn="base">
        <a:spcBef>
          <a:spcPct val="0"/>
        </a:spcBef>
        <a:spcAft>
          <a:spcPct val="0"/>
        </a:spcAft>
        <a:defRPr sz="38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542925" rtl="0" fontAlgn="base">
        <a:spcBef>
          <a:spcPct val="0"/>
        </a:spcBef>
        <a:spcAft>
          <a:spcPct val="0"/>
        </a:spcAft>
        <a:defRPr sz="38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542925" rtl="0" fontAlgn="base">
        <a:spcBef>
          <a:spcPct val="0"/>
        </a:spcBef>
        <a:spcAft>
          <a:spcPct val="0"/>
        </a:spcAft>
        <a:defRPr sz="38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542925" rtl="0" fontAlgn="base">
        <a:spcBef>
          <a:spcPct val="0"/>
        </a:spcBef>
        <a:spcAft>
          <a:spcPct val="0"/>
        </a:spcAft>
        <a:defRPr sz="38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7988" indent="-407988" algn="l" defTabSz="542925" rtl="0" fontAlgn="base">
        <a:spcBef>
          <a:spcPct val="20000"/>
        </a:spcBef>
        <a:spcAft>
          <a:spcPts val="713"/>
        </a:spcAft>
        <a:buClr>
          <a:srgbClr val="404040"/>
        </a:buClr>
        <a:buFont typeface="Wingdings 2" pitchFamily="18" charset="2"/>
        <a:buChar char=""/>
        <a:defRPr sz="2100" kern="1200">
          <a:solidFill>
            <a:srgbClr val="404040"/>
          </a:solidFill>
          <a:latin typeface="+mn-lt"/>
          <a:ea typeface="+mn-ea"/>
          <a:cs typeface="+mn-cs"/>
        </a:defRPr>
      </a:lvl1pPr>
      <a:lvl2pPr marL="884238" indent="-339725" algn="l" defTabSz="542925" rtl="0" fontAlgn="base">
        <a:spcBef>
          <a:spcPct val="20000"/>
        </a:spcBef>
        <a:spcAft>
          <a:spcPts val="713"/>
        </a:spcAft>
        <a:buClr>
          <a:srgbClr val="404040"/>
        </a:buClr>
        <a:buFont typeface="Wingdings 2" pitchFamily="18" charset="2"/>
        <a:buChar char=""/>
        <a:defRPr sz="1900" kern="1200">
          <a:solidFill>
            <a:srgbClr val="404040"/>
          </a:solidFill>
          <a:latin typeface="+mn-lt"/>
          <a:ea typeface="+mn-ea"/>
          <a:cs typeface="+mn-cs"/>
        </a:defRPr>
      </a:lvl2pPr>
      <a:lvl3pPr marL="1360488" indent="-271463" algn="l" defTabSz="542925" rtl="0" fontAlgn="base">
        <a:spcBef>
          <a:spcPct val="20000"/>
        </a:spcBef>
        <a:spcAft>
          <a:spcPts val="713"/>
        </a:spcAft>
        <a:buClr>
          <a:srgbClr val="404040"/>
        </a:buClr>
        <a:buFont typeface="Wingdings 2" pitchFamily="18" charset="2"/>
        <a:buChar char=""/>
        <a:defRPr sz="1700" kern="1200">
          <a:solidFill>
            <a:srgbClr val="404040"/>
          </a:solidFill>
          <a:latin typeface="+mn-lt"/>
          <a:ea typeface="+mn-ea"/>
          <a:cs typeface="+mn-cs"/>
        </a:defRPr>
      </a:lvl3pPr>
      <a:lvl4pPr marL="1903413" indent="-271463" algn="l" defTabSz="542925" rtl="0" fontAlgn="base">
        <a:spcBef>
          <a:spcPct val="20000"/>
        </a:spcBef>
        <a:spcAft>
          <a:spcPts val="713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2447925" indent="-271463" algn="l" defTabSz="542925" rtl="0" fontAlgn="base">
        <a:spcBef>
          <a:spcPct val="20000"/>
        </a:spcBef>
        <a:spcAft>
          <a:spcPts val="713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993380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544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544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bc.sochi-schools.ru/innovatsionnaya-deyatelnost/kraevaya-innovatsionnaya-ploshhadka/" TargetMode="External"/><Relationship Id="rId2" Type="http://schemas.openxmlformats.org/officeDocument/2006/relationships/hyperlink" Target="http://ebc.sochi-schools.ru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382122"/>
            <a:ext cx="12212262" cy="47746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4646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ИННОВАЦИОННЫЙ ПРОЕКТ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2" descr="D:\Users\user\Desktop\к проекту\логотип эбц сочи цветн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8746" y="404540"/>
            <a:ext cx="1149409" cy="12841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7275" y="1700794"/>
            <a:ext cx="7920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/>
              <a:t>МУНИЦИПАЛЬНОЕ БЮДЖЕТНОЕ </a:t>
            </a:r>
            <a:r>
              <a:rPr lang="ru-RU" sz="1300" dirty="0" smtClean="0"/>
              <a:t>УЧРЕЖДЕНИЕ ДОПОЛНИТЕЛЬНОГО ОБРАЗОВАНИЯ </a:t>
            </a:r>
          </a:p>
          <a:p>
            <a:pPr algn="r"/>
            <a:r>
              <a:rPr lang="ru-RU" sz="1300" dirty="0" smtClean="0"/>
              <a:t>«ЭКОЛОГО-БИОЛОГИЧЕСКИЙ ЦЕНТР ИМЕНИ </a:t>
            </a:r>
            <a:r>
              <a:rPr lang="ru-RU" sz="1300" dirty="0"/>
              <a:t>С. Ю. СОКОЛОВА» г. СОЧИ</a:t>
            </a:r>
          </a:p>
          <a:p>
            <a:endParaRPr lang="ru-RU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562838" y="2925738"/>
            <a:ext cx="9200613" cy="2575218"/>
          </a:xfrm>
          <a:prstGeom prst="snip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51392" y="3044148"/>
            <a:ext cx="8465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Формирование экологической культуры учащихся 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b="1" dirty="0"/>
              <a:t>в системе  дополнительного образования детей г. </a:t>
            </a:r>
            <a:r>
              <a:rPr lang="ru-RU" sz="2000" b="1" dirty="0" smtClean="0"/>
              <a:t>Сочи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</a:t>
            </a:r>
            <a:r>
              <a:rPr lang="ru-RU" sz="2000" b="1" dirty="0"/>
              <a:t>на современном этапе обновления содержания </a:t>
            </a:r>
            <a:endParaRPr lang="ru-RU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естественнонаучной направленности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Разработана модель создания и организации деятельности школьных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агропарков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600" b="1" dirty="0"/>
              <a:t>Подготовлены методические рекомендации по организации образовательной деятельности с использованием практического ресурса школьного </a:t>
            </a:r>
            <a:r>
              <a:rPr lang="ru-RU" sz="1600" b="1" dirty="0" err="1"/>
              <a:t>агропарка</a:t>
            </a:r>
            <a:r>
              <a:rPr lang="ru-RU" sz="1600" b="1" dirty="0"/>
              <a:t> (в рамках дополнительного образования, внеурочной деятельности и воспитательной работы), планированию и обустройству территорий школьных </a:t>
            </a:r>
            <a:r>
              <a:rPr lang="ru-RU" sz="1600" b="1" dirty="0" err="1"/>
              <a:t>агропарков</a:t>
            </a:r>
            <a:r>
              <a:rPr lang="ru-RU" sz="1600" b="1" dirty="0"/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52" y="4211665"/>
            <a:ext cx="2913984" cy="217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06" y="2373610"/>
            <a:ext cx="3520480" cy="26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5" y="2653269"/>
            <a:ext cx="2805515" cy="373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66" y="4019213"/>
            <a:ext cx="3154906" cy="235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60" y="2493690"/>
            <a:ext cx="2937660" cy="270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851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Разработан сетевой проект «Школьный 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</a:rPr>
              <a:t>агропарк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», </a:t>
            </a:r>
            <a:r>
              <a:rPr lang="ru-RU" sz="1600" b="1" dirty="0"/>
              <a:t>обеспечивающий тиражирование инновационного опыта ЭБЦ по созданию образовательного </a:t>
            </a:r>
            <a:r>
              <a:rPr lang="ru-RU" sz="1600" b="1" dirty="0" err="1"/>
              <a:t>агропарка</a:t>
            </a:r>
            <a:r>
              <a:rPr lang="ru-RU" sz="1600" b="1" dirty="0"/>
              <a:t> на пришкольных площадях общеобразовательных организаций.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0817" y="1818035"/>
            <a:ext cx="114492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В рамках реализации сетевого </a:t>
            </a:r>
            <a:r>
              <a:rPr lang="ru-RU" sz="1600" b="1" dirty="0" smtClean="0">
                <a:solidFill>
                  <a:srgbClr val="002060"/>
                </a:solidFill>
              </a:rPr>
              <a:t>проекта: 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Создана </a:t>
            </a:r>
            <a:r>
              <a:rPr lang="ru-RU" sz="1600" b="1" dirty="0"/>
              <a:t>методическая  сеть из 14 образовательных организаций по реализации проекта «Школьный </a:t>
            </a:r>
            <a:r>
              <a:rPr lang="ru-RU" sz="1600" b="1" dirty="0" err="1"/>
              <a:t>Агропарк</a:t>
            </a:r>
            <a:r>
              <a:rPr lang="ru-RU" sz="1600" b="1" dirty="0"/>
              <a:t>», направленного на организацию на базе общеобразовательных школ площадок </a:t>
            </a:r>
            <a:r>
              <a:rPr lang="ru-RU" sz="1600" b="1" dirty="0" smtClean="0"/>
              <a:t>практического </a:t>
            </a:r>
            <a:r>
              <a:rPr lang="ru-RU" sz="1600" b="1" dirty="0"/>
              <a:t>освоения обучающимися современных экологических </a:t>
            </a:r>
            <a:r>
              <a:rPr lang="ru-RU" sz="1600" b="1" dirty="0" err="1"/>
              <a:t>агротехнологий</a:t>
            </a:r>
            <a:r>
              <a:rPr lang="ru-RU" sz="1600" b="1" dirty="0"/>
              <a:t>, формирование экологической культуры и навыков экологического землепользования.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Проведены </a:t>
            </a:r>
            <a:r>
              <a:rPr lang="ru-RU" sz="1600" b="1" dirty="0"/>
              <a:t>методические семинары, организованы выезды мобильной творческой группы педагогов ЭБЦ  в общеобразовательные организации для оказания методической помощи в проектировании и организации работы школьных </a:t>
            </a:r>
            <a:r>
              <a:rPr lang="ru-RU" sz="1600" b="1" dirty="0" err="1"/>
              <a:t>агропарков</a:t>
            </a:r>
            <a:r>
              <a:rPr lang="ru-RU" sz="1600" b="1" dirty="0"/>
              <a:t>.</a:t>
            </a:r>
          </a:p>
          <a:p>
            <a:endParaRPr lang="ru-RU" sz="16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6" y="4221882"/>
            <a:ext cx="2811066" cy="158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0"/>
          <a:stretch/>
        </p:blipFill>
        <p:spPr>
          <a:xfrm>
            <a:off x="4802289" y="4349051"/>
            <a:ext cx="2334116" cy="208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3"/>
          <a:stretch/>
        </p:blipFill>
        <p:spPr>
          <a:xfrm>
            <a:off x="8424148" y="4221882"/>
            <a:ext cx="3228909" cy="183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"/>
          <a:stretch/>
        </p:blipFill>
        <p:spPr>
          <a:xfrm>
            <a:off x="7136405" y="4349051"/>
            <a:ext cx="1605716" cy="208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75" y="4402289"/>
            <a:ext cx="2704414" cy="202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0962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Анализ результатов проведенной диагностики свидетельствует о повышении интереса учащихся к экологической проблематике, изучаемой на предметах естественнонаучной направленности, к проектной и исследовательской деятельности  по экологии и, как следствие, формирование у учащихся экологически осознанного поведения.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840992"/>
              </p:ext>
            </p:extLst>
          </p:nvPr>
        </p:nvGraphicFramePr>
        <p:xfrm>
          <a:off x="622598" y="2709714"/>
          <a:ext cx="730096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иаграмма" r:id="rId3" imgW="5686560" imgH="2752672" progId="MSGraph.Chart.8">
                  <p:embed/>
                </p:oleObj>
              </mc:Choice>
              <mc:Fallback>
                <p:oleObj name="Диаграмма" r:id="rId3" imgW="5686560" imgH="2752672" progId="MSGraph.Char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98" y="2709714"/>
                        <a:ext cx="7300963" cy="3528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1725" y="2271236"/>
            <a:ext cx="11830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Участие учащихся в экологических мероприятиях с 2017 по 2020 гг.</a:t>
            </a:r>
          </a:p>
        </p:txBody>
      </p:sp>
    </p:spTree>
    <p:extLst>
      <p:ext uri="{BB962C8B-B14F-4D97-AF65-F5344CB8AC3E}">
        <p14:creationId xmlns:p14="http://schemas.microsoft.com/office/powerpoint/2010/main" val="3154896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 ходе реализации проекта подготовлено учебно-методическое пособие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«Практика формирования экологической культуры учащихся в системе дополнительного образования детей г. Сочи», </a:t>
            </a:r>
            <a:r>
              <a:rPr lang="ru-RU" sz="1600" b="1" dirty="0"/>
              <a:t>в </a:t>
            </a:r>
            <a:r>
              <a:rPr lang="ru-RU" sz="1600" b="1" dirty="0" smtClean="0"/>
              <a:t>котором:</a:t>
            </a:r>
          </a:p>
          <a:p>
            <a:pPr algn="just"/>
            <a:endParaRPr lang="ru-RU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представлен </a:t>
            </a:r>
            <a:r>
              <a:rPr lang="ru-RU" sz="1600" b="1" dirty="0"/>
              <a:t>опыт педагогов ЭБЦ в организации природоохранной практической и просветительской деятельности </a:t>
            </a:r>
            <a:r>
              <a:rPr lang="ru-RU" sz="1600" b="1" dirty="0" smtClean="0"/>
              <a:t>учащихся, </a:t>
            </a:r>
            <a:r>
              <a:rPr lang="ru-RU" sz="1600" b="1" dirty="0"/>
              <a:t>а также проектной и исследовательской </a:t>
            </a:r>
            <a:r>
              <a:rPr lang="ru-RU" sz="1600" b="1" dirty="0" smtClean="0"/>
              <a:t>работы на </a:t>
            </a:r>
            <a:r>
              <a:rPr lang="ru-RU" sz="1600" b="1" dirty="0"/>
              <a:t>учебно-опытных участках образовательного </a:t>
            </a:r>
            <a:r>
              <a:rPr lang="ru-RU" sz="1600" b="1" dirty="0" err="1" smtClean="0"/>
              <a:t>агропарка</a:t>
            </a:r>
            <a:r>
              <a:rPr lang="ru-RU" sz="1600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раскрыты </a:t>
            </a:r>
            <a:r>
              <a:rPr lang="ru-RU" sz="1600" b="1" dirty="0"/>
              <a:t>методические основания современных форматов проведения экологических образовательных событий, методические подходы к организации практических занятий, ученических исследований на учебно-опытных участках образовательного </a:t>
            </a:r>
            <a:r>
              <a:rPr lang="ru-RU" sz="1600" b="1" dirty="0" err="1"/>
              <a:t>агропарка</a:t>
            </a:r>
            <a:r>
              <a:rPr lang="ru-RU" sz="1600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приводятся </a:t>
            </a:r>
            <a:r>
              <a:rPr lang="ru-RU" sz="1600" b="1" dirty="0"/>
              <a:t>методические рекомендации к проектированию  содержания практических занятий на учебно-опытных участках, направленных на знакомство обучающихся с технологиями экологического земледелия, а также с основами </a:t>
            </a:r>
            <a:r>
              <a:rPr lang="ru-RU" sz="1600" b="1" dirty="0" smtClean="0"/>
              <a:t>растениеводства</a:t>
            </a:r>
            <a:r>
              <a:rPr lang="ru-RU" sz="1600" b="1" dirty="0"/>
              <a:t>, сортоиспытания и </a:t>
            </a:r>
            <a:r>
              <a:rPr lang="ru-RU" sz="1600" b="1" dirty="0" err="1"/>
              <a:t>сортовыведения</a:t>
            </a:r>
            <a:r>
              <a:rPr lang="ru-RU" sz="1600" b="1" dirty="0"/>
              <a:t> в условиях Причерноморья Кавказа</a:t>
            </a:r>
            <a:r>
              <a:rPr lang="ru-RU" sz="1600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предлагаются </a:t>
            </a:r>
            <a:r>
              <a:rPr lang="ru-RU" sz="1600" b="1" dirty="0"/>
              <a:t>методические рекомендации по организации и проведению экологических образовательных событий в муниципальной системе дополнительного образования</a:t>
            </a:r>
            <a:r>
              <a:rPr lang="ru-RU" sz="1600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приводятся </a:t>
            </a:r>
            <a:r>
              <a:rPr lang="ru-RU" sz="1600" b="1" dirty="0"/>
              <a:t>примеры исследовательских работ, выполненных на учебно-опытных участках образовательного </a:t>
            </a:r>
            <a:r>
              <a:rPr lang="ru-RU" sz="1600" b="1" dirty="0" err="1" smtClean="0"/>
              <a:t>агропарка</a:t>
            </a:r>
            <a:endParaRPr lang="ru-RU" sz="16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33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ЭБЦ является организатором сетевых методических событий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В </a:t>
            </a:r>
            <a:r>
              <a:rPr lang="ru-RU" sz="1600" b="1" dirty="0"/>
              <a:t>2020 году были проведены</a:t>
            </a:r>
            <a:r>
              <a:rPr lang="ru-RU" sz="1600" b="1" dirty="0" smtClean="0"/>
              <a:t>:</a:t>
            </a:r>
          </a:p>
          <a:p>
            <a:pPr algn="just"/>
            <a:endParaRPr lang="ru-RU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зональный </a:t>
            </a:r>
            <a:r>
              <a:rPr lang="ru-RU" sz="1600" b="1" dirty="0"/>
              <a:t>семинар «Школьный </a:t>
            </a:r>
            <a:r>
              <a:rPr lang="ru-RU" sz="1600" b="1" dirty="0" err="1"/>
              <a:t>агропарк</a:t>
            </a:r>
            <a:r>
              <a:rPr lang="ru-RU" sz="1600" b="1" dirty="0"/>
              <a:t>. Ресурсы развития» (февраль 2020); </a:t>
            </a:r>
            <a:endParaRPr lang="ru-RU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онлайн </a:t>
            </a:r>
            <a:r>
              <a:rPr lang="ru-RU" sz="1600" b="1" dirty="0"/>
              <a:t>семинар по постановке учащимися опытов и подготовке ребят к участию во Всероссийском проекте «Малая </a:t>
            </a:r>
            <a:r>
              <a:rPr lang="ru-RU" sz="1600" b="1" dirty="0" err="1"/>
              <a:t>Тимирязевка</a:t>
            </a:r>
            <a:r>
              <a:rPr lang="ru-RU" sz="1600" b="1" dirty="0"/>
              <a:t>» (апрель, 2020г</a:t>
            </a:r>
            <a:r>
              <a:rPr lang="ru-RU" sz="1600" b="1" dirty="0" smtClean="0"/>
              <a:t>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выездной </a:t>
            </a:r>
            <a:r>
              <a:rPr lang="ru-RU" sz="1600" b="1" dirty="0"/>
              <a:t>семинар по обмену опытом «Организации опытнической деятельности учащихся» в СОШ № 77, СОШ № 85 (июль 2020г.); </a:t>
            </a:r>
            <a:endParaRPr lang="ru-RU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выездной </a:t>
            </a:r>
            <a:r>
              <a:rPr lang="ru-RU" sz="1600" b="1" dirty="0"/>
              <a:t>семинар «Новые </a:t>
            </a:r>
            <a:r>
              <a:rPr lang="ru-RU" sz="1600" b="1" dirty="0" err="1"/>
              <a:t>агротехнологии</a:t>
            </a:r>
            <a:r>
              <a:rPr lang="ru-RU" sz="1600" b="1" dirty="0"/>
              <a:t>» в </a:t>
            </a:r>
            <a:r>
              <a:rPr lang="ru-RU" sz="1600" b="1" dirty="0" err="1"/>
              <a:t>агрохозяйсво</a:t>
            </a:r>
            <a:r>
              <a:rPr lang="ru-RU" sz="1600" b="1" dirty="0"/>
              <a:t> «Солнечные сады Сочи» (август 2020г</a:t>
            </a:r>
            <a:r>
              <a:rPr lang="ru-RU" sz="1600" b="1" dirty="0" smtClean="0"/>
              <a:t>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агровыставки</a:t>
            </a:r>
            <a:r>
              <a:rPr lang="ru-RU" sz="1600" b="1" dirty="0" smtClean="0"/>
              <a:t> </a:t>
            </a:r>
            <a:r>
              <a:rPr lang="ru-RU" sz="1600" b="1" dirty="0"/>
              <a:t>достижений школьных </a:t>
            </a:r>
            <a:r>
              <a:rPr lang="ru-RU" sz="1600" b="1" dirty="0" err="1"/>
              <a:t>агропарков</a:t>
            </a:r>
            <a:r>
              <a:rPr lang="ru-RU" sz="1600" b="1" dirty="0"/>
              <a:t> по результатам работы за 2020 </a:t>
            </a:r>
            <a:r>
              <a:rPr lang="ru-RU" sz="1600" b="1" dirty="0" smtClean="0"/>
              <a:t>год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Проводилась </a:t>
            </a:r>
            <a:r>
              <a:rPr lang="ru-RU" sz="1600" b="1" dirty="0"/>
              <a:t>работа по поддержке информационной системы сетевого взаимодействия участников </a:t>
            </a:r>
            <a:r>
              <a:rPr lang="ru-RU" sz="1600" b="1" dirty="0" smtClean="0"/>
              <a:t>проекта </a:t>
            </a:r>
            <a:endParaRPr lang="ru-RU" sz="1600" b="1" dirty="0"/>
          </a:p>
          <a:p>
            <a:pPr algn="just"/>
            <a:endParaRPr lang="ru-RU" sz="1600" b="1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4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Организация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экологических мероприятий с использованием дистанционных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технологий.        </a:t>
            </a:r>
            <a:r>
              <a:rPr lang="ru-RU" sz="1600" b="1" dirty="0" smtClean="0"/>
              <a:t>В </a:t>
            </a:r>
            <a:r>
              <a:rPr lang="ru-RU" sz="1600" b="1" dirty="0"/>
              <a:t>связи с ограничениями 2020 года, связанными с эпидемиологической обстановкой, традиционные экологические мероприятия были  проведены в дистанционном формате.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Так</a:t>
            </a:r>
            <a:r>
              <a:rPr lang="ru-RU" sz="1600" b="1" dirty="0"/>
              <a:t>, используя дистанционные технологии, были организованы</a:t>
            </a:r>
            <a:r>
              <a:rPr lang="ru-RU" sz="1600" b="1" dirty="0" smtClean="0"/>
              <a:t>: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Городской </a:t>
            </a:r>
            <a:r>
              <a:rPr lang="ru-RU" sz="1600" b="1" dirty="0">
                <a:solidFill>
                  <a:srgbClr val="002060"/>
                </a:solidFill>
              </a:rPr>
              <a:t>слет юных </a:t>
            </a:r>
            <a:r>
              <a:rPr lang="ru-RU" sz="1600" b="1" dirty="0" smtClean="0">
                <a:solidFill>
                  <a:srgbClr val="002060"/>
                </a:solidFill>
              </a:rPr>
              <a:t>экологов </a:t>
            </a:r>
            <a:r>
              <a:rPr lang="ru-RU" sz="1600" b="1" dirty="0"/>
              <a:t>- для участников слета были разработаны тестовые задания, оценивающие знания ребят о природных объектах родного края и города Сочи, а также виртуально имитировались практические задачи и действия учащихся, которые им пришлось бы выполнить в условиях практической деятельности на природном объекте. Слет  прошел успешно, в нем приняло участие 73 участника из 33 ОО г. Сочи, что в 2 раза больше наших возможностей при традиционном выезде на природу</a:t>
            </a:r>
            <a:r>
              <a:rPr lang="ru-RU" sz="1600" b="1" dirty="0" smtClean="0"/>
              <a:t>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Мероприятия к Международному Дню Черного моря</a:t>
            </a:r>
            <a:r>
              <a:rPr lang="ru-RU" sz="1600" b="1" dirty="0"/>
              <a:t>, в которых приняло участие 4749 учащихся из 41 образовательной организации г. Сочи. </a:t>
            </a:r>
            <a:r>
              <a:rPr lang="ru-RU" sz="1600" b="1" dirty="0" smtClean="0"/>
              <a:t>На сайте Центра были выложены трансляция серии </a:t>
            </a:r>
            <a:r>
              <a:rPr lang="ru-RU" sz="1600" b="1" dirty="0"/>
              <a:t>обучающих уроков</a:t>
            </a:r>
            <a:r>
              <a:rPr lang="ru-RU" sz="1600" b="1" dirty="0" smtClean="0"/>
              <a:t>, проведена работа по организации творческих конкурсов </a:t>
            </a:r>
            <a:r>
              <a:rPr lang="ru-RU" sz="1600" b="1" dirty="0"/>
              <a:t>рисунков, фотографий, литературных эссе, </a:t>
            </a:r>
            <a:r>
              <a:rPr lang="ru-RU" sz="1600" b="1" dirty="0" smtClean="0"/>
              <a:t>семейных санитарных </a:t>
            </a:r>
            <a:r>
              <a:rPr lang="ru-RU" sz="1600" b="1" dirty="0"/>
              <a:t>и </a:t>
            </a:r>
            <a:r>
              <a:rPr lang="ru-RU" sz="1600" b="1" dirty="0" smtClean="0"/>
              <a:t>мониторинговых акций, занимательных онлайн викторин</a:t>
            </a:r>
            <a:r>
              <a:rPr lang="ru-RU" sz="1600" b="1" dirty="0"/>
              <a:t>. Для проведения мониторинга экологического состояния побережья был разработан опросник  и информационные материалы, которые были размещены на </a:t>
            </a:r>
            <a:r>
              <a:rPr lang="en-US" sz="1600" b="1" dirty="0" smtClean="0"/>
              <a:t>google</a:t>
            </a:r>
            <a:r>
              <a:rPr lang="ru-RU" sz="1600" b="1" dirty="0" smtClean="0"/>
              <a:t>-диске </a:t>
            </a:r>
            <a:r>
              <a:rPr lang="ru-RU" sz="1600" b="1" dirty="0"/>
              <a:t>ЭБЦ. В ходе проведения экологических семейных акций была собрана база данных по экологическому состоянию побережья.</a:t>
            </a:r>
            <a:endParaRPr lang="ru-RU" sz="1600" b="1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38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574" y="909514"/>
            <a:ext cx="114492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Организация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экологических мероприятий с использованием дистанционных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технологий        </a:t>
            </a:r>
            <a:endParaRPr lang="ru-RU" sz="1600" b="1" dirty="0"/>
          </a:p>
          <a:p>
            <a:pPr algn="just"/>
            <a:endParaRPr lang="en-US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Познавательные </a:t>
            </a:r>
            <a:r>
              <a:rPr lang="ru-RU" sz="1600" b="1" dirty="0">
                <a:solidFill>
                  <a:srgbClr val="002060"/>
                </a:solidFill>
              </a:rPr>
              <a:t>мероприятия летнего </a:t>
            </a:r>
            <a:r>
              <a:rPr lang="ru-RU" sz="1600" b="1" dirty="0" smtClean="0">
                <a:solidFill>
                  <a:srgbClr val="002060"/>
                </a:solidFill>
              </a:rPr>
              <a:t>дистанционного </a:t>
            </a:r>
            <a:r>
              <a:rPr lang="ru-RU" sz="1600" b="1" dirty="0">
                <a:solidFill>
                  <a:srgbClr val="002060"/>
                </a:solidFill>
              </a:rPr>
              <a:t>проекта </a:t>
            </a: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Сочи. Лето. </a:t>
            </a:r>
            <a:r>
              <a:rPr lang="ru-RU" sz="1600" b="1" dirty="0" err="1">
                <a:solidFill>
                  <a:srgbClr val="002060"/>
                </a:solidFill>
              </a:rPr>
              <a:t>Позитифф</a:t>
            </a:r>
            <a:r>
              <a:rPr lang="ru-RU" sz="1600" b="1" dirty="0">
                <a:solidFill>
                  <a:srgbClr val="002060"/>
                </a:solidFill>
              </a:rPr>
              <a:t>».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/>
              <a:t>Педагогами </a:t>
            </a:r>
            <a:r>
              <a:rPr lang="ru-RU" sz="1600" b="1" dirty="0"/>
              <a:t>ЭБЦ были </a:t>
            </a:r>
            <a:r>
              <a:rPr lang="ru-RU" sz="1600" b="1" dirty="0" smtClean="0"/>
              <a:t>подготовлены </a:t>
            </a:r>
            <a:r>
              <a:rPr lang="ru-RU" sz="1600" b="1" dirty="0"/>
              <a:t>и записаны 3 </a:t>
            </a:r>
            <a:r>
              <a:rPr lang="ru-RU" sz="1600" b="1" dirty="0" smtClean="0"/>
              <a:t>мастер-класса</a:t>
            </a:r>
            <a:r>
              <a:rPr lang="en-US" sz="1600" b="1" dirty="0" smtClean="0"/>
              <a:t> </a:t>
            </a:r>
            <a:r>
              <a:rPr lang="ru-RU" sz="1600" b="1" dirty="0" smtClean="0"/>
              <a:t>с целью экологического воспитания учащихся.</a:t>
            </a:r>
            <a:endParaRPr lang="en-US" sz="1600" b="1" dirty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Творческие </a:t>
            </a:r>
            <a:r>
              <a:rPr lang="ru-RU" sz="1600" b="1" dirty="0">
                <a:solidFill>
                  <a:srgbClr val="002060"/>
                </a:solidFill>
              </a:rPr>
              <a:t>мастер-классы для проведения </a:t>
            </a:r>
            <a:r>
              <a:rPr lang="ru-RU" sz="1600" b="1" dirty="0" smtClean="0">
                <a:solidFill>
                  <a:srgbClr val="002060"/>
                </a:solidFill>
              </a:rPr>
              <a:t>досуга </a:t>
            </a:r>
            <a:r>
              <a:rPr lang="ru-RU" sz="1600" b="1" dirty="0">
                <a:solidFill>
                  <a:srgbClr val="002060"/>
                </a:solidFill>
              </a:rPr>
              <a:t>в период зимних каникул: </a:t>
            </a:r>
            <a:r>
              <a:rPr lang="ru-RU" sz="1600" b="1" dirty="0" smtClean="0"/>
              <a:t>«</a:t>
            </a:r>
            <a:r>
              <a:rPr lang="ru-RU" sz="1600" b="1" dirty="0"/>
              <a:t>Рождественская свеча», </a:t>
            </a:r>
            <a:r>
              <a:rPr lang="ru-RU" sz="1600" b="1" dirty="0" smtClean="0"/>
              <a:t>«</a:t>
            </a:r>
            <a:r>
              <a:rPr lang="ru-RU" sz="1600" b="1" dirty="0"/>
              <a:t>Новогодний букет», </a:t>
            </a:r>
            <a:r>
              <a:rPr lang="ru-RU" sz="1600" b="1" dirty="0" smtClean="0"/>
              <a:t>«</a:t>
            </a:r>
            <a:r>
              <a:rPr lang="ru-RU" sz="1600" b="1" dirty="0"/>
              <a:t>Снежный шар</a:t>
            </a:r>
            <a:r>
              <a:rPr lang="ru-RU" sz="1600" b="1" dirty="0" smtClean="0"/>
              <a:t>».</a:t>
            </a:r>
            <a:endParaRPr lang="en-US" sz="1600" b="1" dirty="0" smtClean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Экологический </a:t>
            </a:r>
            <a:r>
              <a:rPr lang="ru-RU" sz="1600" b="1" dirty="0">
                <a:solidFill>
                  <a:srgbClr val="002060"/>
                </a:solidFill>
              </a:rPr>
              <a:t>познавательный </a:t>
            </a:r>
            <a:r>
              <a:rPr lang="ru-RU" sz="1600" b="1" dirty="0" smtClean="0">
                <a:solidFill>
                  <a:srgbClr val="002060"/>
                </a:solidFill>
              </a:rPr>
              <a:t>конкурс-викторина  </a:t>
            </a:r>
            <a:r>
              <a:rPr lang="ru-RU" sz="1600" b="1" dirty="0">
                <a:solidFill>
                  <a:srgbClr val="002060"/>
                </a:solidFill>
              </a:rPr>
              <a:t>«Новогодний </a:t>
            </a:r>
            <a:r>
              <a:rPr lang="ru-RU" sz="1600" b="1" dirty="0" smtClean="0">
                <a:solidFill>
                  <a:srgbClr val="002060"/>
                </a:solidFill>
              </a:rPr>
              <a:t>фейерверк»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pPr algn="just"/>
            <a:endParaRPr lang="ru-RU" sz="16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3398" y="4005858"/>
            <a:ext cx="4232468" cy="238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50" y="4005858"/>
            <a:ext cx="4054929" cy="233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245" y="4221882"/>
            <a:ext cx="3712413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7597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РЕЗУЛЬТАТИВНОСТЬ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Реализация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масштабных сетевых экологических социальных и образовательных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проектов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Проект «Гамбузия – золотая рыбка Сочи»</a:t>
            </a:r>
            <a:r>
              <a:rPr lang="ru-RU" sz="1600" b="1" dirty="0"/>
              <a:t> </a:t>
            </a:r>
            <a:r>
              <a:rPr lang="ru-RU" sz="1600" b="1" dirty="0" smtClean="0"/>
              <a:t>В </a:t>
            </a:r>
            <a:r>
              <a:rPr lang="ru-RU" sz="1600" b="1" dirty="0"/>
              <a:t>ходе реализации проекта учащиеся выращивают </a:t>
            </a:r>
            <a:r>
              <a:rPr lang="ru-RU" sz="1600" b="1" dirty="0" smtClean="0"/>
              <a:t>гамбузию, </a:t>
            </a:r>
            <a:r>
              <a:rPr lang="ru-RU" sz="1600" b="1" dirty="0"/>
              <a:t>передают ее бесплатно жителям города </a:t>
            </a:r>
            <a:r>
              <a:rPr lang="ru-RU" sz="1600" b="1" dirty="0" smtClean="0"/>
              <a:t>для </a:t>
            </a:r>
            <a:r>
              <a:rPr lang="ru-RU" sz="1600" b="1" dirty="0"/>
              <a:t>расселения </a:t>
            </a:r>
            <a:r>
              <a:rPr lang="ru-RU" sz="1600" b="1" dirty="0" smtClean="0"/>
              <a:t>в </a:t>
            </a:r>
            <a:r>
              <a:rPr lang="ru-RU" sz="1600" b="1" dirty="0"/>
              <a:t>водоемах на своих участках, </a:t>
            </a:r>
            <a:r>
              <a:rPr lang="ru-RU" sz="1600" b="1" dirty="0" smtClean="0"/>
              <a:t>а </a:t>
            </a:r>
            <a:r>
              <a:rPr lang="ru-RU" sz="1600" b="1" dirty="0"/>
              <a:t>также предлагают </a:t>
            </a:r>
            <a:r>
              <a:rPr lang="ru-RU" sz="1600" b="1" dirty="0" err="1" smtClean="0"/>
              <a:t>буклетыпо</a:t>
            </a:r>
            <a:r>
              <a:rPr lang="ru-RU" sz="1600" b="1" dirty="0" smtClean="0"/>
              <a:t> </a:t>
            </a:r>
            <a:r>
              <a:rPr lang="ru-RU" sz="1600" b="1" dirty="0"/>
              <a:t>уходу за рыбкой</a:t>
            </a:r>
            <a:r>
              <a:rPr lang="ru-RU" sz="1600" b="1" dirty="0" smtClean="0"/>
              <a:t>.</a:t>
            </a:r>
            <a:endParaRPr lang="en-US" sz="1600" b="1" dirty="0" smtClean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Проект «Елку в переработку!» </a:t>
            </a:r>
            <a:r>
              <a:rPr lang="ru-RU" sz="1600" b="1" dirty="0"/>
              <a:t>по сбору елок после новогодних </a:t>
            </a:r>
            <a:r>
              <a:rPr lang="ru-RU" sz="1600" b="1" dirty="0" smtClean="0"/>
              <a:t>праздников</a:t>
            </a:r>
            <a:r>
              <a:rPr lang="ru-RU" sz="1600" b="1" dirty="0"/>
              <a:t>. В </a:t>
            </a:r>
            <a:r>
              <a:rPr lang="ru-RU" sz="1600" b="1" dirty="0" err="1" smtClean="0"/>
              <a:t>результатереализации</a:t>
            </a:r>
            <a:r>
              <a:rPr lang="ru-RU" sz="1600" b="1" dirty="0" smtClean="0"/>
              <a:t> </a:t>
            </a:r>
            <a:r>
              <a:rPr lang="ru-RU" sz="1600" b="1" dirty="0"/>
              <a:t>проекта этот </a:t>
            </a:r>
            <a:r>
              <a:rPr lang="ru-RU" sz="1600" b="1" dirty="0" smtClean="0"/>
              <a:t>природный </a:t>
            </a:r>
            <a:r>
              <a:rPr lang="ru-RU" sz="1600" b="1" dirty="0"/>
              <a:t>ресурс </a:t>
            </a:r>
            <a:r>
              <a:rPr lang="ru-RU" sz="1600" b="1" dirty="0" smtClean="0"/>
              <a:t>был </a:t>
            </a:r>
            <a:r>
              <a:rPr lang="ru-RU" sz="1600" b="1" dirty="0"/>
              <a:t>переработан в </a:t>
            </a:r>
            <a:r>
              <a:rPr lang="ru-RU" sz="1600" b="1" dirty="0" smtClean="0"/>
              <a:t>щепки и использован </a:t>
            </a:r>
            <a:r>
              <a:rPr lang="ru-RU" sz="1600" b="1" dirty="0"/>
              <a:t>для </a:t>
            </a:r>
            <a:r>
              <a:rPr lang="ru-RU" sz="1600" b="1" dirty="0" smtClean="0"/>
              <a:t>благоустройства </a:t>
            </a:r>
            <a:r>
              <a:rPr lang="ru-RU" sz="1600" b="1" dirty="0"/>
              <a:t>территории </a:t>
            </a:r>
            <a:r>
              <a:rPr lang="ru-RU" sz="1600" b="1" dirty="0" err="1"/>
              <a:t>агропарка</a:t>
            </a:r>
            <a:r>
              <a:rPr lang="ru-RU" sz="1600" b="1" dirty="0"/>
              <a:t>. </a:t>
            </a:r>
          </a:p>
          <a:p>
            <a:pPr algn="just"/>
            <a:endParaRPr lang="ru-RU" sz="1600" b="1" dirty="0">
              <a:solidFill>
                <a:srgbClr val="002060"/>
              </a:solidFill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Проект «Раздельный сбор отходов - мой выбор» </a:t>
            </a:r>
            <a:r>
              <a:rPr lang="ru-RU" sz="1600" b="1" dirty="0" smtClean="0"/>
              <a:t>направленный </a:t>
            </a:r>
            <a:r>
              <a:rPr lang="ru-RU" sz="1600" b="1" dirty="0"/>
              <a:t>на разъяснительную работу по </a:t>
            </a:r>
            <a:r>
              <a:rPr lang="ru-RU" sz="1600" b="1" dirty="0" smtClean="0"/>
              <a:t>сбору </a:t>
            </a:r>
            <a:r>
              <a:rPr lang="ru-RU" sz="1600" b="1" dirty="0"/>
              <a:t>вторсырья. </a:t>
            </a:r>
            <a:endParaRPr lang="ru-RU" sz="1600" b="1" dirty="0" smtClean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Совместно с Центром занятости населения была </a:t>
            </a:r>
            <a:r>
              <a:rPr lang="ru-RU" sz="1600" b="1" dirty="0" smtClean="0">
                <a:solidFill>
                  <a:srgbClr val="002060"/>
                </a:solidFill>
              </a:rPr>
              <a:t>организована </a:t>
            </a:r>
            <a:r>
              <a:rPr lang="ru-RU" sz="1600" b="1" dirty="0">
                <a:solidFill>
                  <a:srgbClr val="002060"/>
                </a:solidFill>
              </a:rPr>
              <a:t>работа по трудоустройству </a:t>
            </a:r>
            <a:r>
              <a:rPr lang="ru-RU" sz="1600" b="1" dirty="0" smtClean="0">
                <a:solidFill>
                  <a:srgbClr val="002060"/>
                </a:solidFill>
              </a:rPr>
              <a:t>несовершеннолетних</a:t>
            </a:r>
            <a:r>
              <a:rPr lang="ru-RU" sz="1600" b="1" dirty="0" smtClean="0"/>
              <a:t>. В </a:t>
            </a:r>
            <a:r>
              <a:rPr lang="ru-RU" sz="1600" b="1" dirty="0"/>
              <a:t>период работы подростки </a:t>
            </a:r>
            <a:r>
              <a:rPr lang="ru-RU" sz="1600" b="1" dirty="0" smtClean="0"/>
              <a:t>приобщились </a:t>
            </a:r>
            <a:r>
              <a:rPr lang="ru-RU" sz="1600" b="1" dirty="0"/>
              <a:t>к трудовой деятельности,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получили </a:t>
            </a:r>
            <a:r>
              <a:rPr lang="ru-RU" sz="1600" b="1" dirty="0"/>
              <a:t>навыки сельскохозяйственного труда и опытнической работы.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IMG_1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854" y="4653930"/>
            <a:ext cx="1368152" cy="182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9814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74" y="4725938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4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3398" y="4725938"/>
            <a:ext cx="2460758" cy="184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UGOM57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31710" y="4725938"/>
            <a:ext cx="129614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Секретарь\Desktop\фото АГРОПАРК 2020\Гамбузия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62" y="4797946"/>
            <a:ext cx="2574801" cy="166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601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КАЧЕСТВО РЕАЛИЗАЦИИ ПРОЕКТА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высоком качестве реализации инновационного проекта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свидетельствуют:</a:t>
            </a:r>
          </a:p>
          <a:p>
            <a:pPr algn="just"/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результаты </a:t>
            </a:r>
            <a:r>
              <a:rPr lang="ru-RU" sz="1600" b="1" dirty="0">
                <a:solidFill>
                  <a:srgbClr val="002060"/>
                </a:solidFill>
              </a:rPr>
              <a:t>диагностики </a:t>
            </a:r>
            <a:r>
              <a:rPr lang="ru-RU" sz="1600" b="1" dirty="0" err="1">
                <a:solidFill>
                  <a:srgbClr val="002060"/>
                </a:solidFill>
              </a:rPr>
              <a:t>сформированности</a:t>
            </a:r>
            <a:r>
              <a:rPr lang="ru-RU" sz="1600" b="1" dirty="0">
                <a:solidFill>
                  <a:srgbClr val="002060"/>
                </a:solidFill>
              </a:rPr>
              <a:t> у обучающихся ЭБЦ экологической культуры, а также их образовательные результаты и результаты участия в экологических конкурсах, акциях, проектной и исследовательской деятельности по экологической проблематике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методические </a:t>
            </a:r>
            <a:r>
              <a:rPr lang="ru-RU" sz="1600" b="1" dirty="0">
                <a:solidFill>
                  <a:srgbClr val="002060"/>
                </a:solidFill>
              </a:rPr>
              <a:t>продукты (учебно-методическое пособие, буклеты, программы, методические рекомендации к их реализации), разработанные педагогами ЭБЦ и получившие положительную оценку экспертного методического сообщества педагогов системы дополнительного образования г. Сочи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система </a:t>
            </a:r>
            <a:r>
              <a:rPr lang="ru-RU" sz="1600" b="1" dirty="0">
                <a:solidFill>
                  <a:srgbClr val="002060"/>
                </a:solidFill>
              </a:rPr>
              <a:t>инициированных ЭБЦ экологических акций, проектов, мероприятий, образовательных и методических событий, направленных на формирование у обучающихся экологической культуры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методический </a:t>
            </a:r>
            <a:r>
              <a:rPr lang="ru-RU" sz="1600" b="1" dirty="0">
                <a:solidFill>
                  <a:srgbClr val="002060"/>
                </a:solidFill>
              </a:rPr>
              <a:t>и организационно-технологический потенциал ЭБЦ в создании сети школьных </a:t>
            </a:r>
            <a:r>
              <a:rPr lang="ru-RU" sz="1600" b="1" dirty="0" err="1">
                <a:solidFill>
                  <a:srgbClr val="002060"/>
                </a:solidFill>
              </a:rPr>
              <a:t>агропарков</a:t>
            </a:r>
            <a:r>
              <a:rPr lang="ru-RU" sz="1600" b="1" dirty="0">
                <a:solidFill>
                  <a:srgbClr val="002060"/>
                </a:solidFill>
              </a:rPr>
              <a:t> в муниципальной системе дополнительного образования естественнонаучной направленности г. Сочи.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75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D:\Users\user\Desktop\к проекту\логотип эбц сочи цветн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9582" y="2848126"/>
            <a:ext cx="1149409" cy="1284116"/>
          </a:xfrm>
          <a:prstGeom prst="rect">
            <a:avLst/>
          </a:prstGeom>
          <a:noFill/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44826" y="3083644"/>
            <a:ext cx="8420800" cy="813081"/>
          </a:xfrm>
          <a:prstGeom prst="snip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4786" y="3219617"/>
            <a:ext cx="7920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МУНИЦИПАЛЬНОЕ БЮДЖЕТНОЕ </a:t>
            </a:r>
            <a:r>
              <a:rPr lang="ru-RU" sz="1300" dirty="0" smtClean="0"/>
              <a:t>УЧРЕЖДЕНИЕ ДОПОЛНИТЕЛЬНОГО ОБРАЗОВАНИЯ </a:t>
            </a:r>
          </a:p>
          <a:p>
            <a:r>
              <a:rPr lang="ru-RU" sz="1300" dirty="0" smtClean="0"/>
              <a:t>«ЭКОЛОГО-БИОЛОГИЧЕСКИЙ ЦЕНТР ИМЕНИ </a:t>
            </a:r>
            <a:r>
              <a:rPr lang="ru-RU" sz="1300" dirty="0"/>
              <a:t>С. Ю. СОКОЛОВА» г. СОЧИ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697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382122"/>
            <a:ext cx="12212262" cy="47746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4646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ПАСПОРТНАЯ ИНФОРМАЦИЯ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627" y="894693"/>
            <a:ext cx="116393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/>
              <a:t>1. Юридическое </a:t>
            </a:r>
            <a:r>
              <a:rPr lang="ru-RU" sz="1600" b="1" dirty="0"/>
              <a:t>название учреждения (организации):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Эколого-биологический центр имени С.Ю. Соколова» г. </a:t>
            </a:r>
            <a:r>
              <a:rPr lang="ru-RU" sz="1600" b="1" dirty="0" smtClean="0">
                <a:solidFill>
                  <a:srgbClr val="002060"/>
                </a:solidFill>
              </a:rPr>
              <a:t>Сочи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/>
              <a:t>2. </a:t>
            </a:r>
            <a:r>
              <a:rPr lang="ru-RU" sz="1600" b="1" dirty="0" smtClean="0"/>
              <a:t>Учредитель: </a:t>
            </a:r>
            <a:r>
              <a:rPr lang="ru-RU" sz="1600" b="1" dirty="0">
                <a:solidFill>
                  <a:srgbClr val="002060"/>
                </a:solidFill>
              </a:rPr>
              <a:t>Управление по образованию и науке </a:t>
            </a:r>
            <a:r>
              <a:rPr lang="ru-RU" sz="1600" b="1" dirty="0" smtClean="0">
                <a:solidFill>
                  <a:srgbClr val="002060"/>
                </a:solidFill>
              </a:rPr>
              <a:t>администрации </a:t>
            </a:r>
            <a:r>
              <a:rPr lang="ru-RU" sz="1600" b="1" dirty="0">
                <a:solidFill>
                  <a:srgbClr val="002060"/>
                </a:solidFill>
              </a:rPr>
              <a:t>г. Сочи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3. Юридический </a:t>
            </a:r>
            <a:r>
              <a:rPr lang="ru-RU" sz="1600" b="1" dirty="0" smtClean="0"/>
              <a:t>адрес: </a:t>
            </a:r>
            <a:r>
              <a:rPr lang="ru-RU" sz="1600" b="1" dirty="0">
                <a:solidFill>
                  <a:srgbClr val="002060"/>
                </a:solidFill>
              </a:rPr>
              <a:t>354000, </a:t>
            </a:r>
            <a:r>
              <a:rPr lang="ru-RU" sz="1600" b="1" dirty="0" smtClean="0">
                <a:solidFill>
                  <a:srgbClr val="002060"/>
                </a:solidFill>
              </a:rPr>
              <a:t> Краснодарский край, г. </a:t>
            </a:r>
            <a:r>
              <a:rPr lang="ru-RU" sz="1600" b="1" dirty="0">
                <a:solidFill>
                  <a:srgbClr val="002060"/>
                </a:solidFill>
              </a:rPr>
              <a:t>Сочи, </a:t>
            </a:r>
            <a:r>
              <a:rPr lang="ru-RU" sz="1600" b="1" dirty="0" smtClean="0">
                <a:solidFill>
                  <a:srgbClr val="002060"/>
                </a:solidFill>
              </a:rPr>
              <a:t>ул. </a:t>
            </a:r>
            <a:r>
              <a:rPr lang="ru-RU" sz="1600" b="1" dirty="0">
                <a:solidFill>
                  <a:srgbClr val="002060"/>
                </a:solidFill>
              </a:rPr>
              <a:t>Альпийская, </a:t>
            </a:r>
            <a:r>
              <a:rPr lang="ru-RU" sz="1600" b="1" dirty="0" smtClean="0">
                <a:solidFill>
                  <a:srgbClr val="002060"/>
                </a:solidFill>
              </a:rPr>
              <a:t>д. </a:t>
            </a:r>
            <a:r>
              <a:rPr lang="ru-RU" sz="1600" b="1" dirty="0">
                <a:solidFill>
                  <a:srgbClr val="002060"/>
                </a:solidFill>
              </a:rPr>
              <a:t>5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4. ФИО </a:t>
            </a:r>
            <a:r>
              <a:rPr lang="ru-RU" sz="1600" b="1" dirty="0" smtClean="0"/>
              <a:t>руководителя</a:t>
            </a:r>
            <a:r>
              <a:rPr lang="ru-RU" sz="1600" b="1" dirty="0" smtClean="0">
                <a:solidFill>
                  <a:srgbClr val="002060"/>
                </a:solidFill>
              </a:rPr>
              <a:t>: </a:t>
            </a:r>
            <a:r>
              <a:rPr lang="ru-RU" sz="1600" b="1" dirty="0" err="1">
                <a:solidFill>
                  <a:srgbClr val="002060"/>
                </a:solidFill>
              </a:rPr>
              <a:t>Мальц</a:t>
            </a:r>
            <a:r>
              <a:rPr lang="ru-RU" sz="1600" b="1" dirty="0">
                <a:solidFill>
                  <a:srgbClr val="002060"/>
                </a:solidFill>
              </a:rPr>
              <a:t> Елена Владимировна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5. Телефон, факс, </a:t>
            </a:r>
            <a:r>
              <a:rPr lang="ru-RU" sz="1600" b="1" dirty="0" smtClean="0"/>
              <a:t>e-</a:t>
            </a:r>
            <a:r>
              <a:rPr lang="ru-RU" sz="1600" b="1" dirty="0" err="1" smtClean="0"/>
              <a:t>mail</a:t>
            </a:r>
            <a:r>
              <a:rPr lang="ru-RU" sz="1600" b="1" dirty="0" smtClean="0"/>
              <a:t>: </a:t>
            </a:r>
            <a:r>
              <a:rPr lang="ru-RU" sz="1600" b="1" dirty="0">
                <a:solidFill>
                  <a:srgbClr val="002060"/>
                </a:solidFill>
              </a:rPr>
              <a:t>8(862)262-22-17, ebc_sochi@mail.ru, ebc@edu.sochi.ru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6. Сайт </a:t>
            </a:r>
            <a:r>
              <a:rPr lang="ru-RU" sz="1600" b="1" dirty="0" smtClean="0"/>
              <a:t>учреждения: </a:t>
            </a:r>
            <a:r>
              <a:rPr lang="ru-RU" sz="1600" b="1" dirty="0">
                <a:hlinkClick r:id="rId2"/>
              </a:rPr>
              <a:t>http://</a:t>
            </a:r>
            <a:r>
              <a:rPr lang="ru-RU" sz="1600" b="1" dirty="0" smtClean="0">
                <a:hlinkClick r:id="rId2"/>
              </a:rPr>
              <a:t>ebc.sochi-schools.ru</a:t>
            </a:r>
            <a:r>
              <a:rPr lang="ru-RU" sz="1600" b="1" dirty="0" smtClean="0"/>
              <a:t> </a:t>
            </a:r>
            <a:endParaRPr lang="ru-RU" sz="1600" b="1" dirty="0"/>
          </a:p>
          <a:p>
            <a:pPr algn="just">
              <a:lnSpc>
                <a:spcPct val="150000"/>
              </a:lnSpc>
            </a:pPr>
            <a:r>
              <a:rPr lang="ru-RU" sz="1600" b="1" dirty="0"/>
              <a:t>7. Активная ссылка на  раздел на сайте, посвященный проекту:</a:t>
            </a:r>
          </a:p>
          <a:p>
            <a:pPr algn="just">
              <a:lnSpc>
                <a:spcPct val="150000"/>
              </a:lnSpc>
            </a:pPr>
            <a:r>
              <a:rPr lang="ru-RU" sz="1600" b="1" dirty="0"/>
              <a:t> </a:t>
            </a:r>
            <a:r>
              <a:rPr lang="ru-RU" sz="1600" b="1" dirty="0">
                <a:hlinkClick r:id="rId3"/>
              </a:rPr>
              <a:t>http://ebc.sochi-schools.ru/innovatsionnaya-deyatelnost/kraevaya-innovatsionnaya-ploshhadka</a:t>
            </a:r>
            <a:r>
              <a:rPr lang="ru-RU" sz="1600" b="1" dirty="0" smtClean="0">
                <a:hlinkClick r:id="rId3"/>
              </a:rPr>
              <a:t>/</a:t>
            </a:r>
            <a:r>
              <a:rPr lang="ru-RU" sz="1600" b="1" dirty="0" smtClean="0"/>
              <a:t>  </a:t>
            </a:r>
            <a:endParaRPr lang="ru-RU" sz="1600" b="1" dirty="0"/>
          </a:p>
          <a:p>
            <a:pPr algn="just">
              <a:lnSpc>
                <a:spcPct val="150000"/>
              </a:lnSpc>
            </a:pPr>
            <a:r>
              <a:rPr lang="ru-RU" sz="1600" b="1" dirty="0"/>
              <a:t>8. Официальные статусы организации в сфере образования</a:t>
            </a:r>
            <a:r>
              <a:rPr lang="ru-RU" sz="1600" b="1" dirty="0" smtClean="0"/>
              <a:t>,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/>
              <a:t>имевшиеся </a:t>
            </a:r>
            <a:r>
              <a:rPr lang="ru-RU" sz="1600" b="1" dirty="0"/>
              <a:t>ранее (за последние 5 лет) и действующие на данный момент: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- муниципальная инновационная площадка,  2015-2018 год;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- краевая инновационная площадка, с 2017-2020;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- муниципальная инновационная площадка, 2019-2022 год.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11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4646" y="17370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ИННОВАЦИОННОСТЬ ПРОЕКТА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566" y="998615"/>
            <a:ext cx="11449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АКТУАЛЬНОСТЬ </a:t>
            </a:r>
            <a:r>
              <a:rPr lang="ru-RU" sz="1600" b="1" dirty="0"/>
              <a:t>Ф</a:t>
            </a:r>
            <a:r>
              <a:rPr lang="ru-RU" sz="1600" b="1" dirty="0" smtClean="0"/>
              <a:t>ормирование </a:t>
            </a:r>
            <a:r>
              <a:rPr lang="ru-RU" sz="1600" b="1" dirty="0"/>
              <a:t>экологической культуры у подрастающего </a:t>
            </a:r>
            <a:r>
              <a:rPr lang="ru-RU" sz="1600" b="1" dirty="0" smtClean="0"/>
              <a:t>поколения признается </a:t>
            </a:r>
            <a:r>
              <a:rPr lang="ru-RU" sz="1600" b="1" dirty="0"/>
              <a:t>стратегическим целевым </a:t>
            </a:r>
            <a:r>
              <a:rPr lang="ru-RU" sz="1600" b="1" dirty="0" smtClean="0"/>
              <a:t>ориентиром современной </a:t>
            </a:r>
            <a:r>
              <a:rPr lang="ru-RU" sz="1600" b="1" dirty="0"/>
              <a:t>образовательной практики, в развитии </a:t>
            </a:r>
            <a:r>
              <a:rPr lang="ru-RU" sz="1600" b="1" dirty="0" smtClean="0"/>
              <a:t>которой </a:t>
            </a:r>
            <a:r>
              <a:rPr lang="ru-RU" sz="1600" b="1" dirty="0"/>
              <a:t>в настоящее время четко прослеживается противоречие</a:t>
            </a:r>
            <a:r>
              <a:rPr lang="ru-RU" sz="1600" b="1" dirty="0" smtClean="0"/>
              <a:t>: </a:t>
            </a:r>
            <a:r>
              <a:rPr lang="ru-RU" sz="1600" b="1" dirty="0"/>
              <a:t>между стремлениями педагогов к поиску инновационного </a:t>
            </a:r>
            <a:r>
              <a:rPr lang="ru-RU" sz="1600" b="1" dirty="0" smtClean="0"/>
              <a:t>компонента  </a:t>
            </a:r>
            <a:r>
              <a:rPr lang="ru-RU" sz="1600" b="1" dirty="0"/>
              <a:t>в содержании и организации </a:t>
            </a:r>
            <a:r>
              <a:rPr lang="ru-RU" sz="1600" b="1" dirty="0" smtClean="0"/>
              <a:t>экологического образования</a:t>
            </a:r>
            <a:r>
              <a:rPr lang="ru-RU" sz="1600" b="1" dirty="0"/>
              <a:t>, способствующего </a:t>
            </a:r>
            <a:r>
              <a:rPr lang="ru-RU" sz="1600" b="1" dirty="0" smtClean="0"/>
              <a:t>формированию </a:t>
            </a:r>
            <a:r>
              <a:rPr lang="ru-RU" sz="1600" b="1" dirty="0"/>
              <a:t>у подрастающего поколения экологической культуры </a:t>
            </a:r>
            <a:r>
              <a:rPr lang="ru-RU" sz="1600" b="1" dirty="0" smtClean="0"/>
              <a:t>и </a:t>
            </a:r>
            <a:r>
              <a:rPr lang="ru-RU" sz="1600" b="1" dirty="0"/>
              <a:t>слабой разработанностью программно-методического, </a:t>
            </a:r>
            <a:r>
              <a:rPr lang="ru-RU" sz="1600" b="1" dirty="0" smtClean="0"/>
              <a:t>организационно-технологического </a:t>
            </a:r>
            <a:r>
              <a:rPr lang="ru-RU" sz="1600" b="1" dirty="0"/>
              <a:t>обеспечения данного процесса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565" y="2997746"/>
            <a:ext cx="11449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ЦЕЛЬ </a:t>
            </a:r>
            <a:r>
              <a:rPr lang="ru-RU" sz="1600" b="1" dirty="0"/>
              <a:t>Ф</a:t>
            </a:r>
            <a:r>
              <a:rPr lang="ru-RU" sz="1600" b="1" dirty="0" smtClean="0"/>
              <a:t>ормирование </a:t>
            </a:r>
            <a:r>
              <a:rPr lang="ru-RU" sz="1600" b="1" dirty="0"/>
              <a:t>экологической культуры учащихся в условиях обновления содержания дополнительного образования естественнонаучной направленности.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565" y="3789834"/>
            <a:ext cx="114492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ЗАДАЧИ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1600" b="1" dirty="0" smtClean="0"/>
              <a:t>- </a:t>
            </a:r>
            <a:r>
              <a:rPr lang="ru-RU" sz="1600" b="1" dirty="0"/>
              <a:t>обновление  программно-методического  обеспечения  образовательного  процесса на основе программы «Школа опытнического растениеводства и земледелия»;  </a:t>
            </a:r>
          </a:p>
          <a:p>
            <a:pPr algn="just"/>
            <a:r>
              <a:rPr lang="ru-RU" sz="1600" b="1" dirty="0"/>
              <a:t>- совершенствование  содержания  и  форм  проектно-исследовательской деятельности </a:t>
            </a:r>
            <a:r>
              <a:rPr lang="ru-RU" sz="1600" b="1" dirty="0" smtClean="0"/>
              <a:t>учащихся;   </a:t>
            </a:r>
            <a:endParaRPr lang="ru-RU" sz="1600" b="1" dirty="0"/>
          </a:p>
          <a:p>
            <a:pPr algn="just"/>
            <a:r>
              <a:rPr lang="ru-RU" sz="1600" b="1" dirty="0"/>
              <a:t>-  активное включение учащихся в предметно-практическую деятельность в области экологии  и  охраны  окружающей  среды  на  основе  сетевого  взаимодействия образовательных и научных организаций;   </a:t>
            </a:r>
          </a:p>
          <a:p>
            <a:pPr algn="just"/>
            <a:r>
              <a:rPr lang="ru-RU" sz="1600" b="1" dirty="0"/>
              <a:t>- использование </a:t>
            </a:r>
            <a:r>
              <a:rPr lang="ru-RU" sz="1600" b="1" dirty="0" err="1"/>
              <a:t>критериально</a:t>
            </a:r>
            <a:r>
              <a:rPr lang="ru-RU" sz="1600" b="1" dirty="0"/>
              <a:t>-оценочного инструментария для выявления уровней </a:t>
            </a:r>
            <a:r>
              <a:rPr lang="ru-RU" sz="1600" b="1" dirty="0" err="1"/>
              <a:t>сформированности</a:t>
            </a:r>
            <a:r>
              <a:rPr lang="ru-RU" sz="1600" b="1" dirty="0"/>
              <a:t>  экологической  </a:t>
            </a:r>
            <a:r>
              <a:rPr lang="ru-RU" sz="1600" b="1" dirty="0" smtClean="0"/>
              <a:t>культуры  учащихся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906100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2225" y="-50800"/>
            <a:ext cx="8904288" cy="909638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225" y="6454775"/>
            <a:ext cx="12212638" cy="4048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>
                  <a:solidFill>
                    <a:srgbClr val="B56FF4">
                      <a:lumMod val="20000"/>
                      <a:lumOff val="80000"/>
                    </a:srgbClr>
                  </a:solidFill>
                </a:ln>
                <a:solidFill>
                  <a:srgbClr val="BEEA73">
                    <a:lumMod val="20000"/>
                    <a:lumOff val="80000"/>
                  </a:srgbClr>
                </a:solidFill>
                <a:cs typeface="Arial" pitchFamily="34" charset="0"/>
              </a:rPr>
              <a:t>ИЗМЕРЕНИЕ И ОЦЕНКА КАЧЕСТВА ИННОВАЦИОННОСТИ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488" y="981075"/>
            <a:ext cx="682307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F47E5A">
                    <a:lumMod val="50000"/>
                  </a:srgbClr>
                </a:solidFill>
                <a:cs typeface="Arial" pitchFamily="34" charset="0"/>
              </a:rPr>
              <a:t>Разработано программно-методическое обеспечение </a:t>
            </a:r>
            <a:r>
              <a:rPr lang="ru-RU" sz="2000" b="1" dirty="0">
                <a:cs typeface="Arial" pitchFamily="34" charset="0"/>
              </a:rPr>
              <a:t>формирования экологической культуры учащихся, представленное  дополнительными общеобразовательными общеразвивающими программами естественнонаучной направленности: </a:t>
            </a:r>
          </a:p>
          <a:p>
            <a:pPr algn="just">
              <a:defRPr/>
            </a:pPr>
            <a:endParaRPr lang="ru-RU" sz="800" dirty="0">
              <a:cs typeface="Arial" pitchFamily="34" charset="0"/>
            </a:endParaRPr>
          </a:p>
          <a:p>
            <a:pPr algn="just">
              <a:defRPr/>
            </a:pPr>
            <a:endParaRPr lang="ru-RU" sz="1600" b="1" dirty="0">
              <a:solidFill>
                <a:srgbClr val="00206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600" b="1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1263" y="1125538"/>
            <a:ext cx="2365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47E5A">
                    <a:lumMod val="50000"/>
                  </a:srgbClr>
                </a:solidFill>
                <a:cs typeface="Arial" pitchFamily="34" charset="0"/>
              </a:rPr>
              <a:t> </a:t>
            </a:r>
            <a:endParaRPr lang="ru-RU" dirty="0">
              <a:solidFill>
                <a:srgbClr val="F47E5A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19463" name="Прямоугольник 8"/>
          <p:cNvSpPr>
            <a:spLocks noChangeArrowheads="1"/>
          </p:cNvSpPr>
          <p:nvPr/>
        </p:nvSpPr>
        <p:spPr bwMode="auto">
          <a:xfrm>
            <a:off x="450850" y="3000375"/>
            <a:ext cx="58594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200">
                <a:solidFill>
                  <a:srgbClr val="5E5E5E"/>
                </a:solidFill>
                <a:latin typeface="Verdana" pitchFamily="34" charset="0"/>
                <a:sym typeface="Helvetica Neue"/>
              </a:defRPr>
            </a:lvl1pPr>
            <a:lvl2pPr marL="742950" indent="-285750" algn="ctr" eaLnBrk="0" hangingPunct="0">
              <a:defRPr sz="1200">
                <a:solidFill>
                  <a:srgbClr val="5E5E5E"/>
                </a:solidFill>
                <a:latin typeface="Verdana" pitchFamily="34" charset="0"/>
                <a:sym typeface="Helvetica Neue"/>
              </a:defRPr>
            </a:lvl2pPr>
            <a:lvl3pPr marL="1143000" indent="-228600" algn="ctr" eaLnBrk="0" hangingPunct="0">
              <a:defRPr sz="1200">
                <a:solidFill>
                  <a:srgbClr val="5E5E5E"/>
                </a:solidFill>
                <a:latin typeface="Verdana" pitchFamily="34" charset="0"/>
                <a:sym typeface="Helvetica Neue"/>
              </a:defRPr>
            </a:lvl3pPr>
            <a:lvl4pPr marL="1600200" indent="-228600" algn="ctr" eaLnBrk="0" hangingPunct="0">
              <a:defRPr sz="1200">
                <a:solidFill>
                  <a:srgbClr val="5E5E5E"/>
                </a:solidFill>
                <a:latin typeface="Verdana" pitchFamily="34" charset="0"/>
                <a:sym typeface="Helvetica Neue"/>
              </a:defRPr>
            </a:lvl4pPr>
            <a:lvl5pPr marL="2057400" indent="-228600" algn="ctr" eaLnBrk="0" hangingPunct="0">
              <a:defRPr sz="1200">
                <a:solidFill>
                  <a:srgbClr val="5E5E5E"/>
                </a:solidFill>
                <a:latin typeface="Verdana" pitchFamily="34" charset="0"/>
                <a:sym typeface="Helvetica Neue"/>
              </a:defRPr>
            </a:lvl5pPr>
            <a:lvl6pPr marL="2514600" indent="-228600" algn="ctr" defTabSz="1217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E5E5E"/>
                </a:solidFill>
                <a:latin typeface="Verdana" pitchFamily="34" charset="0"/>
                <a:sym typeface="Helvetica Neue"/>
              </a:defRPr>
            </a:lvl6pPr>
            <a:lvl7pPr marL="2971800" indent="-228600" algn="ctr" defTabSz="1217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E5E5E"/>
                </a:solidFill>
                <a:latin typeface="Verdana" pitchFamily="34" charset="0"/>
                <a:sym typeface="Helvetica Neue"/>
              </a:defRPr>
            </a:lvl7pPr>
            <a:lvl8pPr marL="3429000" indent="-228600" algn="ctr" defTabSz="1217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E5E5E"/>
                </a:solidFill>
                <a:latin typeface="Verdana" pitchFamily="34" charset="0"/>
                <a:sym typeface="Helvetica Neue"/>
              </a:defRPr>
            </a:lvl8pPr>
            <a:lvl9pPr marL="3886200" indent="-228600" algn="ctr" defTabSz="1217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E5E5E"/>
                </a:solidFill>
                <a:latin typeface="Verdana" pitchFamily="34" charset="0"/>
                <a:sym typeface="Helvetica Neue"/>
              </a:defRPr>
            </a:lvl9pPr>
          </a:lstStyle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«Сити-фермерство», </a:t>
            </a:r>
          </a:p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«Южный сад и огород», </a:t>
            </a:r>
          </a:p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«Домашний огород», </a:t>
            </a:r>
          </a:p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«Сады души», </a:t>
            </a:r>
          </a:p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«Основы гидропоники»,</a:t>
            </a:r>
          </a:p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«Ландшафтное проектирование»,</a:t>
            </a:r>
          </a:p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 «Ландшафтный дизайн»,</a:t>
            </a:r>
          </a:p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 «Основы природного земледелия»,</a:t>
            </a:r>
          </a:p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«Современные агротехнологии»,</a:t>
            </a:r>
          </a:p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«Занимательное растениеводство</a:t>
            </a:r>
          </a:p>
          <a:p>
            <a:pPr algn="just" defTabSz="1217613" eaLnBrk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800" b="1" kern="1200" smtClean="0">
                <a:solidFill>
                  <a:srgbClr val="002060"/>
                </a:solidFill>
                <a:cs typeface="Arial" pitchFamily="34" charset="0"/>
              </a:rPr>
              <a:t>«Занимательная агрохимия» и др.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38280" y="1000902"/>
            <a:ext cx="4143404" cy="4595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u="sng" dirty="0">
                <a:solidFill>
                  <a:srgbClr val="00B050"/>
                </a:solidFill>
                <a:cs typeface="Arial" pitchFamily="34" charset="0"/>
              </a:rPr>
              <a:t>Отличительные характеристики программ: </a:t>
            </a:r>
          </a:p>
          <a:p>
            <a:pPr lvl="8" indent="-457200" algn="l">
              <a:defRPr/>
            </a:pPr>
            <a:r>
              <a:rPr lang="ru-RU" sz="2000" dirty="0">
                <a:cs typeface="Arial" pitchFamily="34" charset="0"/>
              </a:rPr>
              <a:t>- </a:t>
            </a:r>
            <a:r>
              <a:rPr lang="ru-RU" sz="2000" dirty="0" err="1">
                <a:cs typeface="Arial" pitchFamily="34" charset="0"/>
              </a:rPr>
              <a:t>разноуровневость</a:t>
            </a:r>
            <a:r>
              <a:rPr lang="ru-RU" sz="2000" dirty="0">
                <a:cs typeface="Arial" pitchFamily="34" charset="0"/>
              </a:rPr>
              <a:t>,</a:t>
            </a:r>
          </a:p>
          <a:p>
            <a:pPr lvl="8" indent="-457200" algn="l">
              <a:defRPr/>
            </a:pPr>
            <a:r>
              <a:rPr lang="ru-RU" sz="2000" dirty="0">
                <a:cs typeface="Arial" pitchFamily="34" charset="0"/>
              </a:rPr>
              <a:t>- вариативность,</a:t>
            </a:r>
          </a:p>
          <a:p>
            <a:pPr lvl="8" indent="-457200" algn="l">
              <a:defRPr/>
            </a:pPr>
            <a:r>
              <a:rPr lang="ru-RU" sz="2000" dirty="0">
                <a:cs typeface="Arial" pitchFamily="34" charset="0"/>
              </a:rPr>
              <a:t>- практическая направленность,</a:t>
            </a:r>
          </a:p>
          <a:p>
            <a:pPr lvl="8" indent="-457200" algn="l">
              <a:defRPr/>
            </a:pPr>
            <a:r>
              <a:rPr lang="ru-RU" sz="2000" dirty="0">
                <a:cs typeface="Arial" pitchFamily="34" charset="0"/>
              </a:rPr>
              <a:t>- сетевая форма реализации. </a:t>
            </a:r>
          </a:p>
          <a:p>
            <a:pPr algn="just">
              <a:defRPr/>
            </a:pPr>
            <a:endParaRPr lang="ru-RU" sz="800" dirty="0">
              <a:cs typeface="Arial" pitchFamily="34" charset="0"/>
            </a:endParaRPr>
          </a:p>
          <a:p>
            <a:pPr algn="just">
              <a:defRPr/>
            </a:pPr>
            <a:r>
              <a:rPr lang="ru-RU" sz="2000" u="sng" dirty="0">
                <a:solidFill>
                  <a:srgbClr val="00B050"/>
                </a:solidFill>
                <a:cs typeface="Arial" pitchFamily="34" charset="0"/>
              </a:rPr>
              <a:t>В содержание каждой программы включены</a:t>
            </a:r>
            <a:r>
              <a:rPr lang="ru-RU" sz="2000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ru-RU" sz="2000" u="sng" dirty="0">
                <a:solidFill>
                  <a:srgbClr val="00B050"/>
                </a:solidFill>
                <a:cs typeface="Arial" pitchFamily="34" charset="0"/>
              </a:rPr>
              <a:t>компоненты: </a:t>
            </a:r>
          </a:p>
          <a:p>
            <a:pPr algn="just">
              <a:defRPr/>
            </a:pPr>
            <a:r>
              <a:rPr lang="ru-RU" sz="2000" dirty="0">
                <a:cs typeface="Arial" pitchFamily="34" charset="0"/>
              </a:rPr>
              <a:t>- исследовательский,</a:t>
            </a:r>
          </a:p>
          <a:p>
            <a:pPr algn="just">
              <a:defRPr/>
            </a:pPr>
            <a:r>
              <a:rPr lang="ru-RU" sz="2000" dirty="0">
                <a:cs typeface="Arial" pitchFamily="34" charset="0"/>
              </a:rPr>
              <a:t>- проектный, </a:t>
            </a:r>
          </a:p>
          <a:p>
            <a:pPr algn="just">
              <a:defRPr/>
            </a:pPr>
            <a:r>
              <a:rPr lang="ru-RU" sz="2000" dirty="0">
                <a:cs typeface="Arial" pitchFamily="34" charset="0"/>
              </a:rPr>
              <a:t>- </a:t>
            </a:r>
            <a:r>
              <a:rPr lang="ru-RU" sz="2000" dirty="0" err="1">
                <a:cs typeface="Arial" pitchFamily="34" charset="0"/>
              </a:rPr>
              <a:t>практикоориентированный</a:t>
            </a:r>
            <a:r>
              <a:rPr lang="ru-RU" sz="2000" dirty="0">
                <a:cs typeface="Arial" pitchFamily="34" charset="0"/>
              </a:rPr>
              <a:t>, </a:t>
            </a:r>
          </a:p>
          <a:p>
            <a:pPr algn="just">
              <a:defRPr/>
            </a:pPr>
            <a:r>
              <a:rPr lang="ru-RU" sz="2000" dirty="0">
                <a:cs typeface="Arial" pitchFamily="34" charset="0"/>
              </a:rPr>
              <a:t>- природоохранный.</a:t>
            </a:r>
          </a:p>
        </p:txBody>
      </p:sp>
    </p:spTree>
    <p:extLst>
      <p:ext uri="{BB962C8B-B14F-4D97-AF65-F5344CB8AC3E}">
        <p14:creationId xmlns:p14="http://schemas.microsoft.com/office/powerpoint/2010/main" val="3535181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804" y="981522"/>
            <a:ext cx="114492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Создана материально-техническая база работы 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</a:rPr>
              <a:t>агропарка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 ЭБЦ </a:t>
            </a:r>
            <a:r>
              <a:rPr lang="ru-RU" sz="1600" b="1" dirty="0"/>
              <a:t>как универсальная площадка практического освоения обучающимися современных экологических </a:t>
            </a:r>
            <a:r>
              <a:rPr lang="ru-RU" sz="1600" b="1" dirty="0" err="1" smtClean="0"/>
              <a:t>агротехнологий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завезен плодородный </a:t>
            </a:r>
            <a:r>
              <a:rPr lang="ru-RU" sz="1600" b="1" dirty="0"/>
              <a:t>грунт </a:t>
            </a:r>
            <a:r>
              <a:rPr lang="ru-RU" sz="1600" b="1" dirty="0" smtClean="0"/>
              <a:t>объемом </a:t>
            </a:r>
            <a:r>
              <a:rPr lang="ru-RU" sz="1600" b="1" dirty="0"/>
              <a:t>18 </a:t>
            </a:r>
            <a:r>
              <a:rPr lang="ru-RU" sz="1600" b="1" dirty="0" smtClean="0"/>
              <a:t>м</a:t>
            </a:r>
            <a:r>
              <a:rPr lang="ru-RU" sz="1600" b="1" baseline="30000" dirty="0" smtClean="0"/>
              <a:t>3</a:t>
            </a:r>
            <a:r>
              <a:rPr lang="ru-RU" sz="1600" b="1" dirty="0" smtClean="0"/>
              <a:t>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оборудовано 30 </a:t>
            </a:r>
            <a:r>
              <a:rPr lang="ru-RU" sz="1600" b="1" dirty="0"/>
              <a:t>приподнятых </a:t>
            </a:r>
            <a:r>
              <a:rPr lang="ru-RU" sz="1600" b="1" dirty="0" smtClean="0"/>
              <a:t>гряд;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выполнена инвентаризация </a:t>
            </a:r>
            <a:r>
              <a:rPr lang="ru-RU" sz="1600" b="1" dirty="0"/>
              <a:t>существующих </a:t>
            </a:r>
            <a:r>
              <a:rPr lang="ru-RU" sz="1600" b="1" dirty="0" smtClean="0"/>
              <a:t>насаждений,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проведена реконструкция учебно-опытнического </a:t>
            </a:r>
            <a:r>
              <a:rPr lang="ru-RU" sz="1600" b="1" dirty="0"/>
              <a:t>участка по тематическим зонам: </a:t>
            </a:r>
            <a:r>
              <a:rPr lang="ru-RU" sz="1600" b="1" dirty="0">
                <a:solidFill>
                  <a:srgbClr val="002060"/>
                </a:solidFill>
              </a:rPr>
              <a:t>«</a:t>
            </a:r>
            <a:r>
              <a:rPr lang="ru-RU" sz="1600" b="1" dirty="0" err="1">
                <a:solidFill>
                  <a:srgbClr val="002060"/>
                </a:solidFill>
              </a:rPr>
              <a:t>Конефетум</a:t>
            </a:r>
            <a:r>
              <a:rPr lang="ru-RU" sz="1600" b="1" dirty="0">
                <a:solidFill>
                  <a:srgbClr val="002060"/>
                </a:solidFill>
              </a:rPr>
              <a:t>», «Эфиромасличные», «</a:t>
            </a:r>
            <a:r>
              <a:rPr lang="ru-RU" sz="1600" b="1" dirty="0" err="1">
                <a:solidFill>
                  <a:srgbClr val="002060"/>
                </a:solidFill>
              </a:rPr>
              <a:t>Красивоплодные</a:t>
            </a:r>
            <a:r>
              <a:rPr lang="ru-RU" sz="1600" b="1" dirty="0">
                <a:solidFill>
                  <a:srgbClr val="002060"/>
                </a:solidFill>
              </a:rPr>
              <a:t>», «Орехоплодные» и </a:t>
            </a:r>
            <a:r>
              <a:rPr lang="ru-RU" sz="1600" b="1" dirty="0" smtClean="0">
                <a:solidFill>
                  <a:srgbClr val="002060"/>
                </a:solidFill>
              </a:rPr>
              <a:t>другие</a:t>
            </a:r>
            <a:r>
              <a:rPr lang="ru-RU" sz="1600" b="1" dirty="0" smtClean="0"/>
              <a:t>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пополнен </a:t>
            </a:r>
            <a:r>
              <a:rPr lang="ru-RU" sz="1600" b="1" dirty="0"/>
              <a:t>ассортимент </a:t>
            </a:r>
            <a:r>
              <a:rPr lang="ru-RU" sz="1600" b="1" dirty="0" smtClean="0"/>
              <a:t>культур;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установлена </a:t>
            </a:r>
            <a:r>
              <a:rPr lang="ru-RU" sz="1600" b="1" dirty="0"/>
              <a:t>система капельного </a:t>
            </a:r>
            <a:r>
              <a:rPr lang="ru-RU" sz="1600" b="1" dirty="0" smtClean="0"/>
              <a:t>полива;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приобретена </a:t>
            </a:r>
            <a:r>
              <a:rPr lang="ru-RU" sz="1600" b="1" dirty="0"/>
              <a:t>теплица для цитрусового </a:t>
            </a:r>
            <a:r>
              <a:rPr lang="ru-RU" sz="1600" b="1" dirty="0" smtClean="0"/>
              <a:t>сада;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приобретен сельхоз инвентарь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833063"/>
            <a:ext cx="2087148" cy="348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6" y="3213770"/>
            <a:ext cx="2329381" cy="310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3" t="22831" r="3698" b="14703"/>
          <a:stretch/>
        </p:blipFill>
        <p:spPr>
          <a:xfrm>
            <a:off x="2710830" y="3789834"/>
            <a:ext cx="3362995" cy="252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9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598" y="3837839"/>
            <a:ext cx="1845568" cy="246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750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Разработано методическое обеспечение </a:t>
            </a:r>
            <a:r>
              <a:rPr lang="ru-RU" sz="1600" b="1" dirty="0"/>
              <a:t>организации и проведения на базе </a:t>
            </a:r>
            <a:r>
              <a:rPr lang="ru-RU" sz="1600" b="1" dirty="0" err="1"/>
              <a:t>агропарка</a:t>
            </a:r>
            <a:r>
              <a:rPr lang="ru-RU" sz="1600" b="1" dirty="0"/>
              <a:t> практических, опытнических, исследовательских и проектных работ по растениеводству, </a:t>
            </a:r>
            <a:r>
              <a:rPr lang="ru-RU" sz="1600" b="1" dirty="0" smtClean="0"/>
              <a:t>сортоиспытанию. Направления методических рекомендаций: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по </a:t>
            </a:r>
            <a:r>
              <a:rPr lang="ru-RU" sz="1600" b="1" dirty="0"/>
              <a:t>организации и проведению практических занятий на учебно-опытных участках </a:t>
            </a:r>
            <a:r>
              <a:rPr lang="ru-RU" sz="1600" b="1" dirty="0" err="1" smtClean="0"/>
              <a:t>агропарка</a:t>
            </a:r>
            <a:r>
              <a:rPr lang="ru-RU" sz="1600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к проектированию содержания практических занятий, направленных на знакомство обучающихся с технологиями экологического земледелия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к </a:t>
            </a:r>
            <a:r>
              <a:rPr lang="ru-RU" sz="1600" b="1" dirty="0"/>
              <a:t>проектированию содержания практических занятий, направленных на знакомство обучающихся с основами </a:t>
            </a:r>
            <a:r>
              <a:rPr lang="ru-RU" sz="1600" b="1" dirty="0" smtClean="0"/>
              <a:t>растениеводства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по </a:t>
            </a:r>
            <a:r>
              <a:rPr lang="ru-RU" sz="1600" b="1" dirty="0"/>
              <a:t>организации исследовательской деятельности обучающихся на учебно-опытных участках </a:t>
            </a:r>
            <a:r>
              <a:rPr lang="ru-RU" sz="1600" b="1" dirty="0" err="1"/>
              <a:t>агропарка</a:t>
            </a:r>
            <a:endParaRPr lang="ru-RU" sz="1600" b="1" dirty="0"/>
          </a:p>
          <a:p>
            <a:pPr algn="just"/>
            <a:endParaRPr lang="ru-RU" sz="1600" b="1" dirty="0"/>
          </a:p>
        </p:txBody>
      </p:sp>
      <p:pic>
        <p:nvPicPr>
          <p:cNvPr id="8" name="Рисунок 7" descr="IMG_20200814_095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102" y="3776465"/>
            <a:ext cx="1900238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91007_150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5758" y="3662467"/>
            <a:ext cx="1913160" cy="261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0" y="3752149"/>
            <a:ext cx="3371551" cy="252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15" y="3761466"/>
            <a:ext cx="3410566" cy="256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398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Расширены направления опытнической, исследовательской работы учащихся </a:t>
            </a:r>
            <a:r>
              <a:rPr lang="ru-RU" sz="1600" b="1" dirty="0"/>
              <a:t>за счет увеличения разнообразия ассортимента изучаемых культур, проведения совместных исследований с партнерами, технологических решений организации территории </a:t>
            </a:r>
            <a:r>
              <a:rPr lang="ru-RU" sz="1600" b="1" dirty="0" smtClean="0"/>
              <a:t>ЭБЦ.</a:t>
            </a:r>
          </a:p>
          <a:p>
            <a:pPr algn="just"/>
            <a:r>
              <a:rPr lang="ru-RU" sz="1600" b="1" dirty="0"/>
              <a:t>Учащиеся,  под  руководством  педагогов на  учебно-опытных участках  ЭБЦ проводят  научно-практические  исследования по следующим направлениям: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подбор </a:t>
            </a:r>
            <a:r>
              <a:rPr lang="ru-RU" sz="1600" b="1" dirty="0">
                <a:solidFill>
                  <a:srgbClr val="002060"/>
                </a:solidFill>
              </a:rPr>
              <a:t>эффективных технологий для выращивания овощных культур;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сортоиспытание </a:t>
            </a:r>
            <a:r>
              <a:rPr lang="ru-RU" sz="1600" b="1" dirty="0">
                <a:solidFill>
                  <a:srgbClr val="002060"/>
                </a:solidFill>
              </a:rPr>
              <a:t>овощных культур в условиях субтропиков; 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изучение  </a:t>
            </a:r>
            <a:r>
              <a:rPr lang="ru-RU" sz="1600" b="1" dirty="0">
                <a:solidFill>
                  <a:srgbClr val="002060"/>
                </a:solidFill>
              </a:rPr>
              <a:t>влияния препаратов  почвенных  микроорганизмов  (ЭМ-препараты)  на  механический  состав почвы  и  урожайность  растений;</a:t>
            </a:r>
          </a:p>
          <a:p>
            <a:pPr marL="285750" indent="341313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экологически </a:t>
            </a:r>
            <a:r>
              <a:rPr lang="ru-RU" sz="1600" b="1" dirty="0">
                <a:solidFill>
                  <a:srgbClr val="002060"/>
                </a:solidFill>
              </a:rPr>
              <a:t>безопасные методы защиты </a:t>
            </a:r>
            <a:r>
              <a:rPr lang="ru-RU" sz="1600" b="1" dirty="0" smtClean="0">
                <a:solidFill>
                  <a:srgbClr val="002060"/>
                </a:solidFill>
              </a:rPr>
              <a:t>растений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1" y="3602202"/>
            <a:ext cx="2091463" cy="278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 b="29085"/>
          <a:stretch/>
        </p:blipFill>
        <p:spPr>
          <a:xfrm>
            <a:off x="2422798" y="3562419"/>
            <a:ext cx="2680091" cy="280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58" y="3326555"/>
            <a:ext cx="2293196" cy="305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9" b="19223"/>
          <a:stretch/>
        </p:blipFill>
        <p:spPr>
          <a:xfrm>
            <a:off x="5231110" y="3579275"/>
            <a:ext cx="2035865" cy="281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t="5898" r="19715" b="31105"/>
          <a:stretch/>
        </p:blipFill>
        <p:spPr>
          <a:xfrm>
            <a:off x="7430728" y="3326555"/>
            <a:ext cx="2011260" cy="306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82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Увеличен охват учащихся, принимающих участие в научно-практических конференциях школьников. </a:t>
            </a:r>
            <a:r>
              <a:rPr lang="ru-RU" sz="1600" b="1" dirty="0"/>
              <a:t>Учащиеся ЭБЦ стали победителями и призерами таких масштабных конкурсов как Всероссийский конкурс юношеских исследовательских работ им. В.И. Вернадского,  Всероссийский конкурс «Юннат», краевое интеллектуальное мероприятие «Научно-практическая конференция Малой сельскохозяйственной академии учащихся», Всероссийский конкурс «Юные исследователи окружающей среды» и другие.</a:t>
            </a:r>
          </a:p>
          <a:p>
            <a:pPr algn="just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7013"/>
              </p:ext>
            </p:extLst>
          </p:nvPr>
        </p:nvGraphicFramePr>
        <p:xfrm>
          <a:off x="5375126" y="2870260"/>
          <a:ext cx="6624736" cy="397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59646" y="3285778"/>
            <a:ext cx="4774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За период с 2017 по 2020 годы количество участников и призеров Всероссийских, краевых и городских экологических конкурсов и научно-практических конференций постоянно </a:t>
            </a:r>
            <a:r>
              <a:rPr lang="ru-RU" sz="1600" b="1" dirty="0" smtClean="0"/>
              <a:t>увеличивается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9645" y="2709713"/>
            <a:ext cx="1141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Участие обучающихся ЭБЦ в краевых и </a:t>
            </a:r>
            <a:r>
              <a:rPr lang="ru-RU" sz="1600" b="1" dirty="0" smtClean="0">
                <a:solidFill>
                  <a:srgbClr val="002060"/>
                </a:solidFill>
              </a:rPr>
              <a:t>Всероссийских конкурсах </a:t>
            </a:r>
            <a:r>
              <a:rPr lang="ru-RU" sz="1600" b="1" dirty="0">
                <a:solidFill>
                  <a:srgbClr val="002060"/>
                </a:solidFill>
              </a:rPr>
              <a:t>экологической направленности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605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rot="10800000" flipH="1">
            <a:off x="-21849" y="-50217"/>
            <a:ext cx="8903518" cy="909514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1849" y="6454130"/>
            <a:ext cx="12212262" cy="4054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0693" y="-1095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ИЗМЕРЕНИЕ И ОЦЕНКА КАЧЕСТВА ИННОВАЦИОННОСТИ</a:t>
            </a:r>
            <a:endParaRPr lang="ru-RU" sz="24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693" y="1125538"/>
            <a:ext cx="23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645" y="987038"/>
            <a:ext cx="11449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Проведена  методическая работа по повышению профессионального мастерства педагогических работников. </a:t>
            </a:r>
            <a:r>
              <a:rPr lang="ru-RU" sz="1600" b="1" dirty="0"/>
              <a:t>В 2020 году более 90 % педагогов ЭБЦ прошли курсы повышения квалификации. 60 % педагогов, принимавших участие в конкурсах профессионального мастерства, стали победителями и призерами педагогических конкурсов.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9000" y="2925738"/>
            <a:ext cx="11449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Всероссийский конкурс методистов «</a:t>
            </a:r>
            <a:r>
              <a:rPr lang="ru-RU" sz="1600" b="1" dirty="0" err="1" smtClean="0"/>
              <a:t>Прометод</a:t>
            </a:r>
            <a:r>
              <a:rPr lang="ru-RU" sz="1600" b="1" dirty="0" smtClean="0"/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Региональный  этап Всероссийского конкурса </a:t>
            </a:r>
            <a:r>
              <a:rPr lang="ru-RU" sz="1600" b="1" dirty="0" smtClean="0"/>
              <a:t>программ</a:t>
            </a:r>
            <a:endParaRPr lang="en-US" sz="1600" b="1" dirty="0" smtClean="0"/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по </a:t>
            </a:r>
            <a:r>
              <a:rPr lang="ru-RU" sz="1600" b="1" dirty="0"/>
              <a:t>дополнительному естественнонаучному </a:t>
            </a:r>
            <a:r>
              <a:rPr lang="ru-RU" sz="1600" b="1" dirty="0" smtClean="0"/>
              <a:t>образованию</a:t>
            </a:r>
            <a:endParaRPr lang="en-US" sz="1600" b="1" dirty="0" smtClean="0"/>
          </a:p>
          <a:p>
            <a:pPr algn="just"/>
            <a:r>
              <a:rPr lang="en-US" sz="1600" b="1" dirty="0" smtClean="0"/>
              <a:t>    </a:t>
            </a:r>
            <a:r>
              <a:rPr lang="ru-RU" sz="1600" b="1" dirty="0" smtClean="0"/>
              <a:t>детей</a:t>
            </a:r>
            <a:r>
              <a:rPr lang="en-US" sz="1600" b="1" dirty="0" smtClean="0"/>
              <a:t>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БиоТОП</a:t>
            </a:r>
            <a:r>
              <a:rPr lang="ru-RU" sz="1600" b="1" dirty="0" smtClean="0"/>
              <a:t> </a:t>
            </a:r>
            <a:r>
              <a:rPr lang="ru-RU" sz="1600" b="1" dirty="0"/>
              <a:t>ПРОФИ</a:t>
            </a:r>
            <a:r>
              <a:rPr lang="ru-RU" sz="1600" b="1" dirty="0" smtClean="0"/>
              <a:t>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Краевой конкурс профессионального мастерства </a:t>
            </a:r>
            <a:endParaRPr lang="en-US" sz="1600" b="1" dirty="0"/>
          </a:p>
          <a:p>
            <a:pPr algn="just"/>
            <a:r>
              <a:rPr lang="en-US" sz="1600" b="1" dirty="0" smtClean="0"/>
              <a:t>    </a:t>
            </a:r>
            <a:r>
              <a:rPr lang="ru-RU" sz="1600" b="1" dirty="0" smtClean="0"/>
              <a:t>работников </a:t>
            </a:r>
            <a:r>
              <a:rPr lang="ru-RU" sz="1600" b="1" dirty="0"/>
              <a:t>сферы дополнительного образования </a:t>
            </a:r>
            <a:endParaRPr lang="en-US" sz="1600" b="1" dirty="0" smtClean="0"/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«</a:t>
            </a:r>
            <a:r>
              <a:rPr lang="ru-RU" sz="1600" b="1" dirty="0"/>
              <a:t>Сердце отдаю детям</a:t>
            </a:r>
            <a:r>
              <a:rPr lang="ru-RU" sz="1600" b="1" dirty="0" smtClean="0"/>
              <a:t>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Краевой смотр-конкурс достижений  </a:t>
            </a:r>
            <a:endParaRPr lang="en-US" sz="1600" b="1" dirty="0" smtClean="0"/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 </a:t>
            </a:r>
            <a:r>
              <a:rPr lang="ru-RU" sz="1600" b="1" dirty="0" smtClean="0"/>
              <a:t>учебно-опытных </a:t>
            </a:r>
            <a:r>
              <a:rPr lang="ru-RU" sz="1600" b="1" dirty="0"/>
              <a:t>участков </a:t>
            </a:r>
            <a:endParaRPr lang="en-US" sz="1600" b="1" dirty="0" smtClean="0"/>
          </a:p>
          <a:p>
            <a:pPr algn="just"/>
            <a:r>
              <a:rPr lang="en-US" sz="1600" b="1" dirty="0"/>
              <a:t>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Агрофестиваль</a:t>
            </a:r>
            <a:r>
              <a:rPr lang="en-US" sz="1600" b="1" dirty="0" smtClean="0"/>
              <a:t> </a:t>
            </a:r>
            <a:r>
              <a:rPr lang="ru-RU" sz="1600" b="1" dirty="0" smtClean="0"/>
              <a:t>– </a:t>
            </a:r>
            <a:r>
              <a:rPr lang="ru-RU" sz="1600" b="1" dirty="0"/>
              <a:t>будущее своими руками»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45" y="2349674"/>
            <a:ext cx="1141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Участие педагогов ЭБЦ </a:t>
            </a:r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краевых и Всероссийских конкурсах педагогического мастерства в 2020г</a:t>
            </a:r>
          </a:p>
          <a:p>
            <a:endParaRPr lang="ru-RU" dirty="0"/>
          </a:p>
        </p:txBody>
      </p:sp>
      <p:pic>
        <p:nvPicPr>
          <p:cNvPr id="3074" name="Picture 2" descr="D:\Изображения\Мои\20201230_15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2825661"/>
            <a:ext cx="3672929" cy="275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57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1871</Words>
  <Application>Microsoft Office PowerPoint</Application>
  <PresentationFormat>Произвольный</PresentationFormat>
  <Paragraphs>190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Spring</vt:lpstr>
      <vt:lpstr>1_Spring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Секретарь</cp:lastModifiedBy>
  <cp:revision>106</cp:revision>
  <dcterms:modified xsi:type="dcterms:W3CDTF">2021-01-18T06:38:16Z</dcterms:modified>
</cp:coreProperties>
</file>