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93" r:id="rId4"/>
    <p:sldId id="263" r:id="rId5"/>
    <p:sldId id="264" r:id="rId6"/>
    <p:sldId id="281" r:id="rId7"/>
    <p:sldId id="265" r:id="rId8"/>
    <p:sldId id="266" r:id="rId9"/>
    <p:sldId id="279" r:id="rId10"/>
    <p:sldId id="267" r:id="rId11"/>
    <p:sldId id="282" r:id="rId12"/>
    <p:sldId id="299" r:id="rId13"/>
    <p:sldId id="301" r:id="rId14"/>
    <p:sldId id="300" r:id="rId15"/>
    <p:sldId id="297" r:id="rId16"/>
    <p:sldId id="314" r:id="rId17"/>
    <p:sldId id="309" r:id="rId18"/>
    <p:sldId id="274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Оригинальность</c:v>
                </c:pt>
                <c:pt idx="1">
                  <c:v>Быстрота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B-432C-96DA-87CB9A2C1E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этап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Оригинальность</c:v>
                </c:pt>
                <c:pt idx="1">
                  <c:v>Быстрота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B-432C-96DA-87CB9A2C1E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этап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Оригинальность</c:v>
                </c:pt>
                <c:pt idx="1">
                  <c:v>Быстрота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EB-432C-96DA-87CB9A2C1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0670856"/>
        <c:axId val="510671640"/>
      </c:barChart>
      <c:catAx>
        <c:axId val="51067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671640"/>
        <c:crosses val="autoZero"/>
        <c:auto val="1"/>
        <c:lblAlgn val="ctr"/>
        <c:lblOffset val="100"/>
        <c:noMultiLvlLbl val="0"/>
      </c:catAx>
      <c:valAx>
        <c:axId val="51067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67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EEFEB-7CF0-4357-A270-D0F37D28FCA6}" type="doc">
      <dgm:prSet loTypeId="urn:microsoft.com/office/officeart/2005/8/layout/process4" loCatId="list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5008177-CF79-42EE-B360-71DB8EDA9D5F}">
      <dgm:prSet phldrT="[Текст]" custT="1"/>
      <dgm:spPr>
        <a:solidFill>
          <a:schemeClr val="bg1">
            <a:lumMod val="95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ИННОВАЦИОННОЙ ДЕЯТЕЛЬНОСТИ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01D9B-7881-4CBD-898A-CBA425836694}" type="parTrans" cxnId="{46D0C54F-BFC7-4794-8F2E-7087DD709553}">
      <dgm:prSet/>
      <dgm:spPr/>
      <dgm:t>
        <a:bodyPr/>
        <a:lstStyle/>
        <a:p>
          <a:endParaRPr lang="ru-RU"/>
        </a:p>
      </dgm:t>
    </dgm:pt>
    <dgm:pt modelId="{1F43FBC0-4D74-4EC4-888A-6FB6C8F4C97F}" type="sibTrans" cxnId="{46D0C54F-BFC7-4794-8F2E-7087DD709553}">
      <dgm:prSet/>
      <dgm:spPr/>
      <dgm:t>
        <a:bodyPr/>
        <a:lstStyle/>
        <a:p>
          <a:endParaRPr lang="ru-RU"/>
        </a:p>
      </dgm:t>
    </dgm:pt>
    <dgm:pt modelId="{5F8B6FBC-C4FD-4763-83DE-CAC6BA024EE1}">
      <dgm:prSet phldrT="[Текст]" custT="1"/>
      <dgm:spPr>
        <a:solidFill>
          <a:srgbClr val="FFFFCC"/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РАЗРАБОТКА И ВНЕДРЕНИЕ СИСТЕМЫ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РАЗВИТИЯ ТВОРЧЕСКОГО МЫШЛЕНИЯ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ДОШКОЛЬНИКОВ С ИСПОЛЬЗОВАНИЕМ СРЕДОВЫХ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ОБРАЗОВАТЕЛЬНЫХ МОДУЛЕЙ</a:t>
          </a:r>
          <a:endParaRPr lang="ru-RU" sz="2000" b="1" i="0" dirty="0">
            <a:solidFill>
              <a:schemeClr val="tx1"/>
            </a:solidFill>
            <a:latin typeface="Cambria" panose="02040503050406030204" pitchFamily="18" charset="0"/>
            <a:cs typeface="Courier New" pitchFamily="49" charset="0"/>
          </a:endParaRPr>
        </a:p>
      </dgm:t>
    </dgm:pt>
    <dgm:pt modelId="{549809DB-1B13-4FE8-B215-6372F276C22B}" type="sibTrans" cxnId="{4C5B5F42-73FB-4E09-91F3-9FE51391F3AD}">
      <dgm:prSet/>
      <dgm:spPr/>
      <dgm:t>
        <a:bodyPr/>
        <a:lstStyle/>
        <a:p>
          <a:endParaRPr lang="ru-RU"/>
        </a:p>
      </dgm:t>
    </dgm:pt>
    <dgm:pt modelId="{38CCC4ED-AF05-4504-952B-B7019DE64E29}" type="parTrans" cxnId="{4C5B5F42-73FB-4E09-91F3-9FE51391F3AD}">
      <dgm:prSet/>
      <dgm:spPr/>
      <dgm:t>
        <a:bodyPr/>
        <a:lstStyle/>
        <a:p>
          <a:endParaRPr lang="ru-RU"/>
        </a:p>
      </dgm:t>
    </dgm:pt>
    <dgm:pt modelId="{E0E0ABA7-811B-4756-A8E4-D74077253D82}" type="pres">
      <dgm:prSet presAssocID="{461EEFEB-7CF0-4357-A270-D0F37D28F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465C5-5A03-4DCA-BCC4-A4948802AD56}" type="pres">
      <dgm:prSet presAssocID="{5F8B6FBC-C4FD-4763-83DE-CAC6BA024EE1}" presName="boxAndChildren" presStyleCnt="0"/>
      <dgm:spPr/>
      <dgm:t>
        <a:bodyPr/>
        <a:lstStyle/>
        <a:p>
          <a:endParaRPr lang="ru-RU"/>
        </a:p>
      </dgm:t>
    </dgm:pt>
    <dgm:pt modelId="{4E69169A-7A84-4D88-8890-CA39AC37E197}" type="pres">
      <dgm:prSet presAssocID="{5F8B6FBC-C4FD-4763-83DE-CAC6BA024EE1}" presName="parentTextBox" presStyleLbl="node1" presStyleIdx="0" presStyleCnt="2" custScaleX="100000" custScaleY="45740" custLinFactNeighborX="0" custLinFactNeighborY="7369"/>
      <dgm:spPr/>
      <dgm:t>
        <a:bodyPr/>
        <a:lstStyle/>
        <a:p>
          <a:endParaRPr lang="ru-RU"/>
        </a:p>
      </dgm:t>
    </dgm:pt>
    <dgm:pt modelId="{30B74FDC-5163-4B81-BB9B-339EEAB8601B}" type="pres">
      <dgm:prSet presAssocID="{1F43FBC0-4D74-4EC4-888A-6FB6C8F4C97F}" presName="sp" presStyleCnt="0"/>
      <dgm:spPr/>
      <dgm:t>
        <a:bodyPr/>
        <a:lstStyle/>
        <a:p>
          <a:endParaRPr lang="ru-RU"/>
        </a:p>
      </dgm:t>
    </dgm:pt>
    <dgm:pt modelId="{3285304B-01F9-40EB-846D-BA9B610F4F1C}" type="pres">
      <dgm:prSet presAssocID="{65008177-CF79-42EE-B360-71DB8EDA9D5F}" presName="arrowAndChildren" presStyleCnt="0"/>
      <dgm:spPr/>
      <dgm:t>
        <a:bodyPr/>
        <a:lstStyle/>
        <a:p>
          <a:endParaRPr lang="ru-RU"/>
        </a:p>
      </dgm:t>
    </dgm:pt>
    <dgm:pt modelId="{7487BB8C-FDEA-46ED-B54F-C29F9A6E4854}" type="pres">
      <dgm:prSet presAssocID="{65008177-CF79-42EE-B360-71DB8EDA9D5F}" presName="parentTextArrow" presStyleLbl="node1" presStyleIdx="1" presStyleCnt="2" custScaleX="99873" custScaleY="20182" custLinFactNeighborX="0" custLinFactNeighborY="-299"/>
      <dgm:spPr/>
      <dgm:t>
        <a:bodyPr/>
        <a:lstStyle/>
        <a:p>
          <a:endParaRPr lang="ru-RU"/>
        </a:p>
      </dgm:t>
    </dgm:pt>
  </dgm:ptLst>
  <dgm:cxnLst>
    <dgm:cxn modelId="{453A0250-EC3C-4C79-BE66-96B88F96A23B}" type="presOf" srcId="{65008177-CF79-42EE-B360-71DB8EDA9D5F}" destId="{7487BB8C-FDEA-46ED-B54F-C29F9A6E4854}" srcOrd="0" destOrd="0" presId="urn:microsoft.com/office/officeart/2005/8/layout/process4"/>
    <dgm:cxn modelId="{15C1A5B5-F3FA-4D53-8D74-261F9CE9AD56}" type="presOf" srcId="{461EEFEB-7CF0-4357-A270-D0F37D28FCA6}" destId="{E0E0ABA7-811B-4756-A8E4-D74077253D82}" srcOrd="0" destOrd="0" presId="urn:microsoft.com/office/officeart/2005/8/layout/process4"/>
    <dgm:cxn modelId="{46D0C54F-BFC7-4794-8F2E-7087DD709553}" srcId="{461EEFEB-7CF0-4357-A270-D0F37D28FCA6}" destId="{65008177-CF79-42EE-B360-71DB8EDA9D5F}" srcOrd="0" destOrd="0" parTransId="{C0701D9B-7881-4CBD-898A-CBA425836694}" sibTransId="{1F43FBC0-4D74-4EC4-888A-6FB6C8F4C97F}"/>
    <dgm:cxn modelId="{64A7D877-47A9-4A82-AC28-9E9B3E40595A}" type="presOf" srcId="{5F8B6FBC-C4FD-4763-83DE-CAC6BA024EE1}" destId="{4E69169A-7A84-4D88-8890-CA39AC37E197}" srcOrd="0" destOrd="0" presId="urn:microsoft.com/office/officeart/2005/8/layout/process4"/>
    <dgm:cxn modelId="{4C5B5F42-73FB-4E09-91F3-9FE51391F3AD}" srcId="{461EEFEB-7CF0-4357-A270-D0F37D28FCA6}" destId="{5F8B6FBC-C4FD-4763-83DE-CAC6BA024EE1}" srcOrd="1" destOrd="0" parTransId="{38CCC4ED-AF05-4504-952B-B7019DE64E29}" sibTransId="{549809DB-1B13-4FE8-B215-6372F276C22B}"/>
    <dgm:cxn modelId="{999A491F-D6D8-4FF7-A029-BD2F1738F512}" type="presParOf" srcId="{E0E0ABA7-811B-4756-A8E4-D74077253D82}" destId="{81C465C5-5A03-4DCA-BCC4-A4948802AD56}" srcOrd="0" destOrd="0" presId="urn:microsoft.com/office/officeart/2005/8/layout/process4"/>
    <dgm:cxn modelId="{8A44F376-24B5-4312-93A4-C59F7D8E8B5A}" type="presParOf" srcId="{81C465C5-5A03-4DCA-BCC4-A4948802AD56}" destId="{4E69169A-7A84-4D88-8890-CA39AC37E197}" srcOrd="0" destOrd="0" presId="urn:microsoft.com/office/officeart/2005/8/layout/process4"/>
    <dgm:cxn modelId="{C87389DA-3445-4286-93F3-7FC7B507F7C8}" type="presParOf" srcId="{E0E0ABA7-811B-4756-A8E4-D74077253D82}" destId="{30B74FDC-5163-4B81-BB9B-339EEAB8601B}" srcOrd="1" destOrd="0" presId="urn:microsoft.com/office/officeart/2005/8/layout/process4"/>
    <dgm:cxn modelId="{E621168D-DD5C-4F50-A2C1-C416E695016F}" type="presParOf" srcId="{E0E0ABA7-811B-4756-A8E4-D74077253D82}" destId="{3285304B-01F9-40EB-846D-BA9B610F4F1C}" srcOrd="2" destOrd="0" presId="urn:microsoft.com/office/officeart/2005/8/layout/process4"/>
    <dgm:cxn modelId="{6A6EA353-FCF1-42D2-A6FB-8C9600AC0681}" type="presParOf" srcId="{3285304B-01F9-40EB-846D-BA9B610F4F1C}" destId="{7487BB8C-FDEA-46ED-B54F-C29F9A6E48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DE888-2994-4204-BD23-4313C7FC6A52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C63F34-59FF-442B-B736-80D33A9BC7F4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Динамика развития творческого мышления</a:t>
          </a:r>
        </a:p>
      </dgm:t>
    </dgm:pt>
    <dgm:pt modelId="{C08AA932-180C-463D-80E7-E0EE64BDF2B4}" type="parTrans" cxnId="{E720C5FC-B691-4272-B81D-06653AEBC674}">
      <dgm:prSet/>
      <dgm:spPr/>
      <dgm:t>
        <a:bodyPr/>
        <a:lstStyle/>
        <a:p>
          <a:endParaRPr lang="ru-RU"/>
        </a:p>
      </dgm:t>
    </dgm:pt>
    <dgm:pt modelId="{C74BF191-9426-47AE-8BDD-7E14AC689169}" type="sibTrans" cxnId="{E720C5FC-B691-4272-B81D-06653AEBC674}">
      <dgm:prSet/>
      <dgm:spPr/>
      <dgm:t>
        <a:bodyPr/>
        <a:lstStyle/>
        <a:p>
          <a:endParaRPr lang="ru-RU"/>
        </a:p>
      </dgm:t>
    </dgm:pt>
    <dgm:pt modelId="{36CA33AA-481C-4BD6-A42A-769B16343661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Уровень насыщенности средового пространства развивающими модулями </a:t>
          </a:r>
        </a:p>
      </dgm:t>
    </dgm:pt>
    <dgm:pt modelId="{2127BCCC-C443-43DE-A3AE-45A91CCB802D}" type="parTrans" cxnId="{52CB61D7-C946-462F-9CDF-E4D2BEF454FE}">
      <dgm:prSet/>
      <dgm:spPr/>
      <dgm:t>
        <a:bodyPr/>
        <a:lstStyle/>
        <a:p>
          <a:endParaRPr lang="ru-RU"/>
        </a:p>
      </dgm:t>
    </dgm:pt>
    <dgm:pt modelId="{4ECA022B-F35C-45D1-9EBD-66F0DD0B5CC7}" type="sibTrans" cxnId="{52CB61D7-C946-462F-9CDF-E4D2BEF454FE}">
      <dgm:prSet/>
      <dgm:spPr/>
      <dgm:t>
        <a:bodyPr/>
        <a:lstStyle/>
        <a:p>
          <a:endParaRPr lang="ru-RU"/>
        </a:p>
      </dgm:t>
    </dgm:pt>
    <dgm:pt modelId="{4F914B59-B6CB-459B-AE31-3C3BC0E6A7E6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Разнообразие средовых модулей</a:t>
          </a:r>
        </a:p>
      </dgm:t>
    </dgm:pt>
    <dgm:pt modelId="{B7FE6EAC-DF78-41A2-A200-0403D730F473}" type="parTrans" cxnId="{F452C52F-D094-443B-AED6-A4025F170E74}">
      <dgm:prSet/>
      <dgm:spPr/>
      <dgm:t>
        <a:bodyPr/>
        <a:lstStyle/>
        <a:p>
          <a:endParaRPr lang="ru-RU"/>
        </a:p>
      </dgm:t>
    </dgm:pt>
    <dgm:pt modelId="{C3ECF174-9A81-4DA5-9760-8DB71120D9F3}" type="sibTrans" cxnId="{F452C52F-D094-443B-AED6-A4025F170E74}">
      <dgm:prSet/>
      <dgm:spPr/>
      <dgm:t>
        <a:bodyPr/>
        <a:lstStyle/>
        <a:p>
          <a:endParaRPr lang="ru-RU"/>
        </a:p>
      </dgm:t>
    </dgm:pt>
    <dgm:pt modelId="{B0694948-0C4B-4768-B971-D0DFD8EE490D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Активность использования модулей в образовательном процессе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4D7CF45D-733E-4880-A87A-72F4A75B94CA}" type="parTrans" cxnId="{484DFB53-27CA-436A-957D-846D4F028459}">
      <dgm:prSet/>
      <dgm:spPr/>
      <dgm:t>
        <a:bodyPr/>
        <a:lstStyle/>
        <a:p>
          <a:endParaRPr lang="ru-RU"/>
        </a:p>
      </dgm:t>
    </dgm:pt>
    <dgm:pt modelId="{77AF294A-FA9A-44AD-8AC9-6029164F891D}" type="sibTrans" cxnId="{484DFB53-27CA-436A-957D-846D4F028459}">
      <dgm:prSet/>
      <dgm:spPr/>
      <dgm:t>
        <a:bodyPr/>
        <a:lstStyle/>
        <a:p>
          <a:endParaRPr lang="ru-RU"/>
        </a:p>
      </dgm:t>
    </dgm:pt>
    <dgm:pt modelId="{CBD06D0B-D61A-4455-B98E-A32A2945BDF8}" type="pres">
      <dgm:prSet presAssocID="{8F8DE888-2994-4204-BD23-4313C7FC6A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B32D7-7E20-4BB3-AFBF-5B427346E79D}" type="pres">
      <dgm:prSet presAssocID="{98C63F34-59FF-442B-B736-80D33A9BC7F4}" presName="parentLin" presStyleCnt="0"/>
      <dgm:spPr/>
    </dgm:pt>
    <dgm:pt modelId="{F599C7F0-DA09-4BFF-9B55-12391659A428}" type="pres">
      <dgm:prSet presAssocID="{98C63F34-59FF-442B-B736-80D33A9BC7F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0398BCD-793C-433C-8BC0-00113AE1F54F}" type="pres">
      <dgm:prSet presAssocID="{98C63F34-59FF-442B-B736-80D33A9BC7F4}" presName="parentText" presStyleLbl="node1" presStyleIdx="0" presStyleCnt="4" custScaleX="140548" custScaleY="185434" custLinFactNeighborX="-78549" custLinFactNeighborY="-17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9DC6F-8A36-49ED-B05D-729BE316E04F}" type="pres">
      <dgm:prSet presAssocID="{98C63F34-59FF-442B-B736-80D33A9BC7F4}" presName="negativeSpace" presStyleCnt="0"/>
      <dgm:spPr/>
    </dgm:pt>
    <dgm:pt modelId="{7B3C8D46-F7F3-4B08-8CD9-0597D1F3F5EC}" type="pres">
      <dgm:prSet presAssocID="{98C63F34-59FF-442B-B736-80D33A9BC7F4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</dgm:pt>
    <dgm:pt modelId="{9B901F08-E42E-4020-BF84-E0D645A0FAB2}" type="pres">
      <dgm:prSet presAssocID="{C74BF191-9426-47AE-8BDD-7E14AC689169}" presName="spaceBetweenRectangles" presStyleCnt="0"/>
      <dgm:spPr/>
    </dgm:pt>
    <dgm:pt modelId="{0C2B551A-7276-4171-A9DC-1B77A451C794}" type="pres">
      <dgm:prSet presAssocID="{36CA33AA-481C-4BD6-A42A-769B16343661}" presName="parentLin" presStyleCnt="0"/>
      <dgm:spPr/>
    </dgm:pt>
    <dgm:pt modelId="{FD8DB9CC-8D33-4BFF-9A88-B05786959766}" type="pres">
      <dgm:prSet presAssocID="{36CA33AA-481C-4BD6-A42A-769B1634366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463ECD-CFD5-4E13-82C1-0816545209C9}" type="pres">
      <dgm:prSet presAssocID="{36CA33AA-481C-4BD6-A42A-769B16343661}" presName="parentText" presStyleLbl="node1" presStyleIdx="1" presStyleCnt="4" custScaleX="120937" custScaleY="183275" custLinFactX="-4121" custLinFactNeighborX="-100000" custLinFactNeighborY="-38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DF9F-B96E-40C7-A018-6BEB9F31F8E3}" type="pres">
      <dgm:prSet presAssocID="{36CA33AA-481C-4BD6-A42A-769B16343661}" presName="negativeSpace" presStyleCnt="0"/>
      <dgm:spPr/>
    </dgm:pt>
    <dgm:pt modelId="{051D0C64-68C7-4C1D-8ACE-8B2E82B57D70}" type="pres">
      <dgm:prSet presAssocID="{36CA33AA-481C-4BD6-A42A-769B16343661}" presName="childText" presStyleLbl="conFgAcc1" presStyleIdx="1" presStyleCnt="4" custLinFactY="-34368" custLinFactNeighborY="-100000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</dgm:pt>
    <dgm:pt modelId="{A683C6E1-E13D-43EB-B137-9677F154A6ED}" type="pres">
      <dgm:prSet presAssocID="{4ECA022B-F35C-45D1-9EBD-66F0DD0B5CC7}" presName="spaceBetweenRectangles" presStyleCnt="0"/>
      <dgm:spPr/>
    </dgm:pt>
    <dgm:pt modelId="{DA048984-7481-43CE-A6FA-CC5BFDA81830}" type="pres">
      <dgm:prSet presAssocID="{4F914B59-B6CB-459B-AE31-3C3BC0E6A7E6}" presName="parentLin" presStyleCnt="0"/>
      <dgm:spPr/>
    </dgm:pt>
    <dgm:pt modelId="{1E5FE92A-10AB-4549-A8CD-A5F62DE16A62}" type="pres">
      <dgm:prSet presAssocID="{4F914B59-B6CB-459B-AE31-3C3BC0E6A7E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227FA0B-BCE8-46A5-BE56-4C8553B9D65F}" type="pres">
      <dgm:prSet presAssocID="{4F914B59-B6CB-459B-AE31-3C3BC0E6A7E6}" presName="parentText" presStyleLbl="node1" presStyleIdx="2" presStyleCnt="4" custScaleX="144390" custScaleY="197882" custLinFactNeighborX="-50134" custLinFactNeighborY="-42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BBE12-756A-4705-86E6-C074020B60E8}" type="pres">
      <dgm:prSet presAssocID="{4F914B59-B6CB-459B-AE31-3C3BC0E6A7E6}" presName="negativeSpace" presStyleCnt="0"/>
      <dgm:spPr/>
    </dgm:pt>
    <dgm:pt modelId="{92E7F8EA-8360-4067-BF74-E52408FAB4A7}" type="pres">
      <dgm:prSet presAssocID="{4F914B59-B6CB-459B-AE31-3C3BC0E6A7E6}" presName="childText" presStyleLbl="conFgAcc1" presStyleIdx="2" presStyleCnt="4" custLinFactY="-100000" custLinFactNeighborY="-194020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B8262DD-5DC4-4D41-B378-2AD0E9176D1E}" type="pres">
      <dgm:prSet presAssocID="{C3ECF174-9A81-4DA5-9760-8DB71120D9F3}" presName="spaceBetweenRectangles" presStyleCnt="0"/>
      <dgm:spPr/>
    </dgm:pt>
    <dgm:pt modelId="{FC287AF3-4378-4BB9-B08B-71786B69DA2D}" type="pres">
      <dgm:prSet presAssocID="{B0694948-0C4B-4768-B971-D0DFD8EE490D}" presName="parentLin" presStyleCnt="0"/>
      <dgm:spPr/>
    </dgm:pt>
    <dgm:pt modelId="{6F5DD4A5-F188-4604-A7FB-74A7D89BDAE1}" type="pres">
      <dgm:prSet presAssocID="{B0694948-0C4B-4768-B971-D0DFD8EE490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1D9D8C-E710-43B7-BED0-A480D2C32E81}" type="pres">
      <dgm:prSet presAssocID="{B0694948-0C4B-4768-B971-D0DFD8EE490D}" presName="parentText" presStyleLbl="node1" presStyleIdx="3" presStyleCnt="4" custScaleX="115193" custScaleY="159796" custLinFactX="3480" custLinFactNeighborX="100000" custLinFactNeighborY="-60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DCCD3-8D86-4A82-B07D-39BE33F106F1}" type="pres">
      <dgm:prSet presAssocID="{B0694948-0C4B-4768-B971-D0DFD8EE490D}" presName="negativeSpace" presStyleCnt="0"/>
      <dgm:spPr/>
    </dgm:pt>
    <dgm:pt modelId="{107621F1-01D3-475F-9694-EB6C4D8FE580}" type="pres">
      <dgm:prSet presAssocID="{B0694948-0C4B-4768-B971-D0DFD8EE490D}" presName="childText" presStyleLbl="conFgAcc1" presStyleIdx="3" presStyleCnt="4" custScaleY="155112" custLinFactY="-94328" custLinFactNeighborX="4545" custLinFactNeighborY="-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84DFB53-27CA-436A-957D-846D4F028459}" srcId="{8F8DE888-2994-4204-BD23-4313C7FC6A52}" destId="{B0694948-0C4B-4768-B971-D0DFD8EE490D}" srcOrd="3" destOrd="0" parTransId="{4D7CF45D-733E-4880-A87A-72F4A75B94CA}" sibTransId="{77AF294A-FA9A-44AD-8AC9-6029164F891D}"/>
    <dgm:cxn modelId="{14D1F0EC-9004-4881-A743-EADA76888135}" type="presOf" srcId="{98C63F34-59FF-442B-B736-80D33A9BC7F4}" destId="{F599C7F0-DA09-4BFF-9B55-12391659A428}" srcOrd="0" destOrd="0" presId="urn:microsoft.com/office/officeart/2005/8/layout/list1"/>
    <dgm:cxn modelId="{9F68BA9D-586F-4C08-A3CF-95AF7C32B5D0}" type="presOf" srcId="{B0694948-0C4B-4768-B971-D0DFD8EE490D}" destId="{6F5DD4A5-F188-4604-A7FB-74A7D89BDAE1}" srcOrd="0" destOrd="0" presId="urn:microsoft.com/office/officeart/2005/8/layout/list1"/>
    <dgm:cxn modelId="{546F7A85-AC41-4657-A906-BFC56A334693}" type="presOf" srcId="{98C63F34-59FF-442B-B736-80D33A9BC7F4}" destId="{20398BCD-793C-433C-8BC0-00113AE1F54F}" srcOrd="1" destOrd="0" presId="urn:microsoft.com/office/officeart/2005/8/layout/list1"/>
    <dgm:cxn modelId="{52CB61D7-C946-462F-9CDF-E4D2BEF454FE}" srcId="{8F8DE888-2994-4204-BD23-4313C7FC6A52}" destId="{36CA33AA-481C-4BD6-A42A-769B16343661}" srcOrd="1" destOrd="0" parTransId="{2127BCCC-C443-43DE-A3AE-45A91CCB802D}" sibTransId="{4ECA022B-F35C-45D1-9EBD-66F0DD0B5CC7}"/>
    <dgm:cxn modelId="{F452C52F-D094-443B-AED6-A4025F170E74}" srcId="{8F8DE888-2994-4204-BD23-4313C7FC6A52}" destId="{4F914B59-B6CB-459B-AE31-3C3BC0E6A7E6}" srcOrd="2" destOrd="0" parTransId="{B7FE6EAC-DF78-41A2-A200-0403D730F473}" sibTransId="{C3ECF174-9A81-4DA5-9760-8DB71120D9F3}"/>
    <dgm:cxn modelId="{67229FC8-2A01-4DFE-9359-5444D7001D80}" type="presOf" srcId="{8F8DE888-2994-4204-BD23-4313C7FC6A52}" destId="{CBD06D0B-D61A-4455-B98E-A32A2945BDF8}" srcOrd="0" destOrd="0" presId="urn:microsoft.com/office/officeart/2005/8/layout/list1"/>
    <dgm:cxn modelId="{2B118CE5-1341-41F0-B942-9F423F705761}" type="presOf" srcId="{4F914B59-B6CB-459B-AE31-3C3BC0E6A7E6}" destId="{4227FA0B-BCE8-46A5-BE56-4C8553B9D65F}" srcOrd="1" destOrd="0" presId="urn:microsoft.com/office/officeart/2005/8/layout/list1"/>
    <dgm:cxn modelId="{1A7DA40D-3156-4D7D-AD89-283B7D1C5698}" type="presOf" srcId="{B0694948-0C4B-4768-B971-D0DFD8EE490D}" destId="{DE1D9D8C-E710-43B7-BED0-A480D2C32E81}" srcOrd="1" destOrd="0" presId="urn:microsoft.com/office/officeart/2005/8/layout/list1"/>
    <dgm:cxn modelId="{9C62F958-BD8A-45B6-A4AC-C6D600375D7F}" type="presOf" srcId="{4F914B59-B6CB-459B-AE31-3C3BC0E6A7E6}" destId="{1E5FE92A-10AB-4549-A8CD-A5F62DE16A62}" srcOrd="0" destOrd="0" presId="urn:microsoft.com/office/officeart/2005/8/layout/list1"/>
    <dgm:cxn modelId="{E720C5FC-B691-4272-B81D-06653AEBC674}" srcId="{8F8DE888-2994-4204-BD23-4313C7FC6A52}" destId="{98C63F34-59FF-442B-B736-80D33A9BC7F4}" srcOrd="0" destOrd="0" parTransId="{C08AA932-180C-463D-80E7-E0EE64BDF2B4}" sibTransId="{C74BF191-9426-47AE-8BDD-7E14AC689169}"/>
    <dgm:cxn modelId="{05E2CEBB-B0E5-41CF-91FE-C66F000487A7}" type="presOf" srcId="{36CA33AA-481C-4BD6-A42A-769B16343661}" destId="{FD8DB9CC-8D33-4BFF-9A88-B05786959766}" srcOrd="0" destOrd="0" presId="urn:microsoft.com/office/officeart/2005/8/layout/list1"/>
    <dgm:cxn modelId="{2674C233-5346-4231-8A87-DE799FFAD532}" type="presOf" srcId="{36CA33AA-481C-4BD6-A42A-769B16343661}" destId="{71463ECD-CFD5-4E13-82C1-0816545209C9}" srcOrd="1" destOrd="0" presId="urn:microsoft.com/office/officeart/2005/8/layout/list1"/>
    <dgm:cxn modelId="{CB217BCA-D0E7-4379-9F75-05937402D4CF}" type="presParOf" srcId="{CBD06D0B-D61A-4455-B98E-A32A2945BDF8}" destId="{D7CB32D7-7E20-4BB3-AFBF-5B427346E79D}" srcOrd="0" destOrd="0" presId="urn:microsoft.com/office/officeart/2005/8/layout/list1"/>
    <dgm:cxn modelId="{CD6C5165-40F3-4496-8870-F34B9ACA2181}" type="presParOf" srcId="{D7CB32D7-7E20-4BB3-AFBF-5B427346E79D}" destId="{F599C7F0-DA09-4BFF-9B55-12391659A428}" srcOrd="0" destOrd="0" presId="urn:microsoft.com/office/officeart/2005/8/layout/list1"/>
    <dgm:cxn modelId="{DF3EF411-3F1E-4BE0-A3D8-A0EC5B4A5922}" type="presParOf" srcId="{D7CB32D7-7E20-4BB3-AFBF-5B427346E79D}" destId="{20398BCD-793C-433C-8BC0-00113AE1F54F}" srcOrd="1" destOrd="0" presId="urn:microsoft.com/office/officeart/2005/8/layout/list1"/>
    <dgm:cxn modelId="{151F033A-B21C-41E4-B83B-DD024470BB1A}" type="presParOf" srcId="{CBD06D0B-D61A-4455-B98E-A32A2945BDF8}" destId="{A139DC6F-8A36-49ED-B05D-729BE316E04F}" srcOrd="1" destOrd="0" presId="urn:microsoft.com/office/officeart/2005/8/layout/list1"/>
    <dgm:cxn modelId="{F3DEE4A3-7152-4049-ABD3-C8EF96CC7230}" type="presParOf" srcId="{CBD06D0B-D61A-4455-B98E-A32A2945BDF8}" destId="{7B3C8D46-F7F3-4B08-8CD9-0597D1F3F5EC}" srcOrd="2" destOrd="0" presId="urn:microsoft.com/office/officeart/2005/8/layout/list1"/>
    <dgm:cxn modelId="{CFE595C9-0C7E-4C14-81B6-26C86AD86E79}" type="presParOf" srcId="{CBD06D0B-D61A-4455-B98E-A32A2945BDF8}" destId="{9B901F08-E42E-4020-BF84-E0D645A0FAB2}" srcOrd="3" destOrd="0" presId="urn:microsoft.com/office/officeart/2005/8/layout/list1"/>
    <dgm:cxn modelId="{81730FE1-8ECA-46F3-8320-54DCDD61B495}" type="presParOf" srcId="{CBD06D0B-D61A-4455-B98E-A32A2945BDF8}" destId="{0C2B551A-7276-4171-A9DC-1B77A451C794}" srcOrd="4" destOrd="0" presId="urn:microsoft.com/office/officeart/2005/8/layout/list1"/>
    <dgm:cxn modelId="{C24B471C-7F3D-461C-B589-F0F11CB3404E}" type="presParOf" srcId="{0C2B551A-7276-4171-A9DC-1B77A451C794}" destId="{FD8DB9CC-8D33-4BFF-9A88-B05786959766}" srcOrd="0" destOrd="0" presId="urn:microsoft.com/office/officeart/2005/8/layout/list1"/>
    <dgm:cxn modelId="{FB4A1466-7A66-40DB-8669-CEEEDC9D957C}" type="presParOf" srcId="{0C2B551A-7276-4171-A9DC-1B77A451C794}" destId="{71463ECD-CFD5-4E13-82C1-0816545209C9}" srcOrd="1" destOrd="0" presId="urn:microsoft.com/office/officeart/2005/8/layout/list1"/>
    <dgm:cxn modelId="{E30158CE-117B-43F2-AE1C-180D33405FCD}" type="presParOf" srcId="{CBD06D0B-D61A-4455-B98E-A32A2945BDF8}" destId="{2BB8DF9F-B96E-40C7-A018-6BEB9F31F8E3}" srcOrd="5" destOrd="0" presId="urn:microsoft.com/office/officeart/2005/8/layout/list1"/>
    <dgm:cxn modelId="{F5890693-D742-4962-AA17-D744EE9BECD3}" type="presParOf" srcId="{CBD06D0B-D61A-4455-B98E-A32A2945BDF8}" destId="{051D0C64-68C7-4C1D-8ACE-8B2E82B57D70}" srcOrd="6" destOrd="0" presId="urn:microsoft.com/office/officeart/2005/8/layout/list1"/>
    <dgm:cxn modelId="{815B0AC0-D251-4F66-AB03-A48760B7D7B5}" type="presParOf" srcId="{CBD06D0B-D61A-4455-B98E-A32A2945BDF8}" destId="{A683C6E1-E13D-43EB-B137-9677F154A6ED}" srcOrd="7" destOrd="0" presId="urn:microsoft.com/office/officeart/2005/8/layout/list1"/>
    <dgm:cxn modelId="{AD1525E5-66AF-4C66-8CBE-293400D0A4E8}" type="presParOf" srcId="{CBD06D0B-D61A-4455-B98E-A32A2945BDF8}" destId="{DA048984-7481-43CE-A6FA-CC5BFDA81830}" srcOrd="8" destOrd="0" presId="urn:microsoft.com/office/officeart/2005/8/layout/list1"/>
    <dgm:cxn modelId="{32227F36-2E1C-4164-86B4-056C01BC3795}" type="presParOf" srcId="{DA048984-7481-43CE-A6FA-CC5BFDA81830}" destId="{1E5FE92A-10AB-4549-A8CD-A5F62DE16A62}" srcOrd="0" destOrd="0" presId="urn:microsoft.com/office/officeart/2005/8/layout/list1"/>
    <dgm:cxn modelId="{C51B0452-EBEE-4DCE-896A-CB1162794AA0}" type="presParOf" srcId="{DA048984-7481-43CE-A6FA-CC5BFDA81830}" destId="{4227FA0B-BCE8-46A5-BE56-4C8553B9D65F}" srcOrd="1" destOrd="0" presId="urn:microsoft.com/office/officeart/2005/8/layout/list1"/>
    <dgm:cxn modelId="{6BF4B36E-F635-4EC1-BAEA-5DA5E45D3927}" type="presParOf" srcId="{CBD06D0B-D61A-4455-B98E-A32A2945BDF8}" destId="{690BBE12-756A-4705-86E6-C074020B60E8}" srcOrd="9" destOrd="0" presId="urn:microsoft.com/office/officeart/2005/8/layout/list1"/>
    <dgm:cxn modelId="{9F29B3EF-30AE-4122-A347-3621DD026206}" type="presParOf" srcId="{CBD06D0B-D61A-4455-B98E-A32A2945BDF8}" destId="{92E7F8EA-8360-4067-BF74-E52408FAB4A7}" srcOrd="10" destOrd="0" presId="urn:microsoft.com/office/officeart/2005/8/layout/list1"/>
    <dgm:cxn modelId="{3CFE9C93-7F77-4009-BA22-E413AEFE0ECE}" type="presParOf" srcId="{CBD06D0B-D61A-4455-B98E-A32A2945BDF8}" destId="{AB8262DD-5DC4-4D41-B378-2AD0E9176D1E}" srcOrd="11" destOrd="0" presId="urn:microsoft.com/office/officeart/2005/8/layout/list1"/>
    <dgm:cxn modelId="{15B7BC92-9480-4672-A3E8-14F5DF81215C}" type="presParOf" srcId="{CBD06D0B-D61A-4455-B98E-A32A2945BDF8}" destId="{FC287AF3-4378-4BB9-B08B-71786B69DA2D}" srcOrd="12" destOrd="0" presId="urn:microsoft.com/office/officeart/2005/8/layout/list1"/>
    <dgm:cxn modelId="{CCD75593-3085-4CB2-B298-E0596BCCB9A9}" type="presParOf" srcId="{FC287AF3-4378-4BB9-B08B-71786B69DA2D}" destId="{6F5DD4A5-F188-4604-A7FB-74A7D89BDAE1}" srcOrd="0" destOrd="0" presId="urn:microsoft.com/office/officeart/2005/8/layout/list1"/>
    <dgm:cxn modelId="{187E0213-EBBF-411A-8429-880AE46CE971}" type="presParOf" srcId="{FC287AF3-4378-4BB9-B08B-71786B69DA2D}" destId="{DE1D9D8C-E710-43B7-BED0-A480D2C32E81}" srcOrd="1" destOrd="0" presId="urn:microsoft.com/office/officeart/2005/8/layout/list1"/>
    <dgm:cxn modelId="{FB8AF9C3-843B-4949-B5CD-13EB7FEA7254}" type="presParOf" srcId="{CBD06D0B-D61A-4455-B98E-A32A2945BDF8}" destId="{822DCCD3-8D86-4A82-B07D-39BE33F106F1}" srcOrd="13" destOrd="0" presId="urn:microsoft.com/office/officeart/2005/8/layout/list1"/>
    <dgm:cxn modelId="{20042469-E30D-42AF-B9C2-E6E77F8C459A}" type="presParOf" srcId="{CBD06D0B-D61A-4455-B98E-A32A2945BDF8}" destId="{107621F1-01D3-475F-9694-EB6C4D8FE5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9169A-7A84-4D88-8890-CA39AC37E197}">
      <dsp:nvSpPr>
        <dsp:cNvPr id="0" name=""/>
        <dsp:cNvSpPr/>
      </dsp:nvSpPr>
      <dsp:spPr>
        <a:xfrm>
          <a:off x="0" y="1844834"/>
          <a:ext cx="7450875" cy="1712695"/>
        </a:xfrm>
        <a:prstGeom prst="rect">
          <a:avLst/>
        </a:prstGeom>
        <a:solidFill>
          <a:srgbClr val="FFFFCC"/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РАЗРАБОТКА И ВНЕДРЕНИЕ СИСТЕМЫ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РАЗВИТИЯ ТВОРЧЕСКОГО МЫШЛЕНИЯ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ДОШКОЛЬНИКОВ С ИСПОЛЬЗОВАНИЕМ СРЕДОВЫХ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ОБРАЗОВАТЕЛЬНЫХ МОДУЛЕЙ</a:t>
          </a:r>
          <a:endParaRPr lang="ru-RU" sz="2000" b="1" i="0" kern="1200" dirty="0">
            <a:solidFill>
              <a:schemeClr val="tx1"/>
            </a:solidFill>
            <a:latin typeface="Cambria" panose="02040503050406030204" pitchFamily="18" charset="0"/>
            <a:cs typeface="Courier New" pitchFamily="49" charset="0"/>
          </a:endParaRPr>
        </a:p>
      </dsp:txBody>
      <dsp:txXfrm>
        <a:off x="0" y="1844834"/>
        <a:ext cx="7450875" cy="1712695"/>
      </dsp:txXfrm>
    </dsp:sp>
    <dsp:sp modelId="{7487BB8C-FDEA-46ED-B54F-C29F9A6E4854}">
      <dsp:nvSpPr>
        <dsp:cNvPr id="0" name=""/>
        <dsp:cNvSpPr/>
      </dsp:nvSpPr>
      <dsp:spPr>
        <a:xfrm rot="10800000">
          <a:off x="4731" y="445592"/>
          <a:ext cx="7441412" cy="1162263"/>
        </a:xfrm>
        <a:prstGeom prst="upArrowCallout">
          <a:avLst/>
        </a:prstGeom>
        <a:solidFill>
          <a:schemeClr val="bg1">
            <a:lumMod val="95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ИННОВАЦИОННОЙ ДЕЯТЕЛЬНОСТИ</a:t>
          </a:r>
          <a:endParaRPr lang="ru-RU" sz="2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31" y="445592"/>
        <a:ext cx="7441412" cy="755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C8D46-F7F3-4B08-8CD9-0597D1F3F5EC}">
      <dsp:nvSpPr>
        <dsp:cNvPr id="0" name=""/>
        <dsp:cNvSpPr/>
      </dsp:nvSpPr>
      <dsp:spPr>
        <a:xfrm>
          <a:off x="0" y="799060"/>
          <a:ext cx="7858125" cy="4536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98BCD-793C-433C-8BC0-00113AE1F54F}">
      <dsp:nvSpPr>
        <dsp:cNvPr id="0" name=""/>
        <dsp:cNvSpPr/>
      </dsp:nvSpPr>
      <dsp:spPr>
        <a:xfrm>
          <a:off x="81483" y="0"/>
          <a:ext cx="7474409" cy="9853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Динамика развития творческого мышления</a:t>
          </a:r>
        </a:p>
      </dsp:txBody>
      <dsp:txXfrm>
        <a:off x="129582" y="48099"/>
        <a:ext cx="7378211" cy="889124"/>
      </dsp:txXfrm>
    </dsp:sp>
    <dsp:sp modelId="{051D0C64-68C7-4C1D-8ACE-8B2E82B57D70}">
      <dsp:nvSpPr>
        <dsp:cNvPr id="0" name=""/>
        <dsp:cNvSpPr/>
      </dsp:nvSpPr>
      <dsp:spPr>
        <a:xfrm>
          <a:off x="0" y="1804936"/>
          <a:ext cx="7858125" cy="4536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463ECD-CFD5-4E13-82C1-0816545209C9}">
      <dsp:nvSpPr>
        <dsp:cNvPr id="0" name=""/>
        <dsp:cNvSpPr/>
      </dsp:nvSpPr>
      <dsp:spPr>
        <a:xfrm>
          <a:off x="0" y="1144616"/>
          <a:ext cx="6652366" cy="9738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Уровень насыщенности средового пространства развивающими модулями </a:t>
          </a:r>
        </a:p>
      </dsp:txBody>
      <dsp:txXfrm>
        <a:off x="47539" y="1192155"/>
        <a:ext cx="6557288" cy="878772"/>
      </dsp:txXfrm>
    </dsp:sp>
    <dsp:sp modelId="{92E7F8EA-8360-4067-BF74-E52408FAB4A7}">
      <dsp:nvSpPr>
        <dsp:cNvPr id="0" name=""/>
        <dsp:cNvSpPr/>
      </dsp:nvSpPr>
      <dsp:spPr>
        <a:xfrm>
          <a:off x="0" y="2752428"/>
          <a:ext cx="7858125" cy="4536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27FA0B-BCE8-46A5-BE56-4C8553B9D65F}">
      <dsp:nvSpPr>
        <dsp:cNvPr id="0" name=""/>
        <dsp:cNvSpPr/>
      </dsp:nvSpPr>
      <dsp:spPr>
        <a:xfrm>
          <a:off x="184637" y="2380589"/>
          <a:ext cx="7484821" cy="10514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Разнообразие средовых модулей</a:t>
          </a:r>
        </a:p>
      </dsp:txBody>
      <dsp:txXfrm>
        <a:off x="235965" y="2431917"/>
        <a:ext cx="7382165" cy="948809"/>
      </dsp:txXfrm>
    </dsp:sp>
    <dsp:sp modelId="{107621F1-01D3-475F-9694-EB6C4D8FE580}">
      <dsp:nvSpPr>
        <dsp:cNvPr id="0" name=""/>
        <dsp:cNvSpPr/>
      </dsp:nvSpPr>
      <dsp:spPr>
        <a:xfrm>
          <a:off x="0" y="3835276"/>
          <a:ext cx="7858125" cy="7035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1D9D8C-E710-43B7-BED0-A480D2C32E81}">
      <dsp:nvSpPr>
        <dsp:cNvPr id="0" name=""/>
        <dsp:cNvSpPr/>
      </dsp:nvSpPr>
      <dsp:spPr>
        <a:xfrm>
          <a:off x="977236" y="3626552"/>
          <a:ext cx="6336406" cy="84909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76200"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13" tIns="0" rIns="207913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Активность использования модулей в образовательном процессе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685" y="3668001"/>
        <a:ext cx="6253508" cy="76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41547-C008-431F-A779-558CE51391E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BC866-4A34-4DE7-A331-8090E7AD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56F7-4428-4F1D-8DE4-AB18633D6B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CC94-0CAE-4C92-BF72-E278A70F6A8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56F7-4428-4F1D-8DE4-AB18633D6B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BD97-A0B1-43AB-AD94-3D7CB89DF415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s113.centerstart.ru/node/1246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446-B324-404D-B98D-A6EA69FAE0D8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5362" name="Picture 2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0" y="0"/>
            <a:ext cx="6443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113»</a:t>
            </a:r>
          </a:p>
        </p:txBody>
      </p:sp>
      <p:pic>
        <p:nvPicPr>
          <p:cNvPr id="15365" name="Рисунок 17" descr="C:\Users\Ю\Desktop\otkrytki-s-dnem-rozhdenija-risun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360988"/>
            <a:ext cx="27701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29035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0128" y="5360988"/>
            <a:ext cx="5256584" cy="129614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04439" y="5487325"/>
            <a:ext cx="5197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КРАЕВАЯ ИННОВАЦИОННАЯ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ПЛОЩАДКА - 2017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7504" y="1988840"/>
            <a:ext cx="66952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ОТЧЁТ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ТРЕТЬЕМУ ЭТАПУ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A50021"/>
              </a:solidFill>
              <a:latin typeface="Cambria" pitchFamily="18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СРЕДОВЫЕ  </a:t>
            </a:r>
            <a:r>
              <a:rPr lang="ru-RU" sz="2800" b="1" dirty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МОДУЛИ В РАЗВИТИИ </a:t>
            </a:r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ТВОРЧЕСКОГО МЫШЛЕНИЯ ДОШКОЛЬНИКОВ</a:t>
            </a:r>
            <a:endParaRPr lang="ru-RU" sz="26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5400" y="5454714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51192" y="5914165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10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ДОМИК ПОЧЕМУЧЕК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ina\Desktop\фото модули\DSC03345.JPG"/>
          <p:cNvPicPr>
            <a:picLocks noChangeAspect="1" noChangeArrowheads="1"/>
          </p:cNvPicPr>
          <p:nvPr/>
        </p:nvPicPr>
        <p:blipFill>
          <a:blip r:embed="rId5" cstate="print"/>
          <a:srcRect r="5102"/>
          <a:stretch>
            <a:fillRect/>
          </a:stretch>
        </p:blipFill>
        <p:spPr bwMode="auto">
          <a:xfrm>
            <a:off x="598656" y="1084304"/>
            <a:ext cx="6696744" cy="4689392"/>
          </a:xfrm>
          <a:prstGeom prst="rect">
            <a:avLst/>
          </a:prstGeom>
          <a:noFill/>
        </p:spPr>
      </p:pic>
      <p:pic>
        <p:nvPicPr>
          <p:cNvPr id="3075" name="Picture 3" descr="C:\Users\marina\Desktop\фото модули\DSC03315.JPG"/>
          <p:cNvPicPr>
            <a:picLocks noChangeAspect="1" noChangeArrowheads="1"/>
          </p:cNvPicPr>
          <p:nvPr/>
        </p:nvPicPr>
        <p:blipFill>
          <a:blip r:embed="rId6" cstate="print"/>
          <a:srcRect r="6363"/>
          <a:stretch>
            <a:fillRect/>
          </a:stretch>
        </p:blipFill>
        <p:spPr bwMode="auto">
          <a:xfrm>
            <a:off x="598656" y="1080556"/>
            <a:ext cx="6759094" cy="4657930"/>
          </a:xfrm>
          <a:prstGeom prst="rect">
            <a:avLst/>
          </a:prstGeom>
          <a:noFill/>
        </p:spPr>
      </p:pic>
      <p:pic>
        <p:nvPicPr>
          <p:cNvPr id="3076" name="Picture 4" descr="C:\Users\marina\Desktop\фото модули\DSC03370.JPG"/>
          <p:cNvPicPr>
            <a:picLocks noChangeAspect="1" noChangeArrowheads="1"/>
          </p:cNvPicPr>
          <p:nvPr/>
        </p:nvPicPr>
        <p:blipFill>
          <a:blip r:embed="rId7" cstate="print"/>
          <a:srcRect l="2014" r="322"/>
          <a:stretch>
            <a:fillRect/>
          </a:stretch>
        </p:blipFill>
        <p:spPr bwMode="auto">
          <a:xfrm>
            <a:off x="583908" y="1080556"/>
            <a:ext cx="6868412" cy="479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73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11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«СКАЗОЧНЫЙ СУНДУЧОК»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Сергей\Pictures\IMG_7185.JPG"/>
          <p:cNvPicPr>
            <a:picLocks noChangeAspect="1" noChangeArrowheads="1"/>
          </p:cNvPicPr>
          <p:nvPr/>
        </p:nvPicPr>
        <p:blipFill>
          <a:blip r:embed="rId5"/>
          <a:srcRect l="8571" r="10000" b="14286"/>
          <a:stretch>
            <a:fillRect/>
          </a:stretch>
        </p:blipFill>
        <p:spPr bwMode="auto">
          <a:xfrm>
            <a:off x="857224" y="1214422"/>
            <a:ext cx="2986108" cy="2286016"/>
          </a:xfrm>
          <a:prstGeom prst="rect">
            <a:avLst/>
          </a:prstGeom>
          <a:noFill/>
        </p:spPr>
      </p:pic>
      <p:pic>
        <p:nvPicPr>
          <p:cNvPr id="3078" name="Picture 6" descr="C:\Users\Сергей\Pictures\IMG_9980.JPG"/>
          <p:cNvPicPr>
            <a:picLocks noChangeAspect="1" noChangeArrowheads="1"/>
          </p:cNvPicPr>
          <p:nvPr/>
        </p:nvPicPr>
        <p:blipFill>
          <a:blip r:embed="rId6" cstate="print"/>
          <a:srcRect l="6389" t="17111" r="19060" b="11595"/>
          <a:stretch>
            <a:fillRect/>
          </a:stretch>
        </p:blipFill>
        <p:spPr bwMode="auto">
          <a:xfrm>
            <a:off x="4214810" y="1214422"/>
            <a:ext cx="2971814" cy="2312981"/>
          </a:xfrm>
          <a:prstGeom prst="rect">
            <a:avLst/>
          </a:prstGeom>
          <a:noFill/>
        </p:spPr>
      </p:pic>
      <p:pic>
        <p:nvPicPr>
          <p:cNvPr id="21" name="Рисунок 20" descr="IMG_1282.JPG"/>
          <p:cNvPicPr/>
          <p:nvPr/>
        </p:nvPicPr>
        <p:blipFill>
          <a:blip r:embed="rId7" cstate="print"/>
          <a:srcRect l="6668" t="6696" b="10719"/>
          <a:stretch>
            <a:fillRect/>
          </a:stretch>
        </p:blipFill>
        <p:spPr>
          <a:xfrm>
            <a:off x="857224" y="3762032"/>
            <a:ext cx="2986108" cy="2286016"/>
          </a:xfrm>
          <a:prstGeom prst="rect">
            <a:avLst/>
          </a:prstGeom>
        </p:spPr>
      </p:pic>
      <p:pic>
        <p:nvPicPr>
          <p:cNvPr id="22" name="Рисунок 21" descr="IMG_9983.JPG"/>
          <p:cNvPicPr/>
          <p:nvPr/>
        </p:nvPicPr>
        <p:blipFill>
          <a:blip r:embed="rId8" cstate="print"/>
          <a:srcRect t="6349" r="19932"/>
          <a:stretch>
            <a:fillRect/>
          </a:stretch>
        </p:blipFill>
        <p:spPr>
          <a:xfrm>
            <a:off x="4200516" y="3807328"/>
            <a:ext cx="2986108" cy="22860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7387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12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отчет 3 этап\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b="2650"/>
          <a:stretch/>
        </p:blipFill>
        <p:spPr bwMode="auto">
          <a:xfrm>
            <a:off x="284081" y="1191582"/>
            <a:ext cx="3167732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ергей\Pictures\img133.jpg"/>
          <p:cNvPicPr>
            <a:picLocks noChangeAspect="1" noChangeArrowheads="1"/>
          </p:cNvPicPr>
          <p:nvPr/>
        </p:nvPicPr>
        <p:blipFill>
          <a:blip r:embed="rId6"/>
          <a:srcRect r="6118" b="4774"/>
          <a:stretch>
            <a:fillRect/>
          </a:stretch>
        </p:blipFill>
        <p:spPr bwMode="auto">
          <a:xfrm rot="16200000">
            <a:off x="4329255" y="1543715"/>
            <a:ext cx="2835290" cy="377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987825" y="318218"/>
            <a:ext cx="4632176" cy="68508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359045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13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дминистратор\Pictures\2018-10-09\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1" y="1173807"/>
            <a:ext cx="2986954" cy="45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ергей\Pictures\img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416905" y="332333"/>
            <a:ext cx="2404396" cy="352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Сергей\Pictures\img1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428107" y="2894285"/>
            <a:ext cx="2451052" cy="352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50"/>
          <p:cNvSpPr>
            <a:spLocks noChangeArrowheads="1"/>
          </p:cNvSpPr>
          <p:nvPr/>
        </p:nvSpPr>
        <p:spPr bwMode="auto">
          <a:xfrm>
            <a:off x="284081" y="250552"/>
            <a:ext cx="4287919" cy="6003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31948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14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 rotWithShape="1">
          <a:blip r:embed="rId5"/>
          <a:srcRect l="35454" t="9054" r="36666" b="17674"/>
          <a:stretch/>
        </p:blipFill>
        <p:spPr>
          <a:xfrm>
            <a:off x="3995901" y="365814"/>
            <a:ext cx="1656184" cy="24482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35063" t="14110" r="36304" b="11850"/>
          <a:stretch/>
        </p:blipFill>
        <p:spPr>
          <a:xfrm>
            <a:off x="5653728" y="356275"/>
            <a:ext cx="1689746" cy="24578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5129" t="13664" r="35998" b="12362"/>
          <a:stretch/>
        </p:blipFill>
        <p:spPr>
          <a:xfrm>
            <a:off x="4562585" y="3056832"/>
            <a:ext cx="1712810" cy="2468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35256" t="18519" r="36914" b="10801"/>
          <a:stretch/>
        </p:blipFill>
        <p:spPr>
          <a:xfrm>
            <a:off x="6270087" y="3056832"/>
            <a:ext cx="1727923" cy="24684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Oval 50"/>
          <p:cNvSpPr>
            <a:spLocks noChangeArrowheads="1"/>
          </p:cNvSpPr>
          <p:nvPr/>
        </p:nvSpPr>
        <p:spPr bwMode="auto">
          <a:xfrm>
            <a:off x="284081" y="250552"/>
            <a:ext cx="4287919" cy="6003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7" y="1121705"/>
            <a:ext cx="2703989" cy="390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64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691E74-1E74-4F37-9AE5-E861036DC34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69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0" y="35824"/>
            <a:ext cx="766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КАЧЕСТВА ИННОВАЦИИ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286375"/>
            <a:ext cx="9763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 flipH="1">
            <a:off x="7858125" y="607218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15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72559791"/>
              </p:ext>
            </p:extLst>
          </p:nvPr>
        </p:nvGraphicFramePr>
        <p:xfrm>
          <a:off x="285720" y="785794"/>
          <a:ext cx="7858125" cy="531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070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9E369DE-AAB1-40F1-ADC9-3793BB4009C5}" type="slidenum">
              <a:rPr lang="ru-RU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ru-RU" sz="9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670452" y="998936"/>
            <a:ext cx="838691" cy="45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325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773362" y="2106059"/>
            <a:ext cx="3390900" cy="185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350"/>
              <a:t>    </a:t>
            </a:r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  <a:p>
            <a:pPr>
              <a:spcBef>
                <a:spcPct val="50000"/>
              </a:spcBef>
            </a:pPr>
            <a:endParaRPr lang="ru-RU" sz="135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4875610"/>
            <a:ext cx="1125141" cy="8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6624229" y="5197078"/>
            <a:ext cx="59406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i="1" dirty="0">
                <a:solidFill>
                  <a:srgbClr val="953735"/>
                </a:solidFill>
              </a:rPr>
              <a:t>21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3720" y="857250"/>
            <a:ext cx="110728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947710" y="150330"/>
            <a:ext cx="62705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АНАЛИЗ ДИНАМИКИ ВЫСОКОГО УРОВНЯ ТВОРЧЕСКОГО МЫШЛЕНИЯ ДОШКОЛЬНИКОВ ЗА  ТРИ  ГОДА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42902078"/>
              </p:ext>
            </p:extLst>
          </p:nvPr>
        </p:nvGraphicFramePr>
        <p:xfrm>
          <a:off x="539552" y="1202272"/>
          <a:ext cx="6528987" cy="203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72377"/>
              </p:ext>
            </p:extLst>
          </p:nvPr>
        </p:nvGraphicFramePr>
        <p:xfrm>
          <a:off x="467544" y="3467363"/>
          <a:ext cx="7979287" cy="2206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0914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5286375"/>
            <a:ext cx="9763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 flipH="1">
            <a:off x="7858125" y="607218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16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771D7D-AAFA-49CD-9E45-9B8C18DB717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0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-66210" y="14867"/>
            <a:ext cx="9210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95536" y="116632"/>
            <a:ext cx="74461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932685" y="1938815"/>
            <a:ext cx="1728972" cy="862641"/>
          </a:xfrm>
          <a:prstGeom prst="flowChartAlternateProcess">
            <a:avLst/>
          </a:pr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17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257423" y="927919"/>
            <a:ext cx="1728972" cy="859792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123 </a:t>
            </a:r>
          </a:p>
        </p:txBody>
      </p:sp>
      <p:sp>
        <p:nvSpPr>
          <p:cNvPr id="27654" name="AutoShape 8"/>
          <p:cNvSpPr>
            <a:spLocks noChangeArrowheads="1"/>
          </p:cNvSpPr>
          <p:nvPr/>
        </p:nvSpPr>
        <p:spPr bwMode="auto">
          <a:xfrm rot="8537356">
            <a:off x="2865821" y="4091723"/>
            <a:ext cx="418619" cy="253575"/>
          </a:xfrm>
          <a:prstGeom prst="notchedRightArrow">
            <a:avLst>
              <a:gd name="adj1" fmla="val 50000"/>
              <a:gd name="adj2" fmla="val 291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 rot="19755707">
            <a:off x="4921902" y="2570542"/>
            <a:ext cx="434305" cy="216085"/>
          </a:xfrm>
          <a:prstGeom prst="notchedRightArrow">
            <a:avLst>
              <a:gd name="adj1" fmla="val 50000"/>
              <a:gd name="adj2" fmla="val 2897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14768790">
            <a:off x="3469569" y="2025243"/>
            <a:ext cx="419476" cy="247292"/>
          </a:xfrm>
          <a:prstGeom prst="notchedRightArrow">
            <a:avLst>
              <a:gd name="adj1" fmla="val 50000"/>
              <a:gd name="adj2" fmla="val 31677"/>
            </a:avLst>
          </a:prstGeom>
          <a:solidFill>
            <a:srgbClr val="FFFFFF"/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965659" y="2955589"/>
            <a:ext cx="1731216" cy="833451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160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10959817">
            <a:off x="2604842" y="3332414"/>
            <a:ext cx="396408" cy="235445"/>
          </a:xfrm>
          <a:prstGeom prst="notchedRightArrow">
            <a:avLst>
              <a:gd name="adj1" fmla="val 50000"/>
              <a:gd name="adj2" fmla="val 27759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5655692" y="4012309"/>
            <a:ext cx="1795016" cy="862885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171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4"/>
          <p:cNvSpPr>
            <a:spLocks noChangeArrowheads="1"/>
          </p:cNvSpPr>
          <p:nvPr/>
        </p:nvSpPr>
        <p:spPr bwMode="auto">
          <a:xfrm rot="-8652288">
            <a:off x="2841045" y="2519036"/>
            <a:ext cx="403556" cy="260259"/>
          </a:xfrm>
          <a:prstGeom prst="notchedRightArrow">
            <a:avLst>
              <a:gd name="adj1" fmla="val 50000"/>
              <a:gd name="adj2" fmla="val 30842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395537" y="2955589"/>
            <a:ext cx="1874430" cy="92259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 234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3" cstate="print"/>
          <a:srcRect l="45078" t="5244"/>
          <a:stretch>
            <a:fillRect/>
          </a:stretch>
        </p:blipFill>
        <p:spPr bwMode="auto">
          <a:xfrm rot="637616">
            <a:off x="7239000" y="5332413"/>
            <a:ext cx="1382713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60721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6"/>
          <p:cNvSpPr txBox="1">
            <a:spLocks noChangeArrowheads="1"/>
          </p:cNvSpPr>
          <p:nvPr/>
        </p:nvSpPr>
        <p:spPr bwMode="auto">
          <a:xfrm>
            <a:off x="7072313" y="607218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17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27665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5534585" y="1916832"/>
            <a:ext cx="1742292" cy="792088"/>
          </a:xfrm>
          <a:prstGeom prst="flowChartAlternateProcess">
            <a:avLst/>
          </a:prstGeom>
          <a:solidFill>
            <a:srgbClr val="CCFF99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134</a:t>
            </a:r>
          </a:p>
        </p:txBody>
      </p:sp>
      <p:sp>
        <p:nvSpPr>
          <p:cNvPr id="6" name="Овал 5"/>
          <p:cNvSpPr/>
          <p:nvPr/>
        </p:nvSpPr>
        <p:spPr>
          <a:xfrm>
            <a:off x="3163899" y="2433691"/>
            <a:ext cx="1866406" cy="188604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1875800">
            <a:off x="4936186" y="4072071"/>
            <a:ext cx="405737" cy="254708"/>
          </a:xfrm>
          <a:prstGeom prst="notchedRightArrow">
            <a:avLst>
              <a:gd name="adj1" fmla="val 50000"/>
              <a:gd name="adj2" fmla="val 31677"/>
            </a:avLst>
          </a:prstGeom>
          <a:solidFill>
            <a:srgbClr val="FFFFFF"/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2925" y="3184354"/>
            <a:ext cx="14503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ДОО №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113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830111" y="4066361"/>
            <a:ext cx="1795016" cy="853579"/>
          </a:xfrm>
          <a:prstGeom prst="flowChartAlternateProcess">
            <a:avLst/>
          </a:prstGeom>
          <a:solidFill>
            <a:srgbClr val="ECCE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>
              <a:spcAft>
                <a:spcPts val="1000"/>
              </a:spcAft>
              <a:defRPr/>
            </a:pPr>
            <a:endParaRPr lang="ru-RU" sz="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221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5191850" y="3302809"/>
            <a:ext cx="401744" cy="265711"/>
          </a:xfrm>
          <a:prstGeom prst="notchedRightArrow">
            <a:avLst>
              <a:gd name="adj1" fmla="val 50000"/>
              <a:gd name="adj2" fmla="val 30842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4214824" y="5033119"/>
            <a:ext cx="1750835" cy="846001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 200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6917343">
            <a:off x="3441482" y="4500530"/>
            <a:ext cx="475647" cy="248804"/>
          </a:xfrm>
          <a:prstGeom prst="notchedRightArrow">
            <a:avLst>
              <a:gd name="adj1" fmla="val 50000"/>
              <a:gd name="adj2" fmla="val 27759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261424" y="5060398"/>
            <a:ext cx="1731216" cy="794009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213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269966" y="941090"/>
            <a:ext cx="1731216" cy="833451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108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 rot="17788841">
            <a:off x="4501185" y="2063020"/>
            <a:ext cx="418619" cy="253575"/>
          </a:xfrm>
          <a:prstGeom prst="notchedRightArrow">
            <a:avLst>
              <a:gd name="adj1" fmla="val 50000"/>
              <a:gd name="adj2" fmla="val 291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 rot="4138613">
            <a:off x="4415591" y="4525694"/>
            <a:ext cx="434305" cy="216085"/>
          </a:xfrm>
          <a:prstGeom prst="notchedRightArrow">
            <a:avLst>
              <a:gd name="adj1" fmla="val 50000"/>
              <a:gd name="adj2" fmla="val 2897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4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58006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498020" y="596731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18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516260" y="138364"/>
            <a:ext cx="6912768" cy="67048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ДИССЕМИНАЦИЯ ИННОВАЦИОННОГО ОПЫТА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истратор\Desktop\фото модули\DSC06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9" y="1049081"/>
            <a:ext cx="7390897" cy="50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8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446-B324-404D-B98D-A6EA69FAE0D8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5362" name="Picture 2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0" y="0"/>
            <a:ext cx="6443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113»</a:t>
            </a:r>
          </a:p>
        </p:txBody>
      </p:sp>
      <p:pic>
        <p:nvPicPr>
          <p:cNvPr id="15365" name="Рисунок 17" descr="C:\Users\Ю\Desktop\otkrytki-s-dnem-rozhdenija-risun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360988"/>
            <a:ext cx="27701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0"/>
            <a:ext cx="29035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80128" y="5360988"/>
            <a:ext cx="5256584" cy="1296144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04439" y="5487325"/>
            <a:ext cx="5197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КРАЕВАЯ ИННОВАЦИОННАЯ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ПЛОЩАДКА - 2017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07504" y="1988840"/>
            <a:ext cx="66952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ОТЧЁТ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ТРЕТЬЕМУ ЭТАПУ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A50021"/>
              </a:solidFill>
              <a:latin typeface="Cambria" pitchFamily="18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СРЕДОВЫЕ  </a:t>
            </a:r>
            <a:r>
              <a:rPr lang="ru-RU" sz="2800" b="1" dirty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МОДУЛИ В РАЗВИТИИ </a:t>
            </a:r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ТВОРЧЕСКОГО МЫШЛЕНИЯ ДОШКОЛЬНИКОВ</a:t>
            </a:r>
            <a:endParaRPr lang="ru-RU" sz="2600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5" y="6080202"/>
            <a:ext cx="4654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109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sz="2200" b="1" dirty="0">
                <a:solidFill>
                  <a:srgbClr val="C109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://ds113.centerstart.ru/node/1246</a:t>
            </a:r>
            <a:endParaRPr lang="ru-RU" sz="2200" b="1" dirty="0">
              <a:solidFill>
                <a:srgbClr val="C109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825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607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14465" y="2006649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645337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840297" y="6015692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2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76521562"/>
              </p:ext>
            </p:extLst>
          </p:nvPr>
        </p:nvGraphicFramePr>
        <p:xfrm>
          <a:off x="216749" y="0"/>
          <a:ext cx="745087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300827" y="3933329"/>
            <a:ext cx="7539470" cy="1800201"/>
            <a:chOff x="0" y="1438645"/>
            <a:chExt cx="7057986" cy="122493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0" y="1438645"/>
              <a:ext cx="6912767" cy="122493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438645"/>
              <a:ext cx="7057986" cy="1224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114000"/>
                </a:lnSpc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Courier New" pitchFamily="49" charset="0"/>
                </a:rPr>
                <a:t>ИННОВАЦИОННОСТЬ: РЕАЛИЗАЦИЯ СРЕДОВОГО ПОДХОДА В РАЗВИТИИ ТВОРЧЕСКОГО МЫШЛЕНИЯ ДОШКОЛЬНИКОВ </a:t>
              </a:r>
              <a:endParaRPr lang="ru-RU" sz="2000" b="1" kern="1200" dirty="0">
                <a:solidFill>
                  <a:schemeClr val="tx1"/>
                </a:solidFill>
                <a:latin typeface="Cambria" panose="02040503050406030204" pitchFamily="18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C7992-55F1-4848-B3B2-CB207CD6256B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457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29297" y="48029"/>
            <a:ext cx="9375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41288" y="48029"/>
            <a:ext cx="75263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ТРЕТЬЕГО ЭТАПА</a:t>
            </a:r>
          </a:p>
          <a:p>
            <a:pPr algn="ctr"/>
            <a:r>
              <a:rPr lang="ru-RU" sz="3000" b="1" dirty="0" smtClean="0">
                <a:solidFill>
                  <a:srgbClr val="A50021"/>
                </a:solidFill>
              </a:rPr>
              <a:t>  </a:t>
            </a:r>
            <a:endParaRPr lang="ru-RU" sz="3000" b="1" dirty="0">
              <a:solidFill>
                <a:srgbClr val="A50021"/>
              </a:solidFill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5405090"/>
            <a:ext cx="663733" cy="7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6143625"/>
            <a:ext cx="67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786688" y="6143625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29234" y="811711"/>
            <a:ext cx="5778692" cy="167765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АПРОБАЦИЯ И ВНЕДРЕНИЕ КОМПЛЕКСА СРЕДОВЫХ ОБРАЗОВАТЕЛЬНЫХ МОДУЛЕЙ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6200000">
            <a:off x="390830" y="884593"/>
            <a:ext cx="1677656" cy="1536857"/>
          </a:xfrm>
          <a:prstGeom prst="triangle">
            <a:avLst>
              <a:gd name="adj" fmla="val 48984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29234" y="2679721"/>
            <a:ext cx="5778692" cy="16062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ОБЕСПЕЧЕНИЕ МЕТОДИЧЕСКОГО СОПРОВОЖДЕНИЯ 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3434" y="4476292"/>
            <a:ext cx="5751285" cy="166733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РЕЗУЛЬТАТОВ ИННОВАЦИОННОЙ ДЕЯТЕЛЬНОСТИ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426550" y="2731490"/>
            <a:ext cx="1606217" cy="1523154"/>
          </a:xfrm>
          <a:prstGeom prst="triangl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485662" y="4595162"/>
            <a:ext cx="1667330" cy="1474946"/>
          </a:xfrm>
          <a:prstGeom prst="triangle">
            <a:avLst>
              <a:gd name="adj" fmla="val 49169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3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51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6CEEF7-6717-4B3E-808A-9DF95C86DDB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6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01213" y="15645"/>
            <a:ext cx="7526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КОМЛЕКС СРЕДОВЫХ МОДУЛЕЙ В ОБРАЗОВАТЕЛЬНОМ 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243" y="5397899"/>
            <a:ext cx="749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2716206" y="1791459"/>
            <a:ext cx="2448272" cy="467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КРУГИ ЛУЛЛИЯ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85626" y="2937353"/>
            <a:ext cx="2494061" cy="5759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КАЛЕНДАРЬ НАРОДНОЙ КУКЛЫ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147" y="2307303"/>
            <a:ext cx="2486540" cy="562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КАЛЕНДАРЬ ВРЕМЕНИ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80322" y="3595127"/>
            <a:ext cx="2490086" cy="637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ВАСИЛИСА ПРИРОДНАЯ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80648" y="4338063"/>
            <a:ext cx="2511538" cy="477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ЧУДО-ДЕРЕВО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61820" y="2258832"/>
            <a:ext cx="2482257" cy="562161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БИЗИБОРДЫ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71227" y="2945062"/>
            <a:ext cx="2492004" cy="568274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САМОДЕЛКИН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51197" y="3617446"/>
            <a:ext cx="2492003" cy="669933"/>
          </a:xfrm>
          <a:prstGeom prst="roundRect">
            <a:avLst>
              <a:gd name="adj" fmla="val 20825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СЕНСОРНО-МАТЕМА-ТИЧЕСКИЙ МОДУЛЬ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666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994" y="6082506"/>
            <a:ext cx="7143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2" name="Text Box 6"/>
          <p:cNvSpPr txBox="1">
            <a:spLocks noChangeArrowheads="1"/>
          </p:cNvSpPr>
          <p:nvPr/>
        </p:nvSpPr>
        <p:spPr bwMode="auto">
          <a:xfrm>
            <a:off x="7473005" y="6111402"/>
            <a:ext cx="60173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4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26663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103612" y="2258832"/>
            <a:ext cx="2447553" cy="639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МАСТЕР-КАРАНДАШ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901" y="3026853"/>
            <a:ext cx="2447553" cy="590593"/>
          </a:xfrm>
          <a:prstGeom prst="roundRect">
            <a:avLst/>
          </a:prstGeom>
          <a:solidFill>
            <a:srgbClr val="E0BCB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МАСТЕРИЦА КИСТОЧКА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760" y="3725613"/>
            <a:ext cx="2447553" cy="61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МАТРЁШКА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60" y="4447345"/>
            <a:ext cx="2447553" cy="590593"/>
          </a:xfrm>
          <a:prstGeom prst="roundRect">
            <a:avLst/>
          </a:prstGeom>
          <a:solidFill>
            <a:srgbClr val="E0BCB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КАПИТОШКА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056" y="5150175"/>
            <a:ext cx="2447553" cy="61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СКАЗОЧНЫЙ СУНДУЧОК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74392" y="4921456"/>
            <a:ext cx="2490086" cy="637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ВОЛШЕБНЫЙ КОМО-ДИК «ГЕОМЕТРИК»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71227" y="4427665"/>
            <a:ext cx="2492004" cy="576758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«ПО ВОДЕ, ПО ЗЕМЛЕ, ПО ВОЗДУХУ»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1870" y="5121434"/>
            <a:ext cx="2492003" cy="641191"/>
          </a:xfrm>
          <a:prstGeom prst="roundRect">
            <a:avLst>
              <a:gd name="adj" fmla="val 20825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ВОЛШЕБНАЯ ДОРОЖКА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93147" y="5648725"/>
            <a:ext cx="2511538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МАТЕМАТИЧЕСКАЯ ГУСЕНИЦА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69993" y="1003300"/>
            <a:ext cx="2338320" cy="1238929"/>
          </a:xfrm>
          <a:prstGeom prst="downArrowCallout">
            <a:avLst>
              <a:gd name="adj1" fmla="val 13598"/>
              <a:gd name="adj2" fmla="val 16236"/>
              <a:gd name="adj3" fmla="val 16661"/>
              <a:gd name="adj4" fmla="val 742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ХУДОЖЕСТВЕННО-ЭСТЕТИЧЕСКОЕ+ 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>
            <a:off x="2740043" y="773008"/>
            <a:ext cx="2424435" cy="1020242"/>
          </a:xfrm>
          <a:prstGeom prst="downArrowCallout">
            <a:avLst>
              <a:gd name="adj1" fmla="val 17587"/>
              <a:gd name="adj2" fmla="val 22220"/>
              <a:gd name="adj3" fmla="val 16661"/>
              <a:gd name="adj4" fmla="val 7424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ПОЗНАВАТЕЛЬНОЕ+ 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5281870" y="1003300"/>
            <a:ext cx="2419816" cy="1212242"/>
          </a:xfrm>
          <a:prstGeom prst="downArrowCallout">
            <a:avLst>
              <a:gd name="adj1" fmla="val 11471"/>
              <a:gd name="adj2" fmla="val 17123"/>
              <a:gd name="adj3" fmla="val 16661"/>
              <a:gd name="adj4" fmla="val 74244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ЭКСПЕРИМЕНТИ-РОВАНИЕ+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5" y="578643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5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Администратор\Desktop\DSC04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9" y="1233540"/>
            <a:ext cx="3964781" cy="42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rina\Desktop\фото модули\DSC03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33540"/>
            <a:ext cx="3969916" cy="425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075" y="5746356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245772" y="6055452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6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«ВРЕМЕНА ГОДА»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3" descr="IMG_51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4612" y="1214422"/>
            <a:ext cx="3214710" cy="25003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IMG_5132.JPG"/>
          <p:cNvPicPr>
            <a:picLocks noChangeAspect="1"/>
          </p:cNvPicPr>
          <p:nvPr/>
        </p:nvPicPr>
        <p:blipFill>
          <a:blip r:embed="rId6" cstate="print"/>
          <a:srcRect t="14286"/>
          <a:stretch>
            <a:fillRect/>
          </a:stretch>
        </p:blipFill>
        <p:spPr>
          <a:xfrm>
            <a:off x="214282" y="1500174"/>
            <a:ext cx="2286016" cy="19288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513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929066"/>
            <a:ext cx="2214578" cy="18573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5134.JPG"/>
          <p:cNvPicPr>
            <a:picLocks noChangeAspect="1"/>
          </p:cNvPicPr>
          <p:nvPr/>
        </p:nvPicPr>
        <p:blipFill>
          <a:blip r:embed="rId8" cstate="print"/>
          <a:srcRect t="3571"/>
          <a:stretch>
            <a:fillRect/>
          </a:stretch>
        </p:blipFill>
        <p:spPr>
          <a:xfrm>
            <a:off x="6272454" y="1557932"/>
            <a:ext cx="2071702" cy="19288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_513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4000505"/>
            <a:ext cx="2214578" cy="17859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Сергей\Pictures\IMG_926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141772"/>
            <a:ext cx="328614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-7868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14465" y="2213768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7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E:\Новая папка\IMG_20170314_1047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587" y="1381720"/>
            <a:ext cx="3124078" cy="4162502"/>
          </a:xfrm>
          <a:prstGeom prst="rect">
            <a:avLst/>
          </a:prstGeom>
          <a:noFill/>
        </p:spPr>
      </p:pic>
      <p:sp>
        <p:nvSpPr>
          <p:cNvPr id="23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E:\Новая папка\IMG_20161114_1146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" y="1391860"/>
            <a:ext cx="2552625" cy="4187630"/>
          </a:xfrm>
          <a:prstGeom prst="rect">
            <a:avLst/>
          </a:prstGeom>
          <a:noFill/>
        </p:spPr>
      </p:pic>
      <p:pic>
        <p:nvPicPr>
          <p:cNvPr id="21" name="Picture 5" descr="E:\Новая папка\IMG_20170314_1711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65" y="1381720"/>
            <a:ext cx="2123728" cy="4159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01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402" y="5575029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271581" y="597527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8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Новая папка\P_20160829_120645_p.jpg"/>
          <p:cNvPicPr>
            <a:picLocks noChangeAspect="1" noChangeArrowheads="1"/>
          </p:cNvPicPr>
          <p:nvPr/>
        </p:nvPicPr>
        <p:blipFill>
          <a:blip r:embed="rId5" cstate="print"/>
          <a:srcRect l="4651" t="6541" r="9302" b="5814"/>
          <a:stretch>
            <a:fillRect/>
          </a:stretch>
        </p:blipFill>
        <p:spPr bwMode="auto">
          <a:xfrm>
            <a:off x="954907" y="1150742"/>
            <a:ext cx="2996318" cy="4824536"/>
          </a:xfrm>
          <a:prstGeom prst="rect">
            <a:avLst/>
          </a:prstGeom>
          <a:noFill/>
        </p:spPr>
      </p:pic>
      <p:pic>
        <p:nvPicPr>
          <p:cNvPr id="1030" name="Picture 6" descr="E:\Новая папка\IMG_20170313_092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1652" y="1172744"/>
            <a:ext cx="2999695" cy="4780531"/>
          </a:xfrm>
          <a:prstGeom prst="rect">
            <a:avLst/>
          </a:prstGeom>
          <a:noFill/>
        </p:spPr>
      </p:pic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E:\фото\DSC032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787" y="1123607"/>
            <a:ext cx="6269560" cy="487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32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print"/>
          <a:srcRect r="17107" b="23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6283" y="558006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43589" y="595184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9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«КРУГИ ЛУЛЛИЯ»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5" descr="IMG_83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4" y="1484784"/>
            <a:ext cx="3970350" cy="41044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_795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1484784"/>
            <a:ext cx="1872208" cy="1944216"/>
          </a:xfrm>
          <a:prstGeom prst="rect">
            <a:avLst/>
          </a:prstGeom>
        </p:spPr>
      </p:pic>
      <p:pic>
        <p:nvPicPr>
          <p:cNvPr id="21" name="Рисунок 20" descr="IMG_794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8077" y="1484784"/>
            <a:ext cx="1869265" cy="1936421"/>
          </a:xfrm>
          <a:prstGeom prst="rect">
            <a:avLst/>
          </a:prstGeom>
        </p:spPr>
      </p:pic>
      <p:pic>
        <p:nvPicPr>
          <p:cNvPr id="22" name="Рисунок 21" descr="IMG_795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59" y="3626021"/>
            <a:ext cx="1872209" cy="1963219"/>
          </a:xfrm>
          <a:prstGeom prst="rect">
            <a:avLst/>
          </a:prstGeom>
        </p:spPr>
      </p:pic>
      <p:pic>
        <p:nvPicPr>
          <p:cNvPr id="23" name="Рисунок 22" descr="IMG_795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8076" y="3641034"/>
            <a:ext cx="1869265" cy="19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366</Words>
  <Application>Microsoft Office PowerPoint</Application>
  <PresentationFormat>Экран (4:3)</PresentationFormat>
  <Paragraphs>231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ДС-113</cp:lastModifiedBy>
  <cp:revision>108</cp:revision>
  <dcterms:created xsi:type="dcterms:W3CDTF">2019-11-24T15:23:16Z</dcterms:created>
  <dcterms:modified xsi:type="dcterms:W3CDTF">2021-01-19T08:48:36Z</dcterms:modified>
</cp:coreProperties>
</file>