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75" r:id="rId8"/>
    <p:sldId id="276" r:id="rId9"/>
    <p:sldId id="277" r:id="rId10"/>
    <p:sldId id="278" r:id="rId11"/>
    <p:sldId id="279" r:id="rId12"/>
    <p:sldId id="274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4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31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3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2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3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9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3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7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4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2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9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1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31CEF7-8033-4C2F-BB56-2AB58602DF6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4B22-F6C6-4F27-9D60-5EF6D6F3A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37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8052" y="271379"/>
            <a:ext cx="5724525" cy="1223963"/>
          </a:xfrm>
        </p:spPr>
        <p:txBody>
          <a:bodyPr/>
          <a:lstStyle/>
          <a:p>
            <a:pPr eaLnBrk="1" hangingPunct="1"/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3076" name="Picture 5" descr="C:\Documents and Settings\Admin.MICROSOF-467B25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626" y="883361"/>
            <a:ext cx="628332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739" y="170021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ТРИЗ — теория решения изобретательских задач — область знаний, исследующая механизмы развития технических систем с целью создания практических методов решения изобретательских </a:t>
            </a:r>
            <a:r>
              <a:rPr lang="ru-RU" dirty="0" smtClean="0"/>
              <a:t>задач.</a:t>
            </a:r>
          </a:p>
          <a:p>
            <a:r>
              <a:rPr lang="ru-RU" dirty="0"/>
              <a:t>Что предполагает ТРИЗ?</a:t>
            </a:r>
          </a:p>
          <a:p>
            <a:pPr lvl="0"/>
            <a:r>
              <a:rPr lang="ru-RU" dirty="0"/>
              <a:t>системность мысли</a:t>
            </a:r>
          </a:p>
          <a:p>
            <a:pPr lvl="0"/>
            <a:r>
              <a:rPr lang="ru-RU" dirty="0"/>
              <a:t>умение видеть мир в противоречиях</a:t>
            </a:r>
          </a:p>
          <a:p>
            <a:pPr lvl="0"/>
            <a:r>
              <a:rPr lang="ru-RU" dirty="0"/>
              <a:t>способность генерировать неожиданные идеи</a:t>
            </a:r>
          </a:p>
          <a:p>
            <a:r>
              <a:rPr lang="ru-RU" dirty="0" smtClean="0"/>
              <a:t>Цель </a:t>
            </a:r>
            <a:r>
              <a:rPr lang="ru-RU" dirty="0"/>
              <a:t>ТРИЗ: выявление и использование законов, закономерностей </a:t>
            </a:r>
            <a:r>
              <a:rPr lang="ru-RU" dirty="0" smtClean="0"/>
              <a:t>и </a:t>
            </a:r>
            <a:r>
              <a:rPr lang="ru-RU" dirty="0"/>
              <a:t>формирования творческой грамотности.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7931" y="572012"/>
            <a:ext cx="5758308" cy="97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B01513"/>
                </a:solidFill>
              </a:rPr>
              <a:t>Технология ТРИЗ</a:t>
            </a:r>
            <a:endParaRPr lang="ru-RU" sz="5400" b="0" cap="none" spc="0" dirty="0">
              <a:ln w="0"/>
              <a:solidFill>
                <a:srgbClr val="B0151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01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B01513"/>
                </a:solidFill>
              </a:rPr>
              <a:t>Что даёт такой урок учителю?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знание ТРИЗ вооружает мышление учителя набором инструментов по решению проблем</a:t>
            </a:r>
          </a:p>
          <a:p>
            <a:pPr lvl="0"/>
            <a:r>
              <a:rPr lang="ru-RU" dirty="0"/>
              <a:t>развивает творческие способности учителя, гибкость и системность мышления</a:t>
            </a:r>
          </a:p>
          <a:p>
            <a:pPr lvl="0"/>
            <a:r>
              <a:rPr lang="ru-RU" dirty="0"/>
              <a:t>воспитывает готовность к восприятию нового</a:t>
            </a:r>
          </a:p>
          <a:p>
            <a:pPr lvl="0"/>
            <a:r>
              <a:rPr lang="ru-RU" dirty="0"/>
              <a:t>обеспечивает профессиональный рост</a:t>
            </a:r>
          </a:p>
          <a:p>
            <a:r>
              <a:rPr lang="ru-RU" dirty="0"/>
              <a:t>это просто интересно </a:t>
            </a:r>
          </a:p>
        </p:txBody>
      </p:sp>
      <p:pic>
        <p:nvPicPr>
          <p:cNvPr id="5122" name="Picture 2" descr="http://img0.liveinternet.ru/images/attach/c/7/96/950/96950326_s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10" y="3430784"/>
            <a:ext cx="3292705" cy="28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4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B01513"/>
                </a:solidFill>
              </a:rPr>
              <a:t>Советы педагогу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93372"/>
            <a:ext cx="9622745" cy="4855028"/>
          </a:xfrm>
        </p:spPr>
        <p:txBody>
          <a:bodyPr>
            <a:normAutofit/>
          </a:bodyPr>
          <a:lstStyle/>
          <a:p>
            <a:r>
              <a:rPr lang="ru-RU" dirty="0"/>
              <a:t>1 совет: формулируйте детям проблему в виде противоречия, так как противоречие заставит перейти от слабых идей к серьёзному поиску ответа. </a:t>
            </a:r>
          </a:p>
          <a:p>
            <a:r>
              <a:rPr lang="ru-RU" dirty="0"/>
              <a:t> - Учить творчеству? Невозможно! Надо создать условия, но не учить.</a:t>
            </a:r>
          </a:p>
          <a:p>
            <a:r>
              <a:rPr lang="ru-RU" dirty="0"/>
              <a:t>2 совет: знакомьте детей с противоречиями через загадки.</a:t>
            </a:r>
          </a:p>
          <a:p>
            <a:r>
              <a:rPr lang="ru-RU" dirty="0"/>
              <a:t>3 совет: придумывайте для детей и вместе с ними новые изобретательские задачи, а для этого выберите вещь, которую хотите улучшить и предъявите к ней обязательно одно - два противоположных требования. </a:t>
            </a:r>
          </a:p>
          <a:p>
            <a:r>
              <a:rPr lang="ru-RU" dirty="0"/>
              <a:t>4 совет: учите детей во всём видеть хорошие и плохие стороны. Следует помнить, что абсолютно хорошего или плохого в жизни не существует. Решить задачу – значит устранить «минус», сохранив «плюс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http://dspolovinka.ru/attachments/Image/L2.pn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4307595"/>
            <a:ext cx="1976729" cy="23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5629" y="1477282"/>
            <a:ext cx="994591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/>
              <a:t>Чтобы подробнее узнать о технологии ТРИЗ, можно обратиться в Интернет.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/>
              <a:t>Адрес:</a:t>
            </a:r>
          </a:p>
          <a:p>
            <a:pPr marL="0" indent="0">
              <a:buNone/>
            </a:pPr>
            <a:r>
              <a:rPr lang="ru-RU" sz="4400" dirty="0"/>
              <a:t>- </a:t>
            </a:r>
            <a:r>
              <a:rPr lang="en-US" sz="4400" dirty="0"/>
              <a:t>http</a:t>
            </a:r>
            <a:r>
              <a:rPr lang="ru-RU" sz="4400" dirty="0"/>
              <a:t>://</a:t>
            </a:r>
            <a:r>
              <a:rPr lang="en-US" sz="4400" dirty="0"/>
              <a:t>www</a:t>
            </a:r>
            <a:r>
              <a:rPr lang="ru-RU" sz="4400" dirty="0"/>
              <a:t>.</a:t>
            </a:r>
            <a:r>
              <a:rPr lang="en-US" sz="4400" dirty="0" err="1"/>
              <a:t>natm</a:t>
            </a:r>
            <a:r>
              <a:rPr lang="ru-RU" sz="4400" dirty="0"/>
              <a:t>.</a:t>
            </a:r>
            <a:r>
              <a:rPr lang="en-US" sz="4400" dirty="0" err="1"/>
              <a:t>ru</a:t>
            </a:r>
            <a:r>
              <a:rPr lang="ru-RU" sz="4400" dirty="0"/>
              <a:t>/</a:t>
            </a:r>
            <a:r>
              <a:rPr lang="en-US" sz="4400" dirty="0" err="1"/>
              <a:t>triz</a:t>
            </a:r>
            <a:r>
              <a:rPr lang="ru-RU" sz="4400" dirty="0"/>
              <a:t>/</a:t>
            </a:r>
            <a:r>
              <a:rPr lang="en-US" sz="4400" dirty="0" err="1"/>
              <a:t>trizpr</a:t>
            </a:r>
            <a:r>
              <a:rPr lang="ru-RU" sz="4400" dirty="0"/>
              <a:t>00.</a:t>
            </a:r>
            <a:r>
              <a:rPr lang="en-US" sz="4400" dirty="0" err="1"/>
              <a:t>htm</a:t>
            </a:r>
            <a:r>
              <a:rPr lang="ru-RU" sz="4400" dirty="0"/>
              <a:t>  </a:t>
            </a:r>
          </a:p>
          <a:p>
            <a:pPr marL="0" indent="0">
              <a:buNone/>
            </a:pPr>
            <a:endParaRPr lang="ru-RU" sz="4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http://ramki-vsem.ru/png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87" y="4087258"/>
            <a:ext cx="6606701" cy="24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1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6600" b="1" dirty="0">
                <a:solidFill>
                  <a:srgbClr val="B015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Желаем творческих успехов</a:t>
            </a:r>
            <a:r>
              <a:rPr lang="ru-RU" sz="6600" b="1" dirty="0" smtClean="0">
                <a:solidFill>
                  <a:srgbClr val="B015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ru-RU" sz="6600" b="1" dirty="0" smtClean="0">
                <a:solidFill>
                  <a:srgbClr val="B015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b="1" dirty="0">
                <a:solidFill>
                  <a:srgbClr val="B015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>
                <a:solidFill>
                  <a:srgbClr val="B015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b="1" dirty="0">
                <a:solidFill>
                  <a:srgbClr val="B015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521579" y="2162628"/>
            <a:ext cx="3056547" cy="30480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9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268236"/>
            <a:ext cx="10515600" cy="1325563"/>
          </a:xfrm>
        </p:spPr>
        <p:txBody>
          <a:bodyPr/>
          <a:lstStyle/>
          <a:p>
            <a:pPr eaLnBrk="1" hangingPunct="1"/>
            <a:r>
              <a:rPr lang="ru-RU" sz="2500" b="1" dirty="0">
                <a:solidFill>
                  <a:srgbClr val="B01513"/>
                </a:solidFill>
              </a:rPr>
              <a:t>Методика ТРИЗ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31018"/>
            <a:ext cx="5254171" cy="5000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2000" dirty="0"/>
              <a:t>Методика ТРИЗ была придумана и разработана приблизительно 50 лет назад Генрихом Сауловичем Альтшуллером. Изначально она создавалась для помощи в нахождении решений для технических задач и способствовало развитию мышления, гибкости, системности, логическому построению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/>
              <a:t>     оригинальности. Главная задача данной методики – научить ребенка думать нестандартно и находить собственные решения. </a:t>
            </a:r>
            <a:endParaRPr lang="ru-RU" sz="2000" dirty="0" smtClean="0"/>
          </a:p>
          <a:p>
            <a:pPr>
              <a:buNone/>
            </a:pPr>
            <a:r>
              <a:rPr lang="ru-RU" sz="1600" dirty="0"/>
              <a:t>"</a:t>
            </a:r>
            <a:r>
              <a:rPr lang="ru-RU" sz="2000" dirty="0"/>
              <a:t>ТРИЗ </a:t>
            </a:r>
            <a:r>
              <a:rPr lang="ru-RU" sz="2000" dirty="0" smtClean="0"/>
              <a:t>–  соединяет </a:t>
            </a:r>
            <a:r>
              <a:rPr lang="ru-RU" sz="2000" dirty="0"/>
              <a:t>в себе точный расчет, логику, интуицию”, так считал основатель теории Г.С.Альтшуллер и его последователи.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67438" y="213360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603993"/>
            <a:ext cx="4176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96000" y="6039712"/>
            <a:ext cx="452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Автор ТРИЗ — Генрих Саулович Альтшуллер.</a:t>
            </a:r>
          </a:p>
        </p:txBody>
      </p:sp>
    </p:spTree>
    <p:extLst>
      <p:ext uri="{BB962C8B-B14F-4D97-AF65-F5344CB8AC3E}">
        <p14:creationId xmlns:p14="http://schemas.microsoft.com/office/powerpoint/2010/main" val="369854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75272" y="692150"/>
            <a:ext cx="8229600" cy="66690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</a:pPr>
            <a:endParaRPr lang="ru-RU" sz="1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6600" dirty="0" smtClean="0">
                <a:solidFill>
                  <a:srgbClr val="B01513"/>
                </a:solidFill>
              </a:rPr>
              <a:t>Задачи </a:t>
            </a:r>
            <a:r>
              <a:rPr lang="ru-RU" sz="6600" b="1" dirty="0" smtClean="0">
                <a:solidFill>
                  <a:srgbClr val="B01513"/>
                </a:solidFill>
              </a:rPr>
              <a:t>ТРИЗ</a:t>
            </a:r>
            <a:r>
              <a:rPr lang="ru-RU" sz="6600" dirty="0" smtClean="0">
                <a:solidFill>
                  <a:srgbClr val="B01513"/>
                </a:solidFill>
              </a:rPr>
              <a:t>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развивать наблюдательность, любознательность, пытливость </a:t>
            </a:r>
            <a:r>
              <a:rPr lang="ru-RU" sz="2800" dirty="0"/>
              <a:t>мышления, </a:t>
            </a:r>
            <a:r>
              <a:rPr lang="ru-RU" sz="2800" dirty="0" smtClean="0"/>
              <a:t>сообразительность, активность, самостоятельность, фантазию детей</a:t>
            </a:r>
            <a:endParaRPr lang="ru-RU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научить </a:t>
            </a:r>
            <a:r>
              <a:rPr lang="ru-RU" sz="2800" dirty="0"/>
              <a:t>их мыслить системно, с пониманием происходящих </a:t>
            </a:r>
            <a:r>
              <a:rPr lang="ru-RU" sz="2800" dirty="0" smtClean="0"/>
              <a:t>процессов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воспитывать </a:t>
            </a:r>
            <a:r>
              <a:rPr lang="ru-RU" sz="2800" dirty="0"/>
              <a:t>у детей </a:t>
            </a:r>
            <a:r>
              <a:rPr lang="ru-RU" sz="2800" dirty="0" smtClean="0"/>
              <a:t>качества </a:t>
            </a:r>
            <a:r>
              <a:rPr lang="ru-RU" sz="2800" dirty="0"/>
              <a:t>творческой </a:t>
            </a:r>
            <a:r>
              <a:rPr lang="ru-RU" sz="2800" dirty="0" smtClean="0"/>
              <a:t>личности, </a:t>
            </a:r>
            <a:r>
              <a:rPr lang="ru-RU" sz="2800" dirty="0"/>
              <a:t>способной понимать единство и противоречие окружающего </a:t>
            </a:r>
            <a:r>
              <a:rPr lang="ru-RU" sz="2800" dirty="0" smtClean="0"/>
              <a:t>мира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решать </a:t>
            </a:r>
            <a:r>
              <a:rPr lang="ru-RU" sz="2800" dirty="0"/>
              <a:t>свои маленькие проблемы</a:t>
            </a:r>
            <a:r>
              <a:rPr lang="ru-RU" sz="28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</a:t>
            </a: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42" name="Picture 2" descr="http://lenagold.narod.ru/fon/clipart/s/sova/sova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21" y="1316505"/>
            <a:ext cx="2709141" cy="31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1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82800" y="216808"/>
            <a:ext cx="8229600" cy="628559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1000" dirty="0"/>
          </a:p>
          <a:p>
            <a:pPr eaLnBrk="1" hangingPunct="1">
              <a:lnSpc>
                <a:spcPct val="80000"/>
              </a:lnSpc>
            </a:pPr>
            <a:endParaRPr lang="ru-RU" sz="1000" dirty="0"/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ru-RU" sz="3900" b="1" dirty="0" smtClean="0">
                <a:solidFill>
                  <a:srgbClr val="B01513"/>
                </a:solidFill>
              </a:rPr>
              <a:t> </a:t>
            </a:r>
            <a:r>
              <a:rPr lang="ru-RU" sz="3900" b="1" dirty="0">
                <a:solidFill>
                  <a:srgbClr val="B01513"/>
                </a:solidFill>
              </a:rPr>
              <a:t>Основным рабочим механизмом ТРИЗ служит алгоритм решения изобретательских </a:t>
            </a:r>
            <a:r>
              <a:rPr lang="ru-RU" sz="3900" b="1" dirty="0" smtClean="0">
                <a:solidFill>
                  <a:srgbClr val="B01513"/>
                </a:solidFill>
              </a:rPr>
              <a:t>задач.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ru-RU" sz="3900" b="1" dirty="0" smtClean="0">
              <a:solidFill>
                <a:srgbClr val="B0151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Алгоритм: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корректируется первоначальная формулировка </a:t>
            </a:r>
            <a:r>
              <a:rPr lang="ru-RU" sz="2400" dirty="0" smtClean="0"/>
              <a:t>задачи;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строится </a:t>
            </a:r>
            <a:r>
              <a:rPr lang="ru-RU" sz="2400" dirty="0"/>
              <a:t>модель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определяются </a:t>
            </a:r>
            <a:r>
              <a:rPr lang="ru-RU" sz="2400" dirty="0"/>
              <a:t>имеющиеся вещественно – полевые ресурсы;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составляется </a:t>
            </a:r>
            <a:r>
              <a:rPr lang="ru-RU" sz="2400" dirty="0"/>
              <a:t>ИКР (идеальный конечный результат</a:t>
            </a:r>
            <a:r>
              <a:rPr lang="ru-RU" sz="2400" dirty="0" smtClean="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выявляются и анализируются физические противоречия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прилагаются к задаче смелые, дерзкие </a:t>
            </a:r>
            <a:r>
              <a:rPr lang="ru-RU" sz="2400" dirty="0" smtClean="0"/>
              <a:t>преобразования</a:t>
            </a:r>
            <a:endParaRPr lang="ru-RU" sz="2400" dirty="0"/>
          </a:p>
          <a:p>
            <a:pPr lvl="0">
              <a:lnSpc>
                <a:spcPct val="80000"/>
              </a:lnSpc>
            </a:pPr>
            <a:r>
              <a:rPr lang="ru-RU" sz="2400" dirty="0"/>
              <a:t>результат деятельности (его продукт)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внедрение </a:t>
            </a:r>
            <a:r>
              <a:rPr lang="ru-RU" sz="2400" dirty="0"/>
              <a:t>(применение</a:t>
            </a:r>
            <a:r>
              <a:rPr lang="ru-RU" sz="24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https://www.covenok.ru/images/shop/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" y="117055"/>
            <a:ext cx="1997238" cy="25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476250"/>
            <a:ext cx="8424863" cy="86518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B01513"/>
                </a:solidFill>
              </a:rPr>
              <a:t>Обучая ребенка, </a:t>
            </a:r>
            <a:r>
              <a:rPr lang="ru-RU" sz="4400" b="1" dirty="0" smtClean="0">
                <a:solidFill>
                  <a:srgbClr val="B01513"/>
                </a:solidFill>
              </a:rPr>
              <a:t>педагог…</a:t>
            </a:r>
            <a:r>
              <a:rPr lang="ru-RU" sz="3400" u="sng" dirty="0"/>
              <a:t/>
            </a:r>
            <a:br>
              <a:rPr lang="ru-RU" sz="3400" u="sng" dirty="0"/>
            </a:br>
            <a:r>
              <a:rPr lang="ru-RU" sz="3400" u="sng" dirty="0"/>
              <a:t> </a:t>
            </a:r>
            <a:r>
              <a:rPr lang="ru-RU" sz="2100" b="1" u="sng" dirty="0"/>
              <a:t/>
            </a:r>
            <a:br>
              <a:rPr lang="ru-RU" sz="2100" b="1" u="sng" dirty="0"/>
            </a:br>
            <a:r>
              <a:rPr lang="ru-RU" sz="2100" b="1" u="sng" dirty="0"/>
              <a:t/>
            </a:r>
            <a:br>
              <a:rPr lang="ru-RU" sz="2100" b="1" u="sng" dirty="0"/>
            </a:br>
            <a:endParaRPr lang="ru-RU" sz="2100" b="1" u="sng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96024" y="1651794"/>
            <a:ext cx="8229600" cy="57685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   </a:t>
            </a: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b="1" dirty="0" smtClean="0"/>
              <a:t>должен</a:t>
            </a:r>
            <a:r>
              <a:rPr lang="ru-RU" dirty="0" smtClean="0"/>
              <a:t> </a:t>
            </a:r>
            <a:r>
              <a:rPr lang="ru-RU" dirty="0"/>
              <a:t>идти от его природы используя систему коллективных игр, занятий, призванную не изменять основную программу, а максимально увеличивать ее эффективность. </a:t>
            </a:r>
            <a:endParaRPr lang="ru-RU" sz="2400" b="1" u="sng" dirty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не </a:t>
            </a:r>
            <a:r>
              <a:rPr lang="ru-RU" sz="2000" b="1" dirty="0"/>
              <a:t>должен </a:t>
            </a:r>
            <a:r>
              <a:rPr lang="ru-RU" sz="2000" dirty="0"/>
              <a:t>давать готовые знания, раскрывать перед ним истину, он должен учить ее </a:t>
            </a:r>
            <a:r>
              <a:rPr lang="ru-RU" sz="2000" u="sng" dirty="0"/>
              <a:t>находить</a:t>
            </a:r>
            <a:r>
              <a:rPr lang="ru-RU" sz="2000" dirty="0"/>
              <a:t>. Если ребенок задает вопрос, не надо тут же давать готовый ответ. Наоборот, надо спросить его, что он сам об этом думает. Пригласить его к рассуждению. И наводящими вопросами подвести к тому, чтобы ребенок сам нашел ответ. Если же не задает вопроса, тогда педагог должен указать противоречие. Тем самым он ставит ребенка в ситуацию, когда нужно найти ответ, т.е. в какой – то мере повторить исторический путь познания и преобразования предмета или явления. </a:t>
            </a:r>
            <a:br>
              <a:rPr lang="ru-RU" sz="2000" dirty="0"/>
            </a:br>
            <a:r>
              <a:rPr lang="ru-RU" sz="2000" dirty="0"/>
              <a:t>     </a:t>
            </a:r>
          </a:p>
        </p:txBody>
      </p:sp>
      <p:pic>
        <p:nvPicPr>
          <p:cNvPr id="2050" name="Picture 2" descr="http://ramki-vsem.ru/png/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19" y="1228334"/>
            <a:ext cx="2766376" cy="21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1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B01513"/>
                </a:solidFill>
              </a:rPr>
              <a:t>Методы ТРИЗ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5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наши дни в образовании следует отметить две основные формы: классно-урочная и внеурочная.</a:t>
            </a:r>
          </a:p>
          <a:p>
            <a:pPr marL="0" indent="0">
              <a:buNone/>
            </a:pPr>
            <a:r>
              <a:rPr lang="ru-RU" dirty="0" smtClean="0"/>
              <a:t>Всю технологию </a:t>
            </a:r>
            <a:r>
              <a:rPr lang="ru-RU" dirty="0"/>
              <a:t>ТРИЗ </a:t>
            </a:r>
            <a:r>
              <a:rPr lang="ru-RU" dirty="0" smtClean="0"/>
              <a:t>можно </a:t>
            </a:r>
            <a:r>
              <a:rPr lang="ru-RU" dirty="0"/>
              <a:t>разделить на две части: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методы решения проблем</a:t>
            </a:r>
          </a:p>
          <a:p>
            <a:pPr marL="0" indent="0">
              <a:buNone/>
            </a:pPr>
            <a:r>
              <a:rPr lang="ru-RU" dirty="0"/>
              <a:t> - законы развития систем</a:t>
            </a:r>
          </a:p>
          <a:p>
            <a:pPr marL="0" indent="0">
              <a:buNone/>
            </a:pPr>
            <a:r>
              <a:rPr lang="ru-RU" dirty="0"/>
              <a:t> - анализ решения изобретательских задач</a:t>
            </a:r>
          </a:p>
          <a:p>
            <a:pPr marL="0" indent="0">
              <a:buNone/>
            </a:pPr>
            <a:r>
              <a:rPr lang="ru-RU" dirty="0"/>
              <a:t> - информационный фонд</a:t>
            </a:r>
          </a:p>
          <a:p>
            <a:pPr marL="0" indent="0">
              <a:buNone/>
            </a:pPr>
            <a:r>
              <a:rPr lang="ru-RU" dirty="0"/>
              <a:t> - системный анализ и синтез…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методы развития творческих качеств </a:t>
            </a:r>
          </a:p>
          <a:p>
            <a:pPr marL="0" indent="0">
              <a:buNone/>
            </a:pPr>
            <a:r>
              <a:rPr lang="ru-RU" dirty="0"/>
              <a:t>  - методы развития творческого воображения</a:t>
            </a:r>
          </a:p>
          <a:p>
            <a:pPr marL="0" indent="0">
              <a:buNone/>
            </a:pPr>
            <a:r>
              <a:rPr lang="ru-RU" dirty="0"/>
              <a:t> - теория развития творческой личности</a:t>
            </a:r>
          </a:p>
          <a:p>
            <a:pPr marL="0" indent="0">
              <a:buNone/>
            </a:pPr>
            <a:r>
              <a:rPr lang="ru-RU" dirty="0"/>
              <a:t> - теория развития творческих коллективов</a:t>
            </a:r>
          </a:p>
          <a:p>
            <a:endParaRPr lang="ru-RU" dirty="0"/>
          </a:p>
        </p:txBody>
      </p:sp>
      <p:pic>
        <p:nvPicPr>
          <p:cNvPr id="7170" name="Picture 2" descr="http://dzvonochek.klasna.com/uploads/editor/2054/93141/sitepage_27/image/1329933704718705425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94" y="2983736"/>
            <a:ext cx="3303721" cy="3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7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B01513"/>
                </a:solidFill>
              </a:rPr>
              <a:t>Приёмы решения задач ТРИЗ</a:t>
            </a:r>
            <a:endParaRPr lang="ru-RU" sz="4800" b="1" dirty="0">
              <a:solidFill>
                <a:srgbClr val="B0151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Альтшуллер сравнивает приёмы с компасом, так как они показывают направление к цели и заставляют человека думать и действовать.</a:t>
            </a:r>
          </a:p>
          <a:p>
            <a:r>
              <a:rPr lang="ru-RU" dirty="0"/>
              <a:t>Цель приёмов: помочь решить задачу, разрешить противоречие, расширить область поиска и натолкнуть на сильное решение.</a:t>
            </a:r>
          </a:p>
          <a:p>
            <a:r>
              <a:rPr lang="ru-RU" dirty="0" smtClean="0"/>
              <a:t>Существуют  приёмы </a:t>
            </a:r>
            <a:r>
              <a:rPr lang="ru-RU" dirty="0"/>
              <a:t>устранения противоречий, с помощью которых можно быстро и эффективно решать очень трудные задачи. </a:t>
            </a:r>
          </a:p>
        </p:txBody>
      </p:sp>
      <p:pic>
        <p:nvPicPr>
          <p:cNvPr id="6146" name="Picture 2" descr="https://img-fotki.yandex.ru/get/6426/134091466.6c/0_ae1c4_8fa067ee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4044642"/>
            <a:ext cx="1618141" cy="20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B01513"/>
                </a:solidFill>
              </a:rPr>
              <a:t>Приёмы ТРИЗ</a:t>
            </a:r>
            <a:endParaRPr lang="ru-RU" b="1" dirty="0">
              <a:solidFill>
                <a:srgbClr val="B0151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48686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-объединения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- матрёшки</a:t>
            </a:r>
          </a:p>
          <a:p>
            <a:pPr marL="0" indent="0">
              <a:buNone/>
            </a:pPr>
            <a:r>
              <a:rPr lang="ru-RU" dirty="0"/>
              <a:t> - проскока</a:t>
            </a:r>
          </a:p>
          <a:p>
            <a:pPr marL="0" indent="0">
              <a:buNone/>
            </a:pPr>
            <a:r>
              <a:rPr lang="ru-RU" dirty="0"/>
              <a:t> - обратить вред в пользу</a:t>
            </a:r>
          </a:p>
          <a:p>
            <a:pPr marL="0" indent="0">
              <a:buNone/>
            </a:pPr>
            <a:r>
              <a:rPr lang="ru-RU" dirty="0"/>
              <a:t> - копирования</a:t>
            </a:r>
          </a:p>
          <a:p>
            <a:pPr marL="0" indent="0">
              <a:buNone/>
            </a:pPr>
            <a:r>
              <a:rPr lang="ru-RU" dirty="0"/>
              <a:t> - самообслуживания</a:t>
            </a:r>
          </a:p>
          <a:p>
            <a:pPr marL="0" indent="0">
              <a:buNone/>
            </a:pPr>
            <a:r>
              <a:rPr lang="ru-RU" dirty="0"/>
              <a:t> - мозговой штурм…</a:t>
            </a:r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сильные решения даёт сочетание нескольких приёмов, то есть система приёмов.</a:t>
            </a:r>
          </a:p>
        </p:txBody>
      </p:sp>
      <p:pic>
        <p:nvPicPr>
          <p:cNvPr id="3074" name="Picture 2" descr="http://img-fotki.yandex.ru/get/6732/200418627.15/0_10ba00_3510e36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97" y="1224842"/>
            <a:ext cx="2668640" cy="30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6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B01513"/>
                </a:solidFill>
              </a:rPr>
              <a:t>Урок в технологии ТРИЗ. Что же он даёт детям?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помогает находить варианты решения проблемного вопроса, генерировать оригинальные дизайнерские идеи, сюжеты сказок…</a:t>
            </a:r>
          </a:p>
          <a:p>
            <a:pPr lvl="0"/>
            <a:r>
              <a:rPr lang="ru-RU" dirty="0"/>
              <a:t>регулярная тренировка творческого мышления (если ребёнок не сам решает, то от товарищей набирает большой объём вариантов решений)</a:t>
            </a:r>
          </a:p>
          <a:p>
            <a:pPr lvl="0"/>
            <a:r>
              <a:rPr lang="ru-RU" dirty="0"/>
              <a:t>на изобретательских задачах из разных областей человеческой деятельности и вырабатывается та самая способность применять знания в реальных ситуациях.</a:t>
            </a:r>
          </a:p>
          <a:p>
            <a:endParaRPr lang="ru-RU" dirty="0"/>
          </a:p>
        </p:txBody>
      </p:sp>
      <p:pic>
        <p:nvPicPr>
          <p:cNvPr id="8194" name="Picture 2" descr="https://img-fotki.yandex.ru/get/5800/83813999.6e8/0_a27c9_4190db95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481" y="4107673"/>
            <a:ext cx="1934727" cy="23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4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683</Words>
  <Application>Microsoft Office PowerPoint</Application>
  <PresentationFormat>Широкоэкранный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Ион</vt:lpstr>
      <vt:lpstr> </vt:lpstr>
      <vt:lpstr>Методика ТРИЗ</vt:lpstr>
      <vt:lpstr>Презентация PowerPoint</vt:lpstr>
      <vt:lpstr>Презентация PowerPoint</vt:lpstr>
      <vt:lpstr>Обучая ребенка, педагог…    </vt:lpstr>
      <vt:lpstr>Методы ТРИЗ</vt:lpstr>
      <vt:lpstr>Приёмы решения задач ТРИЗ</vt:lpstr>
      <vt:lpstr>Приёмы ТРИЗ</vt:lpstr>
      <vt:lpstr>Урок в технологии ТРИЗ. Что же он даёт детям?  </vt:lpstr>
      <vt:lpstr>Что даёт такой урок учителю? </vt:lpstr>
      <vt:lpstr>Советы педагогу</vt:lpstr>
      <vt:lpstr>Презентация PowerPoint</vt:lpstr>
      <vt:lpstr>Желаем творческих успехов.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в образовании ТРИЗ - педагогика</dc:title>
  <dc:creator>Слушатель</dc:creator>
  <cp:lastModifiedBy>Слушатель</cp:lastModifiedBy>
  <cp:revision>25</cp:revision>
  <dcterms:created xsi:type="dcterms:W3CDTF">2015-08-18T07:54:41Z</dcterms:created>
  <dcterms:modified xsi:type="dcterms:W3CDTF">2015-08-18T09:46:09Z</dcterms:modified>
</cp:coreProperties>
</file>