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657" r:id="rId2"/>
    <p:sldId id="658" r:id="rId3"/>
    <p:sldId id="659" r:id="rId4"/>
    <p:sldId id="661" r:id="rId5"/>
    <p:sldId id="662" r:id="rId6"/>
    <p:sldId id="664" r:id="rId7"/>
    <p:sldId id="663" r:id="rId8"/>
    <p:sldId id="665" r:id="rId9"/>
    <p:sldId id="6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4D4D4D"/>
    <a:srgbClr val="D09E00"/>
    <a:srgbClr val="CECEEF"/>
    <a:srgbClr val="008000"/>
    <a:srgbClr val="00CC66"/>
    <a:srgbClr val="99CCFF"/>
    <a:srgbClr val="003E1C"/>
    <a:srgbClr val="0033CC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47" autoAdjust="0"/>
  </p:normalViewPr>
  <p:slideViewPr>
    <p:cSldViewPr>
      <p:cViewPr varScale="1">
        <p:scale>
          <a:sx n="75" d="100"/>
          <a:sy n="75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2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нарушители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5371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4605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5371</c:v>
                </c:pt>
                <c:pt idx="1">
                  <c:v>4605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743168"/>
        <c:axId val="73170944"/>
      </c:barChart>
      <c:catAx>
        <c:axId val="72743168"/>
        <c:scaling>
          <c:orientation val="minMax"/>
        </c:scaling>
        <c:delete val="0"/>
        <c:axPos val="b"/>
        <c:majorTickMark val="out"/>
        <c:minorTickMark val="none"/>
        <c:tickLblPos val="nextTo"/>
        <c:crossAx val="73170944"/>
        <c:crosses val="autoZero"/>
        <c:auto val="1"/>
        <c:lblAlgn val="ctr"/>
        <c:lblOffset val="100"/>
        <c:noMultiLvlLbl val="0"/>
      </c:catAx>
      <c:valAx>
        <c:axId val="73170944"/>
        <c:scaling>
          <c:orientation val="minMax"/>
          <c:min val="1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74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6617138454741"/>
          <c:y val="3.500392184160174E-2"/>
          <c:w val="0.85840666611950422"/>
          <c:h val="0.84936732715459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УДОД</c:v>
                </c:pt>
                <c:pt idx="1">
                  <c:v>СПОРТ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85.9</c:v>
                </c:pt>
                <c:pt idx="1">
                  <c:v>96.3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УДОД</c:v>
                </c:pt>
                <c:pt idx="1">
                  <c:v>СПОРТ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94.1</c:v>
                </c:pt>
                <c:pt idx="1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41472"/>
        <c:axId val="74937472"/>
      </c:barChart>
      <c:catAx>
        <c:axId val="74841472"/>
        <c:scaling>
          <c:orientation val="minMax"/>
        </c:scaling>
        <c:delete val="0"/>
        <c:axPos val="b"/>
        <c:majorTickMark val="out"/>
        <c:minorTickMark val="none"/>
        <c:tickLblPos val="nextTo"/>
        <c:crossAx val="74937472"/>
        <c:crosses val="autoZero"/>
        <c:auto val="1"/>
        <c:lblAlgn val="ctr"/>
        <c:lblOffset val="100"/>
        <c:noMultiLvlLbl val="0"/>
      </c:catAx>
      <c:valAx>
        <c:axId val="74937472"/>
        <c:scaling>
          <c:orientation val="minMax"/>
          <c:max val="100"/>
          <c:min val="0"/>
        </c:scaling>
        <c:delete val="0"/>
        <c:axPos val="l"/>
        <c:majorGridlines/>
        <c:numFmt formatCode="0%" sourceLinked="0"/>
        <c:majorTickMark val="in"/>
        <c:minorTickMark val="none"/>
        <c:tickLblPos val="nextTo"/>
        <c:crossAx val="74841472"/>
        <c:crosses val="autoZero"/>
        <c:crossBetween val="between"/>
        <c:majorUnit val="10"/>
        <c:dispUnits>
          <c:builtInUnit val="hundreds"/>
        </c:dispUnits>
      </c:valAx>
    </c:plotArea>
    <c:plotVisOnly val="1"/>
    <c:dispBlanksAs val="gap"/>
    <c:showDLblsOverMax val="0"/>
  </c:chart>
  <c:spPr>
    <a:solidFill>
      <a:schemeClr val="bg2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2B694-7A71-451C-AECE-C1103F911FA5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BA76E-32B2-4CF6-86C8-1B88E0471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60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F1E08-82AA-42D4-8A56-68E725592638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3F3DA-AA15-41B3-AA90-F3A85039E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4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F3DA-AA15-41B3-AA90-F3A85039EE6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62B21-7B97-4FDF-A183-08FC9B5E73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22054" cy="684702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7939"/>
            <a:ext cx="9167256" cy="765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0C8B-E44A-48C4-9EC6-71D456CF3F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DCCE-8D80-4087-8240-C31D940916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09710" cy="6823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888D-3CF7-4095-8ED9-0DFA4FFB1C85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B70A-3D0A-4B77-AFB0-B476A6311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09710" cy="6823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888D-3CF7-4095-8ED9-0DFA4FFB1C85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B70A-3D0A-4B77-AFB0-B476A6311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5C2FF"/>
            </a:gs>
            <a:gs pos="82000">
              <a:srgbClr val="C4D6EB"/>
            </a:gs>
            <a:gs pos="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22054" cy="683971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324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0393C-F46B-4C74-B4DB-CF86F5ECEA3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>
          <a:xfrm>
            <a:off x="10510" y="1533859"/>
            <a:ext cx="7039680" cy="5301208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5350837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53508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08" y="-7502"/>
            <a:ext cx="9191908" cy="15642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Кубани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578" y="74403"/>
            <a:ext cx="1060632" cy="1306850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2095780"/>
            <a:ext cx="5870451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совершенствовании деятельности штабов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воспитательной работы в образовательных организациях»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D:\Doc\Мероприятия\2011-10-14 Семинар по ГИА в Анапе\Картинки\Карта края-- копия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970" y="2516439"/>
            <a:ext cx="2352576" cy="2441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7263" y="466218"/>
            <a:ext cx="4230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 И НАУКИ </a:t>
            </a:r>
          </a:p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КРАСНОДАРСКОГО КРАЯ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9408" y="5776280"/>
            <a:ext cx="9163408" cy="8762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февраля 2015 года</a:t>
            </a:r>
          </a:p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ст. Каневская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41" y="196141"/>
            <a:ext cx="1185111" cy="1185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257800"/>
          </a:xfrm>
        </p:spPr>
        <p:txBody>
          <a:bodyPr/>
          <a:lstStyle/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 РФ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Семейный кодекс РФ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№ 273-ФЗ «Об образовании в РФ»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от 24 июня 1999 г. № 120-ФЗ «Об основах системы профилактики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безнадзорности и правонарушений несовершеннолетних»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главы администрации (губернатора) Краснодарского края № 258 «Об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утверждении Положения о порядке взаимодействия органов и учреждений системы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профилактики безнадзорности и правонарушений несовершеннолетних в области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 индивидуальной профилактической работы в отношении несовершеннолетних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семей, находящихся в социально опасном положении»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Краснодарского края от 21 июля 2008 года № 1539-КЗ «О мерах по профилактике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безнадзорности и правонарушений несовершеннолетних в Краснодарском крае»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Нормативные документы комиссии по делам несовершеннолетних и защите их прав при</a:t>
            </a:r>
          </a:p>
          <a:p>
            <a:pPr algn="just"/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Краснодарского края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Нормативные документы министерства образования и науки Краснодарского края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образовательной организации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о создании штаба воспитательной работы в образовательной организации</a:t>
            </a:r>
            <a:endParaRPr lang="ru-RU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08" y="-7502"/>
            <a:ext cx="9191908" cy="15642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нормативные правовые документы, регламентирующие деятельность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штаба воспитательной работы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8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643306" y="2786058"/>
            <a:ext cx="1944216" cy="19442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526163" y="2357430"/>
            <a:ext cx="1546167" cy="891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08" y="-7502"/>
            <a:ext cx="9191908" cy="15642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>
            <a:endCxn id="25" idx="1"/>
          </p:cNvCxnSpPr>
          <p:nvPr/>
        </p:nvCxnSpPr>
        <p:spPr>
          <a:xfrm flipV="1">
            <a:off x="5678562" y="3895042"/>
            <a:ext cx="1234891" cy="38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57818" y="4714884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677311" y="2402596"/>
            <a:ext cx="927127" cy="84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21227" y="3933056"/>
            <a:ext cx="15121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428860" y="4714884"/>
            <a:ext cx="1428760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18072" y="513034"/>
            <a:ext cx="7116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штаба воспитательной работы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581092" y="4928048"/>
            <a:ext cx="22482" cy="879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4374245" y="2516865"/>
            <a:ext cx="379314" cy="16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71604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1571612"/>
            <a:ext cx="2437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Зам. директора по ВР</a:t>
            </a:r>
          </a:p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(руководитель ШВР)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034882">
            <a:off x="1421209" y="1968440"/>
            <a:ext cx="1646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Соц. педагог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200160">
            <a:off x="6425920" y="2009776"/>
            <a:ext cx="220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929330"/>
            <a:ext cx="3104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МО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классных руководителей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3643314"/>
            <a:ext cx="1881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спортивного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клуба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3453" y="3571876"/>
            <a:ext cx="2230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доп. образования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7224" y="6143644"/>
            <a:ext cx="182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Библиотекарь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29454" y="5929330"/>
            <a:ext cx="170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Медработник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643570" y="4357694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60664" y="5000636"/>
            <a:ext cx="25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Педагог-организатор</a:t>
            </a:r>
            <a:endPara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10800000" flipV="1">
            <a:off x="2285984" y="4286256"/>
            <a:ext cx="1306816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28662" y="5072074"/>
            <a:ext cx="213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Инспектор ОПДН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Прямая со стрелкой 48"/>
          <p:cNvCxnSpPr>
            <a:endCxn id="51" idx="3"/>
          </p:cNvCxnSpPr>
          <p:nvPr/>
        </p:nvCxnSpPr>
        <p:spPr>
          <a:xfrm rot="10800000">
            <a:off x="2301396" y="3273786"/>
            <a:ext cx="1127596" cy="226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565479">
            <a:off x="14701" y="2900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вожатый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6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воспитательной работы образовательной организации;</a:t>
            </a:r>
          </a:p>
          <a:p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организация работы по профилактике   безнадзорности, правонарушений  и негативных явлений среди обучающихся;</a:t>
            </a:r>
          </a:p>
          <a:p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выявление детей и семей, находящихся в трудной жизненной ситуации и социально опасном положении, организация индивидуальной профилактической работы с ними;</a:t>
            </a:r>
          </a:p>
          <a:p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внеурочной занятости детей;</a:t>
            </a:r>
          </a:p>
          <a:p>
            <a:endParaRPr lang="ru-RU" sz="8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реализация «Детского» закона Краснодарского края. </a:t>
            </a:r>
          </a:p>
          <a:p>
            <a:endParaRPr lang="ru-RU" dirty="0"/>
          </a:p>
        </p:txBody>
      </p:sp>
      <p:pic>
        <p:nvPicPr>
          <p:cNvPr id="4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08" y="-7502"/>
            <a:ext cx="9191908" cy="15642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537051"/>
            <a:ext cx="432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ШВР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2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08" y="-7501"/>
            <a:ext cx="9191908" cy="15076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65228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членов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штаба воспитательной работы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64" y="11787246"/>
          <a:ext cx="8715436" cy="9532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6858048"/>
              </a:tblGrid>
              <a:tr h="157722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Заместитель директора по воспитательной работе (руководитель ШВР)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Планирование, организация и контроль за организацией  воспитательной, в том числе и  профилактической работы.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школьного Совета профилактики.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с учащимися, состоящими на профилактическом учете, учащимися,  находящимися в социально опасном положении и трудной жизненной ситуации.</a:t>
                      </a:r>
                    </a:p>
                  </a:txBody>
                  <a:tcPr/>
                </a:tc>
              </a:tr>
              <a:tr h="15772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Педагог-психолог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учащимися и родителями, педагогическим коллективом, оказание им помощи в разрешении межличностных конфликтов.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методической помощи специалистам ШВР в работе с детьми, требующими особого внимания путем  проведения тестов, анкетирования, психолого-диагностических исследований.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квалифицированной помощи ребёнку в саморазвитии, самооценке, самоутверждении, самореализации.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по профилактике суицидального поведения.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Формирование и поддержка благоприятной психологической атмосферы в ученическом и педагогическом  коллективах.</a:t>
                      </a:r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52586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Социальный педагог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учащихся, состоящих на профилактическом учете и проживающих в неблагополучных семьях,  в </a:t>
                      </a:r>
                      <a:r>
                        <a:rPr kumimoji="0"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досуговую</a:t>
                      </a:r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деятельность  во внеурочное  и каникулярное время.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 с центрами занятости населения по трудоустройству детей, находящихся в трудной жизненной ситуации и социально опасном положении.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с учащимися, нарушившими Закон КК № 1539.</a:t>
                      </a:r>
                      <a:endParaRPr lang="ru-RU" sz="1400" dirty="0" smtClean="0"/>
                    </a:p>
                  </a:txBody>
                  <a:tcPr/>
                </a:tc>
              </a:tr>
              <a:tr h="72794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МО классных руководителей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Координация деятельности классных руководителей по организации досуга, занятости детей в каникулярное и внеурочное время.</a:t>
                      </a:r>
                    </a:p>
                    <a:p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563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спортивного клуба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 к занятиям спортом максимального числа  учащихся, в том числе  требующих особого педагогического внимания.</a:t>
                      </a:r>
                      <a:endParaRPr kumimoji="0"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794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дополнительного образования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 во внеурочную деятельность учащихся, в том числе  требующих особого педагогического внимания.</a:t>
                      </a:r>
                      <a:endParaRPr kumimoji="0"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27949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Педагог-организатор</a:t>
                      </a:r>
                      <a:endParaRPr kumimoji="0"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(вожатый)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учащихся, в том числе находящихся в трудной жизненной ситуации и социально опасном положении,  в работу детских и молодёжных общественных организаций и объединений. </a:t>
                      </a:r>
                      <a:endParaRPr kumimoji="0"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535416"/>
          <a:ext cx="9144032" cy="532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7286644"/>
              </a:tblGrid>
              <a:tr h="1122069">
                <a:tc>
                  <a:txBody>
                    <a:bodyPr/>
                    <a:lstStyle/>
                    <a:p>
                      <a:endParaRPr kumimoji="0" lang="ru-RU" sz="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Заместитель директора по ВР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(руководитель ШВР)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планирование, организация и контроль за организацией  воспитательной, в том числе профилактической работы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школьного Совета профилактики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с обучающимися и их семьями, состоящими на профилактическом учете</a:t>
                      </a:r>
                    </a:p>
                  </a:txBody>
                  <a:tcPr>
                    <a:solidFill>
                      <a:srgbClr val="FF0000">
                        <a:alpha val="42000"/>
                      </a:srgbClr>
                    </a:solidFill>
                  </a:tcPr>
                </a:tc>
              </a:tr>
              <a:tr h="637352">
                <a:tc>
                  <a:txBody>
                    <a:bodyPr/>
                    <a:lstStyle/>
                    <a:p>
                      <a:endParaRPr lang="ru-RU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Педагог-психолог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8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психологическое сопровождение обучающихся, родителей</a:t>
                      </a:r>
                      <a:r>
                        <a:rPr lang="ru-RU" sz="14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 педагогов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деятельности  школьных служб примирения и медиации</a:t>
                      </a:r>
                      <a:endParaRPr lang="ru-RU" sz="14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казание методической помощи специалистам ШВР и родителям в работе с детьми, состоящими на </a:t>
                      </a:r>
                      <a:r>
                        <a:rPr lang="ru-RU" sz="14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профучете</a:t>
                      </a:r>
                      <a:endParaRPr lang="ru-RU" sz="14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работа по профилактике суицидального поведения</a:t>
                      </a:r>
                      <a:r>
                        <a:rPr lang="ru-RU" sz="14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обучающихся</a:t>
                      </a:r>
                      <a:endParaRPr lang="ru-RU" sz="14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8000">
                        <a:alpha val="42000"/>
                      </a:srgbClr>
                    </a:solidFill>
                  </a:tcPr>
                </a:tc>
              </a:tr>
              <a:tr h="710709">
                <a:tc>
                  <a:txBody>
                    <a:bodyPr/>
                    <a:lstStyle/>
                    <a:p>
                      <a:endParaRPr kumimoji="0" lang="ru-RU" sz="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Социальный педагог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работы с обучающимися, нарушившими Закон КК № 1539</a:t>
                      </a: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 с центрами занятости населения по трудоустройству детей, находящихся в трудной жизненной ситуации и социально опасном положении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>
                        <a:alpha val="43000"/>
                      </a:srgbClr>
                    </a:solidFill>
                  </a:tcPr>
                </a:tc>
              </a:tr>
              <a:tr h="625564">
                <a:tc>
                  <a:txBody>
                    <a:bodyPr/>
                    <a:lstStyle/>
                    <a:p>
                      <a:endParaRPr kumimoji="0" lang="ru-RU" sz="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МО классных рук-лей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координация деятельности классных руководителей по организации досуга, занятости детей в каникулярное и внеурочное время</a:t>
                      </a:r>
                    </a:p>
                    <a:p>
                      <a:pPr algn="just"/>
                      <a:endParaRPr lang="ru-RU" sz="12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43000"/>
                      </a:srgbClr>
                    </a:solidFill>
                  </a:tcPr>
                </a:tc>
              </a:tr>
              <a:tr h="51563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спорт. клуба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ECEEF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 к занятиям спортом максимального числа  обучающихся, в том числе состоящих на профилактическом учете или проживающих в семьях СОП и ТЖС</a:t>
                      </a:r>
                      <a:endParaRPr kumimoji="0" lang="ru-RU" sz="14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ECEEF">
                        <a:alpha val="43000"/>
                      </a:srgbClr>
                    </a:solidFill>
                  </a:tcPr>
                </a:tc>
              </a:tr>
              <a:tr h="537224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Педагог доп. образования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 во внеурочную деятельность обучающихся, в том числе состоящих на профилактическом учете или проживающих в семьях СОП и ТЖС</a:t>
                      </a:r>
                      <a:endParaRPr kumimoji="0" lang="ru-RU" sz="14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43000"/>
                      </a:schemeClr>
                    </a:solidFill>
                  </a:tcPr>
                </a:tc>
              </a:tr>
              <a:tr h="508781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Педагог-организатор</a:t>
                      </a:r>
                      <a:endParaRPr kumimoji="0" lang="ru-RU" sz="14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9E00">
                        <a:alpha val="4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обучающихся, в том числе состоящих на </a:t>
                      </a:r>
                      <a:r>
                        <a:rPr kumimoji="0" lang="ru-RU" sz="14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профучете</a:t>
                      </a:r>
                      <a:r>
                        <a:rPr kumimoji="0"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работу детских организаций и объединений</a:t>
                      </a:r>
                      <a:endParaRPr kumimoji="0" lang="ru-RU" sz="14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9E00">
                        <a:alpha val="43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6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08" y="-7502"/>
            <a:ext cx="9191908" cy="15642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525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штабов воспитательной работы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785927"/>
          <a:ext cx="8501123" cy="4714910"/>
        </p:xfrm>
        <a:graphic>
          <a:graphicData uri="http://schemas.openxmlformats.org/drawingml/2006/table">
            <a:tbl>
              <a:tblPr/>
              <a:tblGrid>
                <a:gridCol w="2759086"/>
                <a:gridCol w="2759086"/>
                <a:gridCol w="2982951"/>
              </a:tblGrid>
              <a:tr h="74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(место)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(место)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Брюховецкий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2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Выселковский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476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Ейский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Каневской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Крыловский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22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Кущевский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22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Ленинградский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Павловский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Прим.-Ахтарский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22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Староминский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22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Щербиновский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28281"/>
          <a:ext cx="9072594" cy="5158209"/>
        </p:xfrm>
        <a:graphic>
          <a:graphicData uri="http://schemas.openxmlformats.org/drawingml/2006/table">
            <a:tbl>
              <a:tblPr/>
              <a:tblGrid>
                <a:gridCol w="2143139"/>
                <a:gridCol w="1571636"/>
                <a:gridCol w="1714512"/>
                <a:gridCol w="1428760"/>
                <a:gridCol w="1071570"/>
                <a:gridCol w="1142977"/>
              </a:tblGrid>
              <a:tr h="6861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«Детского» закона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Занятость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детей,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сост. на 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профучете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Занятость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детей,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профучете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спортом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Подростковая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преступность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(кол-во)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(кол-во)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Брюховецкий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4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Выселковский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95,7%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95,7%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Ейский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34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Каневской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Крыловский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34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Кущевский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79,3%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98,8%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Ленинградский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89,4%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Павловский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14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Прим.-Ахтарский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95,3%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97,7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Староминский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Щербиновский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р-н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97,1%</a:t>
                      </a: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E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Краевой </a:t>
                      </a:r>
                      <a:r>
                        <a:rPr lang="ru-RU" sz="1600" b="1" dirty="0">
                          <a:solidFill>
                            <a:srgbClr val="003E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E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r>
                        <a:rPr lang="ru-RU" sz="1400" b="1" dirty="0">
                          <a:solidFill>
                            <a:srgbClr val="003E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E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94,1</a:t>
                      </a:r>
                      <a:r>
                        <a:rPr lang="ru-RU" sz="1400" b="1" dirty="0">
                          <a:solidFill>
                            <a:srgbClr val="003E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E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</a:t>
                      </a:r>
                      <a:r>
                        <a:rPr lang="ru-RU" sz="1400" b="1" dirty="0">
                          <a:solidFill>
                            <a:srgbClr val="003E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E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342</a:t>
                      </a:r>
                      <a:endParaRPr lang="ru-RU" sz="1400" b="1" dirty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E1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 (+3,6%)</a:t>
                      </a:r>
                      <a:endParaRPr lang="ru-RU" sz="1400" b="1" dirty="0">
                        <a:solidFill>
                          <a:srgbClr val="003E1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08" y="-7502"/>
            <a:ext cx="9191908" cy="15642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513034"/>
            <a:ext cx="557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образования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08" y="-7502"/>
            <a:ext cx="9191908" cy="15642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1782685"/>
              </p:ext>
            </p:extLst>
          </p:nvPr>
        </p:nvGraphicFramePr>
        <p:xfrm>
          <a:off x="88359" y="2061842"/>
          <a:ext cx="592380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 rot="899731">
            <a:off x="2136683" y="2101338"/>
            <a:ext cx="2525508" cy="601043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669257">
            <a:off x="2683439" y="1477460"/>
            <a:ext cx="1827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на 14,3 %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6393" y="1784843"/>
            <a:ext cx="977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нарушители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68143" y="3429000"/>
            <a:ext cx="3168353" cy="12618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р-н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1,0%</a:t>
            </a:r>
          </a:p>
          <a:p>
            <a:r>
              <a:rPr lang="ru-RU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р-н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1,8%</a:t>
            </a:r>
          </a:p>
          <a:p>
            <a:r>
              <a:rPr lang="ru-RU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Крыловский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р-н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1,6%</a:t>
            </a:r>
          </a:p>
          <a:p>
            <a:r>
              <a:rPr lang="ru-RU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Староминский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р-н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480" y="428604"/>
            <a:ext cx="589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«Детского закона»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Doc\Флаг Кубани + прозрачность (800x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08" y="-7502"/>
            <a:ext cx="9191908" cy="15642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85193318"/>
              </p:ext>
            </p:extLst>
          </p:nvPr>
        </p:nvGraphicFramePr>
        <p:xfrm>
          <a:off x="1285852" y="1928802"/>
          <a:ext cx="667686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 rot="20647947">
            <a:off x="2945839" y="2142520"/>
            <a:ext cx="1078962" cy="274083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0887517">
            <a:off x="5731662" y="1751127"/>
            <a:ext cx="1078962" cy="274083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737966">
            <a:off x="2671152" y="1778851"/>
            <a:ext cx="114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8,2 %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20737966">
            <a:off x="5528957" y="1347964"/>
            <a:ext cx="112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1,7 %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2087" y="2658228"/>
            <a:ext cx="99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94,1%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850" y="2961009"/>
            <a:ext cx="99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85,9%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5842" y="2591677"/>
            <a:ext cx="99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96,3%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5076" y="2390711"/>
            <a:ext cx="99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4414" y="500042"/>
            <a:ext cx="697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Занятость детей, состоящих на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профучете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7617</TotalTime>
  <Words>1017</Words>
  <Application>Microsoft Office PowerPoint</Application>
  <PresentationFormat>Экран (4:3)</PresentationFormat>
  <Paragraphs>262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Е. Байрачный</dc:creator>
  <cp:lastModifiedBy>iac-3u</cp:lastModifiedBy>
  <cp:revision>342</cp:revision>
  <cp:lastPrinted>2015-02-07T11:21:11Z</cp:lastPrinted>
  <dcterms:created xsi:type="dcterms:W3CDTF">2011-08-06T10:59:25Z</dcterms:created>
  <dcterms:modified xsi:type="dcterms:W3CDTF">2015-02-27T13:06:25Z</dcterms:modified>
</cp:coreProperties>
</file>