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533400" y="763588"/>
            <a:ext cx="6702425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C8E83E4A-BB06-4DA2-93DA-78C1E6E310B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0590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BA84F1-96A4-4256-9ABF-302397801B21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12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305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44AC80-8BAE-4363-AB7B-CEEFFFE7ADAB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22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04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FF67E6-014F-4169-8D5B-D9872E5FB025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293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A46E34-56FA-45AE-8FA3-A7D5D397C198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142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1B1341-8912-436F-BE5F-53019051BD89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502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FA429F-4FB1-48A9-AE16-E3D981FC79C1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01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B4406C-4969-45F5-AF14-A1EAF5F2E837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05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825A19-C0D5-4106-BA03-5411FDE58280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G0" fmla="+- 8255 0 0"/>
              <a:gd name="G1" fmla="+- 127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</a:pPr>
            <a:fld id="{FB9BCA45-DD82-4F30-BC39-5822C795A906}" type="slidenum">
              <a:rPr lang="ru-RU" altLang="ru-RU" sz="1200"/>
              <a:pPr algn="r">
                <a:lnSpc>
                  <a:spcPct val="100000"/>
                </a:lnSpc>
              </a:pPr>
              <a:t>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88021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1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15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3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1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342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6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1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2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28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721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582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125538"/>
            <a:ext cx="8964613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ru-RU"/>
              <a:t/>
            </a:r>
            <a:br>
              <a:rPr lang="en-US" altLang="ru-RU"/>
            </a:b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поиск - 2019</a:t>
            </a: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системной модели военно-патриотического образования и воспитания в школе через создание военно-патриотического образовательного центра "Юнармия" на базе общеобразовательной организации»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ru-RU" sz="440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440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ru-RU" sz="44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0063" y="2852738"/>
            <a:ext cx="8643937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Сердюцкая Елена Юрьевна,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истории и обществознания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4 г. Тимашевска, 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штаба Тимашевского 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ВВПОД «Юнармия» 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Кара Алла Петровна, 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исторических наук, 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Армавирского филиала ИРО КК</a:t>
            </a: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endParaRPr lang="en-US" altLang="ru-RU" sz="20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75"/>
            <a:ext cx="844550" cy="844550"/>
          </a:xfrm>
          <a:prstGeom prst="rect">
            <a:avLst/>
          </a:prstGeom>
          <a:noFill/>
          <a:ln>
            <a:noFill/>
          </a:ln>
          <a:effectLst>
            <a:outerShdw dist="138989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36913"/>
            <a:ext cx="4281488" cy="2855912"/>
          </a:xfrm>
          <a:prstGeom prst="rect">
            <a:avLst/>
          </a:prstGeom>
          <a:noFill/>
          <a:ln>
            <a:noFill/>
          </a:ln>
          <a:effectLst>
            <a:outerShdw dist="138989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950" y="214313"/>
            <a:ext cx="90360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ЦЕЛЬ: </a:t>
            </a: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400" b="1">
                <a:latin typeface="Times New Roman" panose="02020603050405020304" pitchFamily="18" charset="0"/>
                <a:cs typeface="Courier New" panose="02070309020205020404" pitchFamily="49" charset="0"/>
              </a:rPr>
              <a:t>СОЗДАНИЕ ВОЕННО-ПАТРИОТИЧЕСКОГО ЦЕНТРА  «ЮНАРМИЯ» НА БАЗЕ МБОУ СОШ № 4                      Г. ТИМАШЕВСКА</a:t>
            </a:r>
            <a:r>
              <a:rPr lang="ru-RU" altLang="ru-RU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altLang="ru-RU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ФУНКЦИОНИРОВАНИЯ ВОЕННО-ПАТРИОТИЧЕСКОГО ЦЕНТРА «ЮНАРМИЯ» И РАЗРАБОТАТЬ ПРОГРАММЫ ДОПОЛНИТЕЛЬНОГО ОБРАЗОВАНИЯ, С УЧЕТОМ ВОЗРАСТНЫХ ОСОБЕННОСТЕЙ ДЕТЕЙ;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УКРЕПЛЕНИЮ  ПРЕСТИЖА СЛУЖБЫ В ВООРУЖЕННЫХ СИЛАХ РОССИЙСКОЙ ФЕДЕРАЦИИ, ОБЕСПЕЧИВ ПАРТНЕРСКОЕ ВЗАИМОДЕЙСТВИЕ ВОЙСКОВЫХ                  ЧАСТЕЙ С ОБРАЗОВАТЕЛЬНЫМИ ОРГАНИЗАЦИЯМИ;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- СФОРМИРОВАТЬ УСЛОВИЯ, ВЫЗЫВАЮЩИЕ ИНТЕРЕС К ИЗУЧЕНИЮ ИСТОРИИ РОССИИ, ЕЕ ГЕРОИЧЕСКИМ ТРАДИЦИЯМ, СОХРАНЕНИЮ ИСТОРИЧЕСКОЙ ПАМЯТИ О ПОДВИГАХ ЗАЩИТНИКОВ ОТЕЧЕСТВА;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>
                <a:solidFill>
                  <a:srgbClr val="C050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ru-RU" sz="140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140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ru-RU" sz="14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288" y="5876925"/>
            <a:ext cx="10810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endParaRPr lang="en-US" altLang="ru-RU" sz="320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ru-RU" sz="3200">
              <a:latin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4025900"/>
            <a:ext cx="2952750" cy="2565400"/>
          </a:xfrm>
          <a:prstGeom prst="rect">
            <a:avLst/>
          </a:prstGeom>
          <a:noFill/>
          <a:ln>
            <a:noFill/>
          </a:ln>
          <a:effectLst>
            <a:outerShdw dist="138989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6" r="1070"/>
          <a:stretch>
            <a:fillRect/>
          </a:stretch>
        </p:blipFill>
        <p:spPr bwMode="auto">
          <a:xfrm>
            <a:off x="4625975" y="3997325"/>
            <a:ext cx="3556000" cy="2565400"/>
          </a:xfrm>
          <a:prstGeom prst="rect">
            <a:avLst/>
          </a:prstGeom>
          <a:noFill/>
          <a:ln>
            <a:noFill/>
          </a:ln>
          <a:effectLst>
            <a:outerShdw dist="138989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946" r="10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22313" y="0"/>
            <a:ext cx="7929562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2800" b="1">
                <a:solidFill>
                  <a:srgbClr val="FF0000"/>
                </a:solidFill>
                <a:latin typeface="Calibri" panose="020F0502020204030204" pitchFamily="34" charset="0"/>
              </a:rPr>
              <a:t>МОДЕЛЬ ВОЕННО-ПАТРИОТИЧЕСКОГО ОБРАЗОВАНИЯ И ВОСПИТАНИЯ ВПЦ «ЮНАРМИЯ»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СОШ № 4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rot="10800000">
            <a:off x="722313" y="2071688"/>
            <a:ext cx="64420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52550"/>
            <a:ext cx="835342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76313"/>
            <a:ext cx="8747125" cy="2740025"/>
          </a:xfrm>
          <a:prstGeom prst="rect">
            <a:avLst/>
          </a:prstGeom>
          <a:noFill/>
          <a:ln>
            <a:noFill/>
          </a:ln>
          <a:effectLst>
            <a:outerShdw dist="138989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552825"/>
            <a:ext cx="8747125" cy="3114675"/>
          </a:xfrm>
          <a:prstGeom prst="rect">
            <a:avLst/>
          </a:prstGeom>
          <a:noFill/>
          <a:ln>
            <a:noFill/>
          </a:ln>
          <a:effectLst>
            <a:outerShdw dist="138989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9388" y="7938"/>
            <a:ext cx="89646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268288" algn="l"/>
                <a:tab pos="8080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268288" algn="l"/>
                <a:tab pos="8080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268288" algn="l"/>
                <a:tab pos="8080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268288" algn="l"/>
                <a:tab pos="8080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268288" algn="l"/>
                <a:tab pos="8080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68288" algn="l"/>
                <a:tab pos="8080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68288" algn="l"/>
                <a:tab pos="8080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68288" algn="l"/>
                <a:tab pos="8080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68288" algn="l"/>
                <a:tab pos="8080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Индикаторы и эффекты реализации инновации</a:t>
            </a:r>
          </a:p>
          <a:p>
            <a:pPr>
              <a:lnSpc>
                <a:spcPct val="100000"/>
              </a:lnSpc>
            </a:pPr>
            <a:endParaRPr lang="en-US" altLang="ru-RU" sz="28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09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8588" y="0"/>
            <a:ext cx="9015412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4400">
                <a:latin typeface="Calibri" panose="020F0502020204030204" pitchFamily="34" charset="0"/>
              </a:rPr>
              <a:t> </a:t>
            </a:r>
            <a:r>
              <a:rPr lang="ru-RU" altLang="ru-RU" sz="3600">
                <a:solidFill>
                  <a:srgbClr val="FF0000"/>
                </a:solidFill>
                <a:latin typeface="Calibri" panose="020F0502020204030204" pitchFamily="34" charset="0"/>
              </a:rPr>
              <a:t>Эффекты участия целевых групп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28588" y="1557338"/>
          <a:ext cx="8620125" cy="509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4" imgW="1800000" imgH="1800000" progId="">
                  <p:embed/>
                </p:oleObj>
              </mc:Choice>
              <mc:Fallback>
                <p:oleObj r:id="rId4" imgW="1800000" imgH="1800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557338"/>
                        <a:ext cx="8620125" cy="50911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42988" y="5805488"/>
            <a:ext cx="6192837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marL="457200" indent="539750" algn="ctr">
              <a:lnSpc>
                <a:spcPct val="100000"/>
              </a:lnSpc>
            </a:pPr>
            <a:r>
              <a:rPr lang="en-US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40 </a:t>
            </a: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участников межсетевого сотрудничества  </a:t>
            </a:r>
            <a:r>
              <a:rPr lang="en-US" altLang="ru-RU" sz="240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ru-RU" sz="24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ru-RU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88913"/>
            <a:ext cx="7969250" cy="5616575"/>
          </a:xfrm>
          <a:prstGeom prst="rect">
            <a:avLst/>
          </a:prstGeom>
          <a:noFill/>
          <a:ln>
            <a:noFill/>
          </a:ln>
          <a:effectLst>
            <a:outerShdw dist="138989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5730875"/>
            <a:ext cx="1766887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5808663"/>
            <a:ext cx="1616075" cy="933450"/>
          </a:xfrm>
          <a:prstGeom prst="rect">
            <a:avLst/>
          </a:prstGeom>
          <a:noFill/>
          <a:ln>
            <a:noFill/>
          </a:ln>
          <a:effectLst>
            <a:outerShdw dist="138989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межсетевого взаимодействия: 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00113" y="765175"/>
            <a:ext cx="7848600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10 муниципалитетов Краснодарского края: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Курганинский, Кропоткинский, Адлерский, Калининский, Брюховецкий, Приморско-Ахтарский, Каневской, Крымский, Гулькевичский, Мостовской</a:t>
            </a:r>
            <a:r>
              <a:rPr lang="ru-RU" altLang="ru-RU" sz="240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b="1"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5 субъектов РФ: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>
                <a:latin typeface="Times New Roman" panose="02020603050405020304" pitchFamily="18" charset="0"/>
                <a:cs typeface="Calibri" panose="020F0502020204030204" pitchFamily="34" charset="0"/>
              </a:rPr>
              <a:t>Краснодарский край, республика Крым, г. Севастополь, Волгоградская и Иркутская обл.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4176713" cy="2481263"/>
          </a:xfrm>
          <a:prstGeom prst="rect">
            <a:avLst/>
          </a:prstGeom>
          <a:noFill/>
          <a:ln>
            <a:noFill/>
          </a:ln>
          <a:effectLst>
            <a:outerShdw dist="138989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946525"/>
            <a:ext cx="4105275" cy="2455863"/>
          </a:xfrm>
          <a:prstGeom prst="rect">
            <a:avLst/>
          </a:prstGeom>
          <a:noFill/>
          <a:ln>
            <a:noFill/>
          </a:ln>
          <a:effectLst>
            <a:outerShdw dist="138989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4365625"/>
            <a:ext cx="1004888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549275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</a:t>
            </a: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40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ru-RU" sz="24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7950" y="104775"/>
            <a:ext cx="8913813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268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268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268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268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268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68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68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68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68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just">
              <a:lnSpc>
                <a:spcPct val="100000"/>
              </a:lnSpc>
            </a:pPr>
            <a:endParaRPr lang="en-US" altLang="ru-RU"/>
          </a:p>
          <a:p>
            <a:pPr algn="just">
              <a:lnSpc>
                <a:spcPct val="100000"/>
              </a:lnSpc>
            </a:pPr>
            <a:endParaRPr lang="en-US" altLang="ru-RU"/>
          </a:p>
          <a:p>
            <a:pPr algn="just">
              <a:lnSpc>
                <a:spcPct val="100000"/>
              </a:lnSpc>
            </a:pPr>
            <a:endParaRPr lang="en-US" altLang="ru-RU"/>
          </a:p>
          <a:p>
            <a:pPr algn="just">
              <a:lnSpc>
                <a:spcPct val="100000"/>
              </a:lnSpc>
            </a:pPr>
            <a:endParaRPr lang="en-US" altLang="ru-RU"/>
          </a:p>
          <a:p>
            <a:pPr algn="just">
              <a:lnSpc>
                <a:spcPct val="100000"/>
              </a:lnSpc>
            </a:pPr>
            <a:r>
              <a:rPr lang="ru-RU" altLang="ru-RU" sz="2000">
                <a:latin typeface="Times New Roman" panose="02020603050405020304" pitchFamily="18" charset="0"/>
                <a:cs typeface="Calibri" panose="020F0502020204030204" pitchFamily="34" charset="0"/>
              </a:rPr>
              <a:t>1)  Методические рекомендации по созданию </a:t>
            </a:r>
            <a:r>
              <a:rPr lang="ru-RU" altLang="ru-RU" sz="2000">
                <a:latin typeface="Times New Roman" panose="02020603050405020304" pitchFamily="18" charset="0"/>
                <a:cs typeface="Courier New" panose="02070309020205020404" pitchFamily="49" charset="0"/>
              </a:rPr>
              <a:t>центра военно-патриотического воспитания "Юнармия" на базе ОО.</a:t>
            </a:r>
          </a:p>
          <a:p>
            <a:pPr algn="just">
              <a:lnSpc>
                <a:spcPct val="100000"/>
              </a:lnSpc>
            </a:pPr>
            <a:r>
              <a:rPr lang="ru-RU" altLang="ru-RU" sz="2000">
                <a:latin typeface="Times New Roman" panose="02020603050405020304" pitchFamily="18" charset="0"/>
                <a:cs typeface="Calibri" panose="020F0502020204030204" pitchFamily="34" charset="0"/>
              </a:rPr>
              <a:t>2) Методическое пособие по взаимодействию военно-патриотического центра «Юнармия» с воинскими частями. </a:t>
            </a:r>
          </a:p>
          <a:p>
            <a:pPr algn="just">
              <a:lnSpc>
                <a:spcPct val="100000"/>
              </a:lnSpc>
            </a:pPr>
            <a:r>
              <a:rPr lang="ru-RU" altLang="ru-RU" sz="2000">
                <a:latin typeface="Times New Roman" panose="02020603050405020304" pitchFamily="18" charset="0"/>
                <a:cs typeface="Calibri" panose="020F0502020204030204" pitchFamily="34" charset="0"/>
              </a:rPr>
              <a:t>3) Сборник сценариев проведения социально значимых мероприятий ВВПОД «Юнармия» с дидактическим электронным сопровождением. </a:t>
            </a:r>
          </a:p>
          <a:p>
            <a:pPr algn="just">
              <a:lnSpc>
                <a:spcPct val="100000"/>
              </a:lnSpc>
            </a:pPr>
            <a:r>
              <a:rPr lang="ru-RU" altLang="ru-RU" sz="2000">
                <a:latin typeface="Times New Roman" panose="02020603050405020304" pitchFamily="18" charset="0"/>
                <a:cs typeface="Calibri" panose="020F0502020204030204" pitchFamily="34" charset="0"/>
              </a:rPr>
              <a:t>4) Интернет-ресурс «Открытая площадка» (банк разработок программ, сценариев мероприятий, реализуемых в ВПЦ «Юнармия»).</a:t>
            </a:r>
          </a:p>
          <a:p>
            <a:pPr algn="just">
              <a:lnSpc>
                <a:spcPct val="100000"/>
              </a:lnSpc>
            </a:pPr>
            <a:endParaRPr lang="en-US" altLang="ru-RU" sz="2000"/>
          </a:p>
          <a:p>
            <a:pPr algn="just">
              <a:lnSpc>
                <a:spcPct val="100000"/>
              </a:lnSpc>
            </a:pPr>
            <a:endParaRPr lang="en-US" altLang="ru-RU" sz="2000"/>
          </a:p>
          <a:p>
            <a:pPr algn="just">
              <a:lnSpc>
                <a:spcPct val="100000"/>
              </a:lnSpc>
            </a:pPr>
            <a:endParaRPr lang="en-US" altLang="ru-RU" sz="2000"/>
          </a:p>
          <a:p>
            <a:pPr algn="just">
              <a:lnSpc>
                <a:spcPct val="100000"/>
              </a:lnSpc>
            </a:pPr>
            <a:endParaRPr lang="en-US" altLang="ru-RU" sz="2000"/>
          </a:p>
          <a:p>
            <a:pPr algn="just">
              <a:lnSpc>
                <a:spcPct val="100000"/>
              </a:lnSpc>
            </a:pPr>
            <a:endParaRPr lang="en-US" altLang="ru-RU" sz="200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000">
            <a:off x="203200" y="4222750"/>
            <a:ext cx="1370013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1406525" y="4778375"/>
            <a:ext cx="13239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5010150"/>
            <a:ext cx="1204912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7181850" y="4167188"/>
            <a:ext cx="1630363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3059113" y="5145088"/>
            <a:ext cx="1116012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000">
            <a:off x="5524500" y="4338638"/>
            <a:ext cx="1651000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6221</TotalTime>
  <Words>206</Words>
  <Application>Microsoft Office PowerPoint</Application>
  <PresentationFormat>Экран (4:3)</PresentationFormat>
  <Paragraphs>43</Paragraphs>
  <Slides>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Times New Roman</vt:lpstr>
      <vt:lpstr>Arial</vt:lpstr>
      <vt:lpstr>DejaVu Sans</vt:lpstr>
      <vt:lpstr>Calibri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zavuchi</dc:creator>
  <cp:lastModifiedBy>RePack by Diakov</cp:lastModifiedBy>
  <cp:revision>594</cp:revision>
  <cp:lastPrinted>1601-01-01T00:00:00Z</cp:lastPrinted>
  <dcterms:created xsi:type="dcterms:W3CDTF">2012-04-02T07:18:06Z</dcterms:created>
  <dcterms:modified xsi:type="dcterms:W3CDTF">2022-09-10T05:58:34Z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</Properties>
</file>