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73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71" r:id="rId11"/>
    <p:sldId id="264" r:id="rId12"/>
    <p:sldId id="266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D6B"/>
    <a:srgbClr val="C89058"/>
    <a:srgbClr val="996633"/>
    <a:srgbClr val="734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 сформированности правовых знаний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48</c:v>
                </c:pt>
                <c:pt idx="2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05-4B51-9131-218CEAD448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 ребенком своего собственного поведения и поведения других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47</c:v>
                </c:pt>
                <c:pt idx="2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05-4B51-9131-218CEAD44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24096"/>
        <c:axId val="61978816"/>
      </c:lineChart>
      <c:catAx>
        <c:axId val="40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978816"/>
        <c:crosses val="autoZero"/>
        <c:auto val="1"/>
        <c:lblAlgn val="ctr"/>
        <c:lblOffset val="100"/>
        <c:noMultiLvlLbl val="0"/>
      </c:catAx>
      <c:valAx>
        <c:axId val="6197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2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69765834985197"/>
          <c:y val="0.17053263923056169"/>
          <c:w val="0.30801974731852405"/>
          <c:h val="0.553113146158363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1251BFA-5937-4136-9960-F3F673E33048}" type="presOf" srcId="{0DA9F56B-9D93-42D5-B123-4839C969813F}" destId="{857ADCB2-837E-4DA7-85AB-49D3243A993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423B988-7F0B-424B-B841-0B62AE9BAD52}">
      <dgm:prSet phldrT="[Текст]" custT="1"/>
      <dgm:spPr/>
      <dgm:t>
        <a:bodyPr/>
        <a:lstStyle/>
        <a:p>
          <a:pPr algn="ctr"/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 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этапа :</a:t>
          </a:r>
        </a:p>
      </dgm:t>
    </dgm:pt>
    <dgm:pt modelId="{F3DB59D9-10C4-434A-B874-1B1839E9E459}" type="parTrans" cxnId="{5612550B-ADF4-4162-B0D8-548C72F97FEE}">
      <dgm:prSet/>
      <dgm:spPr/>
      <dgm:t>
        <a:bodyPr/>
        <a:lstStyle/>
        <a:p>
          <a:endParaRPr lang="ru-RU"/>
        </a:p>
      </dgm:t>
    </dgm:pt>
    <dgm:pt modelId="{773EE85A-5766-447E-82B9-A469634A3872}" type="sibTrans" cxnId="{5612550B-ADF4-4162-B0D8-548C72F97FEE}">
      <dgm:prSet/>
      <dgm:spPr/>
      <dgm:t>
        <a:bodyPr/>
        <a:lstStyle/>
        <a:p>
          <a:endParaRPr lang="ru-RU"/>
        </a:p>
      </dgm:t>
    </dgm:pt>
    <dgm:pt modelId="{02D3C885-C7A5-4C42-9F29-ED6541AEA533}">
      <dgm:prSet phldrT="[Текст]" custT="1"/>
      <dgm:spPr/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Внедрить модель формирования основ правовой культуры в образовательный процесс образовательной организации.</a:t>
          </a:r>
        </a:p>
      </dgm:t>
    </dgm:pt>
    <dgm:pt modelId="{16FC1208-08DF-4C17-8789-779D2BE3AA3A}" type="parTrans" cxnId="{01CEF7D2-4796-4A00-B2E9-B700CFA694DF}">
      <dgm:prSet/>
      <dgm:spPr/>
      <dgm:t>
        <a:bodyPr/>
        <a:lstStyle/>
        <a:p>
          <a:endParaRPr lang="ru-RU"/>
        </a:p>
      </dgm:t>
    </dgm:pt>
    <dgm:pt modelId="{EA1FAA4A-EE05-4C64-B159-13B9420790B5}" type="sibTrans" cxnId="{01CEF7D2-4796-4A00-B2E9-B700CFA694DF}">
      <dgm:prSet/>
      <dgm:spPr/>
      <dgm:t>
        <a:bodyPr/>
        <a:lstStyle/>
        <a:p>
          <a:endParaRPr lang="ru-RU"/>
        </a:p>
      </dgm:t>
    </dgm:pt>
    <dgm:pt modelId="{9B6019C1-386E-4FFE-9372-50BDF262447F}">
      <dgm:prSet phldrT="[Текст]" custT="1"/>
      <dgm:spPr/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авторские продукты инновационной деятельности по формированию основ правовой культуры старших дошкольников. </a:t>
          </a:r>
        </a:p>
      </dgm:t>
    </dgm:pt>
    <dgm:pt modelId="{49C50928-0BBD-4C33-ADF1-D1A5562A5420}" type="parTrans" cxnId="{F5729878-8648-4826-9C96-843203AC2BFD}">
      <dgm:prSet/>
      <dgm:spPr/>
      <dgm:t>
        <a:bodyPr/>
        <a:lstStyle/>
        <a:p>
          <a:endParaRPr lang="ru-RU"/>
        </a:p>
      </dgm:t>
    </dgm:pt>
    <dgm:pt modelId="{DDCF46A3-3596-4E20-8960-27162CEBD589}" type="sibTrans" cxnId="{F5729878-8648-4826-9C96-843203AC2BFD}">
      <dgm:prSet/>
      <dgm:spPr/>
      <dgm:t>
        <a:bodyPr/>
        <a:lstStyle/>
        <a:p>
          <a:endParaRPr lang="ru-RU"/>
        </a:p>
      </dgm:t>
    </dgm:pt>
    <dgm:pt modelId="{2F5A6289-1007-4B63-9456-685CFBC28524}">
      <dgm:prSet phldrT="[Текст]" custT="1"/>
      <dgm:spPr/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в образовательной организации условия методической, консультативной, психолого-педагогической поддержки участников образовательного процесса, способствующие эффективной деятельности в реализации инновационного процесса.</a:t>
          </a:r>
        </a:p>
      </dgm:t>
    </dgm:pt>
    <dgm:pt modelId="{9B9AA261-ACC2-45EB-BF2D-E95DB1B5219D}" type="parTrans" cxnId="{7C957AD0-0BA6-45FF-859F-B0FD1F13803F}">
      <dgm:prSet/>
      <dgm:spPr/>
      <dgm:t>
        <a:bodyPr/>
        <a:lstStyle/>
        <a:p>
          <a:endParaRPr lang="ru-RU"/>
        </a:p>
      </dgm:t>
    </dgm:pt>
    <dgm:pt modelId="{FF760964-D375-425C-9FB3-D5CEFD3282AB}" type="sibTrans" cxnId="{7C957AD0-0BA6-45FF-859F-B0FD1F13803F}">
      <dgm:prSet/>
      <dgm:spPr/>
      <dgm:t>
        <a:bodyPr/>
        <a:lstStyle/>
        <a:p>
          <a:endParaRPr lang="ru-RU"/>
        </a:p>
      </dgm:t>
    </dgm:pt>
    <dgm:pt modelId="{33E1B16B-DC16-4BB2-93BD-058033102A63}">
      <dgm:prSet phldrT="[Текст]" custT="1"/>
      <dgm:spPr/>
      <dgm:t>
        <a:bodyPr/>
        <a:lstStyle/>
        <a:p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Обобщить и распространить опыт работы по реализации инновационной проекта.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B9212-4998-465E-A7E7-27F08B5FD1A1}" type="parTrans" cxnId="{F6F1C3B6-E8A8-4095-BFCD-F509F6201380}">
      <dgm:prSet/>
      <dgm:spPr/>
      <dgm:t>
        <a:bodyPr/>
        <a:lstStyle/>
        <a:p>
          <a:endParaRPr lang="ru-RU"/>
        </a:p>
      </dgm:t>
    </dgm:pt>
    <dgm:pt modelId="{4D127AC9-7BF8-4C44-8127-71E871460014}" type="sibTrans" cxnId="{F6F1C3B6-E8A8-4095-BFCD-F509F6201380}">
      <dgm:prSet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69C3B-996B-4AE5-BA48-CD889C099667}" type="pres">
      <dgm:prSet presAssocID="{8423B988-7F0B-424B-B841-0B62AE9BAD52}" presName="root" presStyleCnt="0"/>
      <dgm:spPr/>
    </dgm:pt>
    <dgm:pt modelId="{DBB518C0-15AB-4492-9B6F-E887F92524CE}" type="pres">
      <dgm:prSet presAssocID="{8423B988-7F0B-424B-B841-0B62AE9BAD52}" presName="rootComposite" presStyleCnt="0"/>
      <dgm:spPr/>
    </dgm:pt>
    <dgm:pt modelId="{9B4527CA-EDF9-4C76-8A76-00D6DAB1BEEA}" type="pres">
      <dgm:prSet presAssocID="{8423B988-7F0B-424B-B841-0B62AE9BAD52}" presName="rootText" presStyleLbl="node1" presStyleIdx="0" presStyleCnt="1" custScaleX="462685" custScaleY="115640" custLinFactY="-100000" custLinFactNeighborX="9681" custLinFactNeighborY="-102736"/>
      <dgm:spPr/>
      <dgm:t>
        <a:bodyPr/>
        <a:lstStyle/>
        <a:p>
          <a:endParaRPr lang="ru-RU"/>
        </a:p>
      </dgm:t>
    </dgm:pt>
    <dgm:pt modelId="{9E6EF0E3-941D-4020-956D-3D6A60CF1D84}" type="pres">
      <dgm:prSet presAssocID="{8423B988-7F0B-424B-B841-0B62AE9BAD5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6BCDEC4-70FE-47EB-BA46-A99ED0DA57BF}" type="pres">
      <dgm:prSet presAssocID="{8423B988-7F0B-424B-B841-0B62AE9BAD52}" presName="childShape" presStyleCnt="0"/>
      <dgm:spPr/>
    </dgm:pt>
    <dgm:pt modelId="{38472944-19E7-4691-8C52-1C982673E36D}" type="pres">
      <dgm:prSet presAssocID="{16FC1208-08DF-4C17-8789-779D2BE3AA3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DB59F5A-BEBA-4026-B714-5778A35BF70A}" type="pres">
      <dgm:prSet presAssocID="{02D3C885-C7A5-4C42-9F29-ED6541AEA533}" presName="childText" presStyleLbl="bgAcc1" presStyleIdx="0" presStyleCnt="4" custScaleX="1509715" custScaleY="283943" custLinFactNeighborX="-11079" custLinFactNeighborY="-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841F-8697-47AF-AAE8-FFE85C96411E}" type="pres">
      <dgm:prSet presAssocID="{9B9AA261-ACC2-45EB-BF2D-E95DB1B5219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57CA8ED-1727-4D6C-A0C6-0C962BAD9141}" type="pres">
      <dgm:prSet presAssocID="{2F5A6289-1007-4B63-9456-685CFBC28524}" presName="childText" presStyleLbl="bgAcc1" presStyleIdx="1" presStyleCnt="4" custScaleX="1509590" custScaleY="309180" custLinFactNeighborX="-3487" custLinFactNeighborY="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7060-CA6F-41C9-BE6B-E487EFACFEC9}" type="pres">
      <dgm:prSet presAssocID="{49C50928-0BBD-4C33-ADF1-D1A5562A542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4D6D71D-906D-4641-83F2-85C0AA01A516}" type="pres">
      <dgm:prSet presAssocID="{9B6019C1-386E-4FFE-9372-50BDF262447F}" presName="childText" presStyleLbl="bgAcc1" presStyleIdx="2" presStyleCnt="4" custScaleX="1520506" custScaleY="297828" custLinFactNeighborX="-11079" custLinFactNeighborY="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76A0-48A9-437E-964A-D9D54B80A292}" type="pres">
      <dgm:prSet presAssocID="{C49B9212-4998-465E-A7E7-27F08B5FD1A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7E56C14-C0DA-4F94-807B-FD066EC4B408}" type="pres">
      <dgm:prSet presAssocID="{33E1B16B-DC16-4BB2-93BD-058033102A63}" presName="childText" presStyleLbl="bgAcc1" presStyleIdx="3" presStyleCnt="4" custScaleX="1509715" custScaleY="283943" custLinFactNeighborX="2134" custLinFactNeighborY="2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D0E7A-5AA2-4253-80CD-FC54839810B0}" type="presOf" srcId="{8423B988-7F0B-424B-B841-0B62AE9BAD52}" destId="{9E6EF0E3-941D-4020-956D-3D6A60CF1D84}" srcOrd="1" destOrd="0" presId="urn:microsoft.com/office/officeart/2005/8/layout/hierarchy3"/>
    <dgm:cxn modelId="{C1251BFA-5937-4136-9960-F3F673E33048}" type="presOf" srcId="{0DA9F56B-9D93-42D5-B123-4839C969813F}" destId="{857ADCB2-837E-4DA7-85AB-49D3243A993D}" srcOrd="0" destOrd="0" presId="urn:microsoft.com/office/officeart/2005/8/layout/hierarchy3"/>
    <dgm:cxn modelId="{9B6E9E03-DE1B-4AC5-8E79-79778DFD3555}" type="presOf" srcId="{16FC1208-08DF-4C17-8789-779D2BE3AA3A}" destId="{38472944-19E7-4691-8C52-1C982673E36D}" srcOrd="0" destOrd="0" presId="urn:microsoft.com/office/officeart/2005/8/layout/hierarchy3"/>
    <dgm:cxn modelId="{1189F52C-6B32-475A-8CAF-891043647675}" type="presOf" srcId="{9B6019C1-386E-4FFE-9372-50BDF262447F}" destId="{74D6D71D-906D-4641-83F2-85C0AA01A516}" srcOrd="0" destOrd="0" presId="urn:microsoft.com/office/officeart/2005/8/layout/hierarchy3"/>
    <dgm:cxn modelId="{12BCAEB3-8D4C-4178-8C03-403748C369EE}" type="presOf" srcId="{C49B9212-4998-465E-A7E7-27F08B5FD1A1}" destId="{5BEE76A0-48A9-437E-964A-D9D54B80A292}" srcOrd="0" destOrd="0" presId="urn:microsoft.com/office/officeart/2005/8/layout/hierarchy3"/>
    <dgm:cxn modelId="{306587AE-48E4-40A5-9A41-A921B0C7339C}" type="presOf" srcId="{8423B988-7F0B-424B-B841-0B62AE9BAD52}" destId="{9B4527CA-EDF9-4C76-8A76-00D6DAB1BEEA}" srcOrd="0" destOrd="0" presId="urn:microsoft.com/office/officeart/2005/8/layout/hierarchy3"/>
    <dgm:cxn modelId="{01CEF7D2-4796-4A00-B2E9-B700CFA694DF}" srcId="{8423B988-7F0B-424B-B841-0B62AE9BAD52}" destId="{02D3C885-C7A5-4C42-9F29-ED6541AEA533}" srcOrd="0" destOrd="0" parTransId="{16FC1208-08DF-4C17-8789-779D2BE3AA3A}" sibTransId="{EA1FAA4A-EE05-4C64-B159-13B9420790B5}"/>
    <dgm:cxn modelId="{B272B9C7-A244-4995-8187-3B18E3FEF99D}" type="presOf" srcId="{02D3C885-C7A5-4C42-9F29-ED6541AEA533}" destId="{7DB59F5A-BEBA-4026-B714-5778A35BF70A}" srcOrd="0" destOrd="0" presId="urn:microsoft.com/office/officeart/2005/8/layout/hierarchy3"/>
    <dgm:cxn modelId="{CCC74387-8080-48F1-B8EE-CCEE5D031B2F}" type="presOf" srcId="{9B9AA261-ACC2-45EB-BF2D-E95DB1B5219D}" destId="{DB49841F-8697-47AF-AAE8-FFE85C96411E}" srcOrd="0" destOrd="0" presId="urn:microsoft.com/office/officeart/2005/8/layout/hierarchy3"/>
    <dgm:cxn modelId="{F5729878-8648-4826-9C96-843203AC2BFD}" srcId="{8423B988-7F0B-424B-B841-0B62AE9BAD52}" destId="{9B6019C1-386E-4FFE-9372-50BDF262447F}" srcOrd="2" destOrd="0" parTransId="{49C50928-0BBD-4C33-ADF1-D1A5562A5420}" sibTransId="{DDCF46A3-3596-4E20-8960-27162CEBD589}"/>
    <dgm:cxn modelId="{E783DACB-E6EE-41CD-ADC2-89BBD2CB7008}" type="presOf" srcId="{2F5A6289-1007-4B63-9456-685CFBC28524}" destId="{F57CA8ED-1727-4D6C-A0C6-0C962BAD9141}" srcOrd="0" destOrd="0" presId="urn:microsoft.com/office/officeart/2005/8/layout/hierarchy3"/>
    <dgm:cxn modelId="{7A90FDFC-B69C-4080-B3F7-E0D095AD58B5}" type="presOf" srcId="{33E1B16B-DC16-4BB2-93BD-058033102A63}" destId="{17E56C14-C0DA-4F94-807B-FD066EC4B408}" srcOrd="0" destOrd="0" presId="urn:microsoft.com/office/officeart/2005/8/layout/hierarchy3"/>
    <dgm:cxn modelId="{F6F1C3B6-E8A8-4095-BFCD-F509F6201380}" srcId="{8423B988-7F0B-424B-B841-0B62AE9BAD52}" destId="{33E1B16B-DC16-4BB2-93BD-058033102A63}" srcOrd="3" destOrd="0" parTransId="{C49B9212-4998-465E-A7E7-27F08B5FD1A1}" sibTransId="{4D127AC9-7BF8-4C44-8127-71E871460014}"/>
    <dgm:cxn modelId="{56293060-862C-4BC3-92FA-FB9AF10867C5}" type="presOf" srcId="{49C50928-0BBD-4C33-ADF1-D1A5562A5420}" destId="{0B287060-CA6F-41C9-BE6B-E487EFACFEC9}" srcOrd="0" destOrd="0" presId="urn:microsoft.com/office/officeart/2005/8/layout/hierarchy3"/>
    <dgm:cxn modelId="{7C957AD0-0BA6-45FF-859F-B0FD1F13803F}" srcId="{8423B988-7F0B-424B-B841-0B62AE9BAD52}" destId="{2F5A6289-1007-4B63-9456-685CFBC28524}" srcOrd="1" destOrd="0" parTransId="{9B9AA261-ACC2-45EB-BF2D-E95DB1B5219D}" sibTransId="{FF760964-D375-425C-9FB3-D5CEFD3282AB}"/>
    <dgm:cxn modelId="{5612550B-ADF4-4162-B0D8-548C72F97FEE}" srcId="{0DA9F56B-9D93-42D5-B123-4839C969813F}" destId="{8423B988-7F0B-424B-B841-0B62AE9BAD52}" srcOrd="0" destOrd="0" parTransId="{F3DB59D9-10C4-434A-B874-1B1839E9E459}" sibTransId="{773EE85A-5766-447E-82B9-A469634A3872}"/>
    <dgm:cxn modelId="{D69CF802-DC1F-4833-8CE6-B73574D2E15B}" type="presParOf" srcId="{857ADCB2-837E-4DA7-85AB-49D3243A993D}" destId="{62769C3B-996B-4AE5-BA48-CD889C099667}" srcOrd="0" destOrd="0" presId="urn:microsoft.com/office/officeart/2005/8/layout/hierarchy3"/>
    <dgm:cxn modelId="{87E221FF-9D41-456A-91DF-EE7787592FCC}" type="presParOf" srcId="{62769C3B-996B-4AE5-BA48-CD889C099667}" destId="{DBB518C0-15AB-4492-9B6F-E887F92524CE}" srcOrd="0" destOrd="0" presId="urn:microsoft.com/office/officeart/2005/8/layout/hierarchy3"/>
    <dgm:cxn modelId="{16B9C838-F320-4CE8-BC1A-D290BBAB5F46}" type="presParOf" srcId="{DBB518C0-15AB-4492-9B6F-E887F92524CE}" destId="{9B4527CA-EDF9-4C76-8A76-00D6DAB1BEEA}" srcOrd="0" destOrd="0" presId="urn:microsoft.com/office/officeart/2005/8/layout/hierarchy3"/>
    <dgm:cxn modelId="{D9C1088D-80AE-40C4-8982-C461D0B41560}" type="presParOf" srcId="{DBB518C0-15AB-4492-9B6F-E887F92524CE}" destId="{9E6EF0E3-941D-4020-956D-3D6A60CF1D84}" srcOrd="1" destOrd="0" presId="urn:microsoft.com/office/officeart/2005/8/layout/hierarchy3"/>
    <dgm:cxn modelId="{07EBD416-86BB-4B5A-9704-B9B6CF12804B}" type="presParOf" srcId="{62769C3B-996B-4AE5-BA48-CD889C099667}" destId="{36BCDEC4-70FE-47EB-BA46-A99ED0DA57BF}" srcOrd="1" destOrd="0" presId="urn:microsoft.com/office/officeart/2005/8/layout/hierarchy3"/>
    <dgm:cxn modelId="{FC2DBA58-C444-4C48-A5F5-396EC02CC79C}" type="presParOf" srcId="{36BCDEC4-70FE-47EB-BA46-A99ED0DA57BF}" destId="{38472944-19E7-4691-8C52-1C982673E36D}" srcOrd="0" destOrd="0" presId="urn:microsoft.com/office/officeart/2005/8/layout/hierarchy3"/>
    <dgm:cxn modelId="{3883E052-5B6E-42FB-89D6-28E2F6B042CA}" type="presParOf" srcId="{36BCDEC4-70FE-47EB-BA46-A99ED0DA57BF}" destId="{7DB59F5A-BEBA-4026-B714-5778A35BF70A}" srcOrd="1" destOrd="0" presId="urn:microsoft.com/office/officeart/2005/8/layout/hierarchy3"/>
    <dgm:cxn modelId="{1544EED3-5E86-41F7-AD56-621E63102CB1}" type="presParOf" srcId="{36BCDEC4-70FE-47EB-BA46-A99ED0DA57BF}" destId="{DB49841F-8697-47AF-AAE8-FFE85C96411E}" srcOrd="2" destOrd="0" presId="urn:microsoft.com/office/officeart/2005/8/layout/hierarchy3"/>
    <dgm:cxn modelId="{04D6BF0A-CADE-41A1-B5F7-72C03517AABE}" type="presParOf" srcId="{36BCDEC4-70FE-47EB-BA46-A99ED0DA57BF}" destId="{F57CA8ED-1727-4D6C-A0C6-0C962BAD9141}" srcOrd="3" destOrd="0" presId="urn:microsoft.com/office/officeart/2005/8/layout/hierarchy3"/>
    <dgm:cxn modelId="{C68F400E-1C8C-4411-B4B0-4C2A92FC8E30}" type="presParOf" srcId="{36BCDEC4-70FE-47EB-BA46-A99ED0DA57BF}" destId="{0B287060-CA6F-41C9-BE6B-E487EFACFEC9}" srcOrd="4" destOrd="0" presId="urn:microsoft.com/office/officeart/2005/8/layout/hierarchy3"/>
    <dgm:cxn modelId="{F80C272B-C98F-4A19-A265-5C17DF8DB5C8}" type="presParOf" srcId="{36BCDEC4-70FE-47EB-BA46-A99ED0DA57BF}" destId="{74D6D71D-906D-4641-83F2-85C0AA01A516}" srcOrd="5" destOrd="0" presId="urn:microsoft.com/office/officeart/2005/8/layout/hierarchy3"/>
    <dgm:cxn modelId="{689E0AA5-0929-4929-A42B-4B0C67DE05AC}" type="presParOf" srcId="{36BCDEC4-70FE-47EB-BA46-A99ED0DA57BF}" destId="{5BEE76A0-48A9-437E-964A-D9D54B80A292}" srcOrd="6" destOrd="0" presId="urn:microsoft.com/office/officeart/2005/8/layout/hierarchy3"/>
    <dgm:cxn modelId="{1D23D4AA-BBB9-4AC3-AF16-E89120830F35}" type="presParOf" srcId="{36BCDEC4-70FE-47EB-BA46-A99ED0DA57BF}" destId="{17E56C14-C0DA-4F94-807B-FD066EC4B40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527CA-EDF9-4C76-8A76-00D6DAB1BEEA}">
      <dsp:nvSpPr>
        <dsp:cNvPr id="0" name=""/>
        <dsp:cNvSpPr/>
      </dsp:nvSpPr>
      <dsp:spPr>
        <a:xfrm>
          <a:off x="72006" y="0"/>
          <a:ext cx="3151939" cy="39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 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этапа :</a:t>
          </a:r>
        </a:p>
      </dsp:txBody>
      <dsp:txXfrm>
        <a:off x="83543" y="11537"/>
        <a:ext cx="3128865" cy="370812"/>
      </dsp:txXfrm>
    </dsp:sp>
    <dsp:sp modelId="{38472944-19E7-4691-8C52-1C982673E36D}">
      <dsp:nvSpPr>
        <dsp:cNvPr id="0" name=""/>
        <dsp:cNvSpPr/>
      </dsp:nvSpPr>
      <dsp:spPr>
        <a:xfrm>
          <a:off x="387200" y="393886"/>
          <a:ext cx="188865" cy="881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776"/>
              </a:lnTo>
              <a:lnTo>
                <a:pt x="188865" y="881776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59F5A-BEBA-4026-B714-5778A35BF70A}">
      <dsp:nvSpPr>
        <dsp:cNvPr id="0" name=""/>
        <dsp:cNvSpPr/>
      </dsp:nvSpPr>
      <dsp:spPr>
        <a:xfrm>
          <a:off x="576066" y="792087"/>
          <a:ext cx="8227681" cy="96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Внедрить модель формирования основ правовой культуры в образовательный процесс образовательной организации.</a:t>
          </a:r>
        </a:p>
      </dsp:txBody>
      <dsp:txXfrm>
        <a:off x="604393" y="820414"/>
        <a:ext cx="8171027" cy="910495"/>
      </dsp:txXfrm>
    </dsp:sp>
    <dsp:sp modelId="{DB49841F-8697-47AF-AAE8-FFE85C96411E}">
      <dsp:nvSpPr>
        <dsp:cNvPr id="0" name=""/>
        <dsp:cNvSpPr/>
      </dsp:nvSpPr>
      <dsp:spPr>
        <a:xfrm>
          <a:off x="387200" y="393886"/>
          <a:ext cx="230240" cy="2004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878"/>
              </a:lnTo>
              <a:lnTo>
                <a:pt x="230240" y="2004878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CA8ED-1727-4D6C-A0C6-0C962BAD9141}">
      <dsp:nvSpPr>
        <dsp:cNvPr id="0" name=""/>
        <dsp:cNvSpPr/>
      </dsp:nvSpPr>
      <dsp:spPr>
        <a:xfrm>
          <a:off x="617441" y="1872208"/>
          <a:ext cx="8227000" cy="1053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22874"/>
              <a:satOff val="2765"/>
              <a:lumOff val="1980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в образовательной организации условия методической, консультативной, психолого-педагогической поддержки участников образовательного процесса, способствующие эффективной деятельности в реализации инновационного процесса.</a:t>
          </a:r>
        </a:p>
      </dsp:txBody>
      <dsp:txXfrm>
        <a:off x="648286" y="1903053"/>
        <a:ext cx="8165310" cy="991420"/>
      </dsp:txXfrm>
    </dsp:sp>
    <dsp:sp modelId="{0B287060-CA6F-41C9-BE6B-E487EFACFEC9}">
      <dsp:nvSpPr>
        <dsp:cNvPr id="0" name=""/>
        <dsp:cNvSpPr/>
      </dsp:nvSpPr>
      <dsp:spPr>
        <a:xfrm>
          <a:off x="387200" y="393886"/>
          <a:ext cx="188865" cy="313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671"/>
              </a:lnTo>
              <a:lnTo>
                <a:pt x="188865" y="3137671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6D71D-906D-4641-83F2-85C0AA01A516}">
      <dsp:nvSpPr>
        <dsp:cNvPr id="0" name=""/>
        <dsp:cNvSpPr/>
      </dsp:nvSpPr>
      <dsp:spPr>
        <a:xfrm>
          <a:off x="576066" y="3024335"/>
          <a:ext cx="8286490" cy="1014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245748"/>
              <a:satOff val="5530"/>
              <a:lumOff val="3961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авторские продукты инновационной деятельности по формированию основ правовой культуры старших дошкольников. </a:t>
          </a:r>
        </a:p>
      </dsp:txBody>
      <dsp:txXfrm>
        <a:off x="605778" y="3054047"/>
        <a:ext cx="8227066" cy="955019"/>
      </dsp:txXfrm>
    </dsp:sp>
    <dsp:sp modelId="{5BEE76A0-48A9-437E-964A-D9D54B80A292}">
      <dsp:nvSpPr>
        <dsp:cNvPr id="0" name=""/>
        <dsp:cNvSpPr/>
      </dsp:nvSpPr>
      <dsp:spPr>
        <a:xfrm>
          <a:off x="387200" y="393886"/>
          <a:ext cx="260874" cy="426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154"/>
              </a:lnTo>
              <a:lnTo>
                <a:pt x="260874" y="4266154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6C14-C0DA-4F94-807B-FD066EC4B408}">
      <dsp:nvSpPr>
        <dsp:cNvPr id="0" name=""/>
        <dsp:cNvSpPr/>
      </dsp:nvSpPr>
      <dsp:spPr>
        <a:xfrm>
          <a:off x="648074" y="4176466"/>
          <a:ext cx="8227681" cy="96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22874"/>
              <a:satOff val="2765"/>
              <a:lumOff val="1980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Обобщить и распространить опыт работы по реализации инновационной проекта.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401" y="4204793"/>
        <a:ext cx="8171027" cy="910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2307-A7BA-49E0-A8EB-D8099D5974F0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1A303-A41F-4F6F-AE4B-8F7B01DB7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1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A303-A41F-4F6F-AE4B-8F7B01DB7A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9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3216" y="236510"/>
            <a:ext cx="7092280" cy="1786117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2" descr="C:\Users\Анастасия\Desktop\imgonline-com-ua-Transparent-backgr-Wytg2KECS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84" y="0"/>
            <a:ext cx="2346949" cy="2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4207" y="3356992"/>
            <a:ext cx="8987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«Формирование  основ правовой   культуры старших дошкольников»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16" y="620688"/>
            <a:ext cx="6876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муниципального образования город Краснодар                «Центр развития ребёнка детский сад № 90»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1738" y="2926470"/>
            <a:ext cx="354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733256"/>
            <a:ext cx="356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Каширина Вера Михайловна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 № 90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 flipH="1">
            <a:off x="53237" y="1772816"/>
            <a:ext cx="3438128" cy="1153654"/>
          </a:xfrm>
          <a:prstGeom prst="wedgeRectCallout">
            <a:avLst>
              <a:gd name="adj1" fmla="val -21524"/>
              <a:gd name="adj2" fmla="val 923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258" y="1726141"/>
            <a:ext cx="3408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проекта  краевой инновационной </a:t>
            </a:r>
            <a:r>
              <a:rPr lang="ru-RU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КИП 2018)</a:t>
            </a:r>
            <a:endParaRPr lang="ru-RU" i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(Второй этап 2020)</a:t>
            </a:r>
          </a:p>
        </p:txBody>
      </p:sp>
    </p:spTree>
    <p:extLst>
      <p:ext uri="{BB962C8B-B14F-4D97-AF65-F5344CB8AC3E}">
        <p14:creationId xmlns:p14="http://schemas.microsoft.com/office/powerpoint/2010/main" val="286078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32488" r="28876" b="25248"/>
          <a:stretch/>
        </p:blipFill>
        <p:spPr bwMode="auto">
          <a:xfrm>
            <a:off x="220868" y="548680"/>
            <a:ext cx="4501687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Анастасия\Desktop\фото кип\20201228_105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60" y="548680"/>
            <a:ext cx="3961856" cy="297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астасия\Desktop\фото кип\IMG-20201228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4720"/>
            <a:ext cx="3470176" cy="260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астасия\Desktop\фото кип\20201228_110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1927276" cy="2569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3" y="36585"/>
            <a:ext cx="878497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проекта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32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4166" y="4986766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4A7B619-E0EE-429D-A2AC-18BEB925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851" r="4930" b="29270"/>
          <a:stretch/>
        </p:blipFill>
        <p:spPr>
          <a:xfrm>
            <a:off x="896350" y="5492962"/>
            <a:ext cx="960756" cy="11689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76197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 инновационной деятельности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2201055">
            <a:off x="2724110" y="2539610"/>
            <a:ext cx="511485" cy="37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877482">
            <a:off x="5562375" y="2619523"/>
            <a:ext cx="501210" cy="348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C:\Users\Анастасия\Desktop\imgonline-com-ua-Transparent-backgr-Wytg2KEC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24" y="3263385"/>
            <a:ext cx="1587312" cy="15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647077" y="325951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ДОО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90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07641"/>
            <a:ext cx="166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79269" y="5007641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22333" y="4992028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87549" y="5037975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93345" y="1362900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77644" y="1390168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15209" y="1390168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69737" y="1390168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87550" y="3142483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8589" y="3201800"/>
            <a:ext cx="1577731" cy="1675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863195" y="3143523"/>
            <a:ext cx="414436" cy="32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5108453" y="3043412"/>
            <a:ext cx="1854083" cy="717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9" idx="3"/>
          </p:cNvCxnSpPr>
          <p:nvPr/>
        </p:nvCxnSpPr>
        <p:spPr>
          <a:xfrm>
            <a:off x="5136636" y="4057041"/>
            <a:ext cx="1825900" cy="450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070413" y="4365104"/>
            <a:ext cx="1892123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863195" y="4725144"/>
            <a:ext cx="273441" cy="261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419872" y="4581128"/>
            <a:ext cx="280750" cy="405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861897" y="4365104"/>
            <a:ext cx="1724999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cxnSpLocks/>
          </p:cNvCxnSpPr>
          <p:nvPr/>
        </p:nvCxnSpPr>
        <p:spPr>
          <a:xfrm flipH="1" flipV="1">
            <a:off x="1952075" y="3864466"/>
            <a:ext cx="1597250" cy="68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cxnSpLocks/>
            <a:stCxn id="30" idx="1"/>
          </p:cNvCxnSpPr>
          <p:nvPr/>
        </p:nvCxnSpPr>
        <p:spPr>
          <a:xfrm flipH="1" flipV="1">
            <a:off x="2131578" y="3062365"/>
            <a:ext cx="1515499" cy="551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3549324" y="3067050"/>
            <a:ext cx="302596" cy="3271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C:\Users\Анастасия\Desktop\договора\договора сотрудничества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t="1191" b="23954"/>
          <a:stretch/>
        </p:blipFill>
        <p:spPr bwMode="auto">
          <a:xfrm>
            <a:off x="876343" y="2002018"/>
            <a:ext cx="1075732" cy="10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астасия\Desktop\договора\договора сотрудничества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/>
          <a:stretch/>
        </p:blipFill>
        <p:spPr bwMode="auto">
          <a:xfrm>
            <a:off x="365130" y="1395555"/>
            <a:ext cx="964572" cy="14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1050445" y="1378186"/>
            <a:ext cx="109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65</a:t>
            </a:r>
          </a:p>
        </p:txBody>
      </p:sp>
      <p:pic>
        <p:nvPicPr>
          <p:cNvPr id="3076" name="Picture 4" descr="C:\Users\Анастасия\Desktop\договора\договора сотрудничества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42" r="7499" b="23409"/>
          <a:stretch/>
        </p:blipFill>
        <p:spPr bwMode="auto">
          <a:xfrm>
            <a:off x="3133340" y="1834217"/>
            <a:ext cx="1003427" cy="12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астасия\Desktop\договора\договора сотрудничества8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3420"/>
          <a:stretch/>
        </p:blipFill>
        <p:spPr bwMode="auto">
          <a:xfrm>
            <a:off x="2458680" y="1344412"/>
            <a:ext cx="1029641" cy="14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3206898" y="1275591"/>
            <a:ext cx="1080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84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ADAA66E-C6AB-43B2-9FAB-3923A0C0C8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3935" b="28919"/>
          <a:stretch/>
        </p:blipFill>
        <p:spPr>
          <a:xfrm>
            <a:off x="5483531" y="1956841"/>
            <a:ext cx="953941" cy="116558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6F7CB30-DA4A-41C9-9FBC-DA674B446F56}"/>
              </a:ext>
            </a:extLst>
          </p:cNvPr>
          <p:cNvSpPr/>
          <p:nvPr/>
        </p:nvSpPr>
        <p:spPr>
          <a:xfrm>
            <a:off x="5658886" y="1334019"/>
            <a:ext cx="98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132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E52E6DC-D396-4BDD-8EFF-1DEA56C949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3832" r="1304" b="2859"/>
          <a:stretch/>
        </p:blipFill>
        <p:spPr>
          <a:xfrm>
            <a:off x="4841158" y="1426013"/>
            <a:ext cx="1023887" cy="135708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AFA74D5-51F3-47F9-8C1A-F7BABC97C4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3279" r="2833" b="29399"/>
          <a:stretch/>
        </p:blipFill>
        <p:spPr>
          <a:xfrm>
            <a:off x="7694002" y="1952789"/>
            <a:ext cx="1064956" cy="11896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F1D49A5-7133-4EB2-8985-0145E91FB879}"/>
              </a:ext>
            </a:extLst>
          </p:cNvPr>
          <p:cNvSpPr/>
          <p:nvPr/>
        </p:nvSpPr>
        <p:spPr>
          <a:xfrm>
            <a:off x="7905467" y="1339709"/>
            <a:ext cx="99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105</a:t>
            </a: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AAE971D-E63F-4D4F-AB4B-EB155B42C14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2782" r="3975" b="2555"/>
          <a:stretch/>
        </p:blipFill>
        <p:spPr>
          <a:xfrm>
            <a:off x="7175442" y="1394917"/>
            <a:ext cx="918019" cy="134234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114BE35-98D4-468C-BDE6-E634CEA185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2782" b="31177"/>
          <a:stretch/>
        </p:blipFill>
        <p:spPr>
          <a:xfrm>
            <a:off x="931728" y="3664851"/>
            <a:ext cx="966546" cy="11896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7BE0CA4-3804-470F-BF39-1EEBCBB83A9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3832" r="5598" b="2859"/>
          <a:stretch/>
        </p:blipFill>
        <p:spPr>
          <a:xfrm>
            <a:off x="354887" y="3201800"/>
            <a:ext cx="912584" cy="139202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183234E-1974-4D81-8306-AE58E2FD22D6}"/>
              </a:ext>
            </a:extLst>
          </p:cNvPr>
          <p:cNvSpPr/>
          <p:nvPr/>
        </p:nvSpPr>
        <p:spPr>
          <a:xfrm>
            <a:off x="976784" y="3167374"/>
            <a:ext cx="1075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№ 128</a:t>
            </a:r>
          </a:p>
        </p:txBody>
      </p:sp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A6A0B75-B686-4EC8-9D59-5AE13145D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851" r="4930" b="29270"/>
          <a:stretch/>
        </p:blipFill>
        <p:spPr>
          <a:xfrm>
            <a:off x="7881324" y="3681731"/>
            <a:ext cx="918703" cy="116896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B090BD1-6D0E-4AEF-AB9E-C6E81573E436}"/>
              </a:ext>
            </a:extLst>
          </p:cNvPr>
          <p:cNvSpPr/>
          <p:nvPr/>
        </p:nvSpPr>
        <p:spPr>
          <a:xfrm>
            <a:off x="7868538" y="3114985"/>
            <a:ext cx="99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68</a:t>
            </a:r>
          </a:p>
        </p:txBody>
      </p:sp>
      <p:pic>
        <p:nvPicPr>
          <p:cNvPr id="63" name="Рисунок 6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E7CD47B-7300-4978-8922-65103F24F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851" r="4930" b="29270"/>
          <a:stretch/>
        </p:blipFill>
        <p:spPr>
          <a:xfrm>
            <a:off x="7846987" y="5579846"/>
            <a:ext cx="918703" cy="116896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CF9E182-C556-498F-AEBC-8AA98FD5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851" r="4930" b="29270"/>
          <a:stretch/>
        </p:blipFill>
        <p:spPr>
          <a:xfrm>
            <a:off x="5468585" y="5516803"/>
            <a:ext cx="918703" cy="1168966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1A6E22-E3BF-4B22-8C27-4767F199A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851" r="4930" b="29270"/>
          <a:stretch/>
        </p:blipFill>
        <p:spPr>
          <a:xfrm>
            <a:off x="3039874" y="5534127"/>
            <a:ext cx="918703" cy="116896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FAC17C3-4CAB-41CD-9C7F-0E75A24A11E5}"/>
              </a:ext>
            </a:extLst>
          </p:cNvPr>
          <p:cNvSpPr/>
          <p:nvPr/>
        </p:nvSpPr>
        <p:spPr>
          <a:xfrm>
            <a:off x="7838813" y="4969189"/>
            <a:ext cx="951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№ 99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D0F69A8A-4F51-44CB-B741-E0BF7FE06EC0}"/>
              </a:ext>
            </a:extLst>
          </p:cNvPr>
          <p:cNvSpPr/>
          <p:nvPr/>
        </p:nvSpPr>
        <p:spPr>
          <a:xfrm>
            <a:off x="5669763" y="4936079"/>
            <a:ext cx="87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126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837B344E-1FAE-459C-BCD0-FD94AA06D935}"/>
              </a:ext>
            </a:extLst>
          </p:cNvPr>
          <p:cNvSpPr/>
          <p:nvPr/>
        </p:nvSpPr>
        <p:spPr>
          <a:xfrm>
            <a:off x="3045988" y="4936078"/>
            <a:ext cx="951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№ 104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54FC6E-4026-4233-90B5-BAAC59111B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04" y="3226802"/>
            <a:ext cx="932124" cy="134728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7717B1D-D4A5-4165-B9D3-7D49872EE0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7" y="5035834"/>
            <a:ext cx="855767" cy="13454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D6A3A13-C131-4C42-A0AD-78BD895B7B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54" y="4986766"/>
            <a:ext cx="886051" cy="128069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C0C571F-970D-4AC2-B0F2-DCF543458F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93" y="5063631"/>
            <a:ext cx="882409" cy="121586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55659B-2B7F-4EFE-9E24-7C39CADD6A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0" y="4952064"/>
            <a:ext cx="977792" cy="1392022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4709FB7-6672-4B7C-9A76-CCDBA17AE62C}"/>
              </a:ext>
            </a:extLst>
          </p:cNvPr>
          <p:cNvSpPr/>
          <p:nvPr/>
        </p:nvSpPr>
        <p:spPr>
          <a:xfrm>
            <a:off x="1037999" y="4903176"/>
            <a:ext cx="951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ДОО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№ 129</a:t>
            </a:r>
          </a:p>
        </p:txBody>
      </p:sp>
    </p:spTree>
    <p:extLst>
      <p:ext uri="{BB962C8B-B14F-4D97-AF65-F5344CB8AC3E}">
        <p14:creationId xmlns:p14="http://schemas.microsoft.com/office/powerpoint/2010/main" val="294375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накопленного опыта реализации проекта КИП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22666" r="37250" b="31737"/>
          <a:stretch/>
        </p:blipFill>
        <p:spPr bwMode="auto">
          <a:xfrm>
            <a:off x="399505" y="4466807"/>
            <a:ext cx="2520279" cy="1667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20445" r="40000" b="58222"/>
          <a:stretch/>
        </p:blipFill>
        <p:spPr bwMode="auto">
          <a:xfrm>
            <a:off x="3384375" y="4368130"/>
            <a:ext cx="2555776" cy="1533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5" y="1856647"/>
            <a:ext cx="2605457" cy="1953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настасия\Desktop\пр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66" y="1635274"/>
            <a:ext cx="1796950" cy="2395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8000" r="12875" b="6223"/>
          <a:stretch/>
        </p:blipFill>
        <p:spPr bwMode="auto">
          <a:xfrm>
            <a:off x="6275833" y="4388346"/>
            <a:ext cx="2719216" cy="174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C:\Users\Анастасия\Desktop\вюн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3154"/>
          <a:stretch/>
        </p:blipFill>
        <p:spPr bwMode="auto">
          <a:xfrm>
            <a:off x="664774" y="1635274"/>
            <a:ext cx="1989740" cy="2370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4482244" y="3859885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7389244" y="3954414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1474973" y="4060120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7455422" y="1200197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4482244" y="1477378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1479625" y="1234148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352928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Практическая значимость инновационной деятельности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возможность применения разработанных программ по формированию основ правовой культуры старших дошкольников  в практике дошкольных образовательных организаций  Краснодарского края, обеспечение образовательного процесса современными  технологиями, направленными на формирование правовой культуры.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</a:p>
        </p:txBody>
      </p:sp>
      <p:pic>
        <p:nvPicPr>
          <p:cNvPr id="1026" name="Picture 2" descr="C:\Users\Анастасия\Desktop\КИП\фото кип\LP_Obrashen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4387131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4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5416" y="3140968"/>
            <a:ext cx="6300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</a:p>
        </p:txBody>
      </p:sp>
      <p:pic>
        <p:nvPicPr>
          <p:cNvPr id="8" name="Picture 2" descr="C:\Users\Анастасия\Desktop\imgonline-com-ua-Transparent-backgr-Wytg2KECS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919"/>
            <a:ext cx="2773417" cy="27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785A58-35A1-41F5-A7AD-4DF6D25EE03E}"/>
              </a:ext>
            </a:extLst>
          </p:cNvPr>
          <p:cNvSpPr/>
          <p:nvPr/>
        </p:nvSpPr>
        <p:spPr>
          <a:xfrm>
            <a:off x="179512" y="215678"/>
            <a:ext cx="878497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психолого-педагогических условий формирование основ правовой культуры дошкольников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899FADC3-C7F4-4595-AE41-847284268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720017"/>
              </p:ext>
            </p:extLst>
          </p:nvPr>
        </p:nvGraphicFramePr>
        <p:xfrm>
          <a:off x="107504" y="1556792"/>
          <a:ext cx="8928992" cy="503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0FEC523-3335-4868-813E-14E47566CAD9}"/>
              </a:ext>
            </a:extLst>
          </p:cNvPr>
          <p:cNvSpPr/>
          <p:nvPr/>
        </p:nvSpPr>
        <p:spPr>
          <a:xfrm>
            <a:off x="683568" y="1628800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образовательной организации оптимальные материально-технические условия для формирования основ правовой культуры старших дошкольников;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1161448-90CB-456F-8A18-51480BA8DC85}"/>
              </a:ext>
            </a:extLst>
          </p:cNvPr>
          <p:cNvSpPr/>
          <p:nvPr/>
        </p:nvSpPr>
        <p:spPr>
          <a:xfrm>
            <a:off x="714055" y="2486835"/>
            <a:ext cx="8136904" cy="10545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образовательной организации условия методической, консультативной, диагностической, психолого-педагогической поддержки участников проекта, способствующие эффективной деятельности в реализации системы формирования основ правовой культуры старших дошкольников;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67220EC-1BCD-4A77-A618-7C5395A1B70D}"/>
              </a:ext>
            </a:extLst>
          </p:cNvPr>
          <p:cNvSpPr/>
          <p:nvPr/>
        </p:nvSpPr>
        <p:spPr>
          <a:xfrm>
            <a:off x="693694" y="3717032"/>
            <a:ext cx="812677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компетенцию педагогов, способствующую успешной реализации проекта;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338B884-86B4-48C9-86F8-C938CDBC79C6}"/>
              </a:ext>
            </a:extLst>
          </p:cNvPr>
          <p:cNvSpPr/>
          <p:nvPr/>
        </p:nvSpPr>
        <p:spPr>
          <a:xfrm>
            <a:off x="714055" y="4725144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инновационные продукты по  формированию основ правовой культуры старших дошкольников;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026FED9-79AD-431D-B597-FE652655826F}"/>
              </a:ext>
            </a:extLst>
          </p:cNvPr>
          <p:cNvSpPr/>
          <p:nvPr/>
        </p:nvSpPr>
        <p:spPr>
          <a:xfrm>
            <a:off x="693694" y="5589240"/>
            <a:ext cx="812677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инновационные разработки в образовательный процесс ДОО и обеспечить его распространение среди дошкольных организаций МО г. Краснодара и края.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B8389CB-AD09-42FF-9951-1D35626BE9C5}"/>
              </a:ext>
            </a:extLst>
          </p:cNvPr>
          <p:cNvSpPr/>
          <p:nvPr/>
        </p:nvSpPr>
        <p:spPr>
          <a:xfrm>
            <a:off x="323528" y="1162580"/>
            <a:ext cx="2376264" cy="3942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проекта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5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654185"/>
              </p:ext>
            </p:extLst>
          </p:nvPr>
        </p:nvGraphicFramePr>
        <p:xfrm>
          <a:off x="-14620" y="692696"/>
          <a:ext cx="8928992" cy="539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91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09052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заключается в разработке и внедрении новой модели формирования основ правовой культуры старших дошкольников. Разработанная модель имеет свою уникальность: она предполагает проигрывание сюжетно - ролевого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маленького принца», который построен на работе 4-х площадок, реализуемых парциальными и дополнительными общеразвивающими программами: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«Права важно знать!»;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основ правовой культуры старших дошкольников через театрализованную деятельность»;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основ правовой культуры старших дошкольников во время игры»;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основ правовой культуры старших дошкольников посредством творчества». </a:t>
            </a:r>
          </a:p>
        </p:txBody>
      </p:sp>
    </p:spTree>
    <p:extLst>
      <p:ext uri="{BB962C8B-B14F-4D97-AF65-F5344CB8AC3E}">
        <p14:creationId xmlns:p14="http://schemas.microsoft.com/office/powerpoint/2010/main" val="254063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20" y="148546"/>
            <a:ext cx="893206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24888" r="36250" b="17778"/>
          <a:stretch/>
        </p:blipFill>
        <p:spPr bwMode="auto">
          <a:xfrm>
            <a:off x="4672184" y="1311376"/>
            <a:ext cx="4224537" cy="54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1520" y="1124744"/>
            <a:ext cx="3960440" cy="2448272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140" y="1252910"/>
            <a:ext cx="3662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Разработанная нами модель  прошла апробирование на протяжении второго года реализации инновационного проекта </a:t>
            </a:r>
          </a:p>
        </p:txBody>
      </p:sp>
      <p:pic>
        <p:nvPicPr>
          <p:cNvPr id="2050" name="Picture 2" descr="C:\Users\Анастасия\Desktop\LP_Foot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7"/>
          <a:stretch/>
        </p:blipFill>
        <p:spPr bwMode="auto">
          <a:xfrm>
            <a:off x="648172" y="3327326"/>
            <a:ext cx="2876078" cy="35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8453" y="832356"/>
            <a:ext cx="457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формирования основ правовой культуры старших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50342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422" y="155104"/>
            <a:ext cx="8723353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89422" y="1472235"/>
            <a:ext cx="2376264" cy="233268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уровня   правовой культуры старших дошкольников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 rot="5400000">
            <a:off x="849307" y="3835323"/>
            <a:ext cx="2199226" cy="325078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372200" y="1437136"/>
            <a:ext cx="2376264" cy="252028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11744" y="1837249"/>
            <a:ext cx="20971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методического обеспечение проекта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6503" y="4491217"/>
            <a:ext cx="248483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 инновационной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8580" y="2476346"/>
            <a:ext cx="298562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x-non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инновационной деятельности 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292080" y="4361101"/>
            <a:ext cx="3071088" cy="227123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84624" y="5043759"/>
            <a:ext cx="2286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</a:t>
            </a:r>
          </a:p>
        </p:txBody>
      </p:sp>
      <p:sp>
        <p:nvSpPr>
          <p:cNvPr id="10" name="Стрелка вправо 9"/>
          <p:cNvSpPr/>
          <p:nvPr/>
        </p:nvSpPr>
        <p:spPr>
          <a:xfrm rot="7708694">
            <a:off x="2841342" y="4173788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539922">
            <a:off x="5561445" y="4162337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954005">
            <a:off x="2573259" y="2912455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036146" y="2891845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настасия\Desktop\КИП\фото кип\LP_I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801">
            <a:off x="3575600" y="659625"/>
            <a:ext cx="1791581" cy="17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7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14716900"/>
              </p:ext>
            </p:extLst>
          </p:nvPr>
        </p:nvGraphicFramePr>
        <p:xfrm>
          <a:off x="488454" y="1556792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2430" y="116632"/>
            <a:ext cx="864096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за отчетный период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80648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сформированности правовой культуры старших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8928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методического обеспечение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703" y="1052736"/>
            <a:ext cx="763284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были разработаны и  изданы следующие инновационные продукты: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3568" y="1763703"/>
            <a:ext cx="0" cy="45456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ая выноска 15"/>
          <p:cNvSpPr/>
          <p:nvPr/>
        </p:nvSpPr>
        <p:spPr>
          <a:xfrm rot="5400000">
            <a:off x="4474123" y="-271130"/>
            <a:ext cx="936104" cy="6768752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 rot="5400000">
            <a:off x="4223023" y="1506885"/>
            <a:ext cx="1296144" cy="672455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62361" y="2759303"/>
            <a:ext cx="645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"Права важно знать!"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6646" y="4339389"/>
            <a:ext cx="6508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основ правовой культуры старших дошкольников через   театрализованную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2261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5" t="29925" r="43780" b="27186"/>
          <a:stretch/>
        </p:blipFill>
        <p:spPr bwMode="auto">
          <a:xfrm>
            <a:off x="147476" y="1052735"/>
            <a:ext cx="3920468" cy="552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3" y="246089"/>
            <a:ext cx="878497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проекта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7" name="Picture 5" descr="C:\Users\Анастасия\Desktop\фото кип\IMG-20201229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7" y="913115"/>
            <a:ext cx="3672408" cy="25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астасия\Desktop\фото кип\IMG-20201228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8" y="3645024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астасия\Desktop\фото кип\20210112_105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37742" y="2961335"/>
            <a:ext cx="1468518" cy="13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165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2907</TotalTime>
  <Words>370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pc</cp:lastModifiedBy>
  <cp:revision>65</cp:revision>
  <dcterms:created xsi:type="dcterms:W3CDTF">2021-01-11T13:34:09Z</dcterms:created>
  <dcterms:modified xsi:type="dcterms:W3CDTF">2021-01-15T14:44:02Z</dcterms:modified>
</cp:coreProperties>
</file>