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96" r:id="rId2"/>
    <p:sldId id="733" r:id="rId3"/>
    <p:sldId id="737" r:id="rId4"/>
    <p:sldId id="738" r:id="rId5"/>
    <p:sldId id="743" r:id="rId6"/>
    <p:sldId id="745" r:id="rId7"/>
    <p:sldId id="735" r:id="rId8"/>
    <p:sldId id="750" r:id="rId9"/>
    <p:sldId id="756" r:id="rId10"/>
    <p:sldId id="751" r:id="rId11"/>
    <p:sldId id="727" r:id="rId12"/>
    <p:sldId id="728" r:id="rId13"/>
    <p:sldId id="739" r:id="rId14"/>
    <p:sldId id="501" r:id="rId15"/>
    <p:sldId id="509" r:id="rId16"/>
    <p:sldId id="510" r:id="rId17"/>
    <p:sldId id="502" r:id="rId18"/>
    <p:sldId id="512" r:id="rId19"/>
    <p:sldId id="672" r:id="rId20"/>
    <p:sldId id="511" r:id="rId21"/>
    <p:sldId id="521" r:id="rId22"/>
    <p:sldId id="746" r:id="rId23"/>
    <p:sldId id="503" r:id="rId24"/>
    <p:sldId id="515" r:id="rId25"/>
    <p:sldId id="695" r:id="rId26"/>
    <p:sldId id="517" r:id="rId27"/>
    <p:sldId id="516" r:id="rId28"/>
    <p:sldId id="504" r:id="rId29"/>
    <p:sldId id="687" r:id="rId30"/>
    <p:sldId id="513" r:id="rId31"/>
    <p:sldId id="763" r:id="rId32"/>
    <p:sldId id="505" r:id="rId33"/>
    <p:sldId id="707" r:id="rId34"/>
    <p:sldId id="752" r:id="rId35"/>
    <p:sldId id="757" r:id="rId36"/>
    <p:sldId id="616" r:id="rId37"/>
    <p:sldId id="506" r:id="rId38"/>
    <p:sldId id="740" r:id="rId39"/>
    <p:sldId id="741" r:id="rId40"/>
    <p:sldId id="747" r:id="rId41"/>
    <p:sldId id="565" r:id="rId42"/>
    <p:sldId id="669" r:id="rId43"/>
    <p:sldId id="694" r:id="rId44"/>
    <p:sldId id="706" r:id="rId45"/>
    <p:sldId id="691" r:id="rId46"/>
    <p:sldId id="690" r:id="rId47"/>
    <p:sldId id="698" r:id="rId48"/>
    <p:sldId id="699" r:id="rId49"/>
    <p:sldId id="700" r:id="rId50"/>
    <p:sldId id="714" r:id="rId51"/>
    <p:sldId id="720" r:id="rId52"/>
    <p:sldId id="721" r:id="rId53"/>
    <p:sldId id="709" r:id="rId54"/>
    <p:sldId id="710" r:id="rId55"/>
    <p:sldId id="731" r:id="rId56"/>
    <p:sldId id="715" r:id="rId57"/>
    <p:sldId id="711" r:id="rId58"/>
    <p:sldId id="712" r:id="rId59"/>
    <p:sldId id="716" r:id="rId60"/>
    <p:sldId id="723" r:id="rId61"/>
    <p:sldId id="724" r:id="rId62"/>
    <p:sldId id="725" r:id="rId63"/>
    <p:sldId id="726" r:id="rId64"/>
    <p:sldId id="718" r:id="rId65"/>
    <p:sldId id="693" r:id="rId66"/>
    <p:sldId id="748" r:id="rId67"/>
    <p:sldId id="758" r:id="rId6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8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78F26-3CC2-4746-8D18-5E5D41A00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47D7A-B7D0-4395-9C46-34D8EDB05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36DD3-A5C7-4C1E-AA21-9EB084312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A22F4-BFA8-4A74-BADB-11D6A84BC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9B0FC-9C1A-4917-8072-E0DBC8CDD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0C486-2E12-4884-B049-B77B709E1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76F8C-3B5B-47E3-AF8C-40F9860C1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F399F-787E-4F38-8454-5E0F9EACF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41E21-0338-4619-8109-59A34ACD5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92519-C7AB-4C04-95C0-CBBF16C82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F900D-E945-4803-BD69-2B5C4C016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B64BB-052F-4F01-8C3B-0653C1266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E367A-97DB-403D-A6F3-A814BFC2C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7C88-4D9C-4E92-AFBC-19F6B5248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AF565-9687-408E-AC7E-B1B522F4A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DF995-702F-45E1-A470-E2E9352C1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17D16ED-F215-4882-8055-9745D040F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kuban_line?w=wall-148607192_51968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kuban_line?w=wall-148607192_52694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86916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Линейные казаки Кубани: этнический состав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67508" y="6216055"/>
            <a:ext cx="207649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Скиба К.В.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sun9-25.userapi.com/c846322/v846322061/203670/vgvgiLzmU9U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28895"/>
            <a:ext cx="8064896" cy="453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721820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84784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мы отвлеклись, пора вернуться к казакам-</a:t>
            </a:r>
            <a:r>
              <a:rPr lang="ru-RU" sz="6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линейцам</a:t>
            </a:r>
            <a:r>
              <a:rPr lang="ru-RU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880001466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03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такие «линейные казаки»?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90872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Линейные казаки, это казаки, «поселенные на Линии»,</a:t>
            </a:r>
            <a: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т.е. на пограничной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Кубанской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кордонной Линии, 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шла 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станицы Воронежской до 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верховьев реки Кубани.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ее по течению находилась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Черноморская кордонная Линия 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«земля черноморских казаков»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25391521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03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такие «линейные казаки»?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052736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войска, какое было у казаков-черноморцев, у линейных казаков не было до 1832 года.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были поселены «на Линии» отдельными полками, 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входили в подчинение  местным армейским кордонным начальникам </a:t>
            </a:r>
            <a:endParaRPr lang="ru-RU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57713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6388" y="720802"/>
            <a:ext cx="48276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 Кавказской войны </a:t>
            </a:r>
            <a:r>
              <a:rPr lang="ru-RU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Р.А.Фадеев</a:t>
            </a:r>
            <a:r>
              <a:rPr lang="ru-RU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линейных казаков </a:t>
            </a:r>
            <a:r>
              <a:rPr lang="ru-RU" sz="3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отдельный полк или бригада </a:t>
            </a:r>
            <a:r>
              <a:rPr lang="ru-RU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особенное общество, имеющее </a:t>
            </a:r>
          </a:p>
          <a:p>
            <a:pPr algn="ctr"/>
            <a:r>
              <a:rPr lang="ru-RU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большей части значительные </a:t>
            </a:r>
          </a:p>
          <a:p>
            <a:pPr algn="ctr"/>
            <a:r>
              <a:rPr lang="ru-RU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видовые оттенки» </a:t>
            </a:r>
          </a:p>
        </p:txBody>
      </p:sp>
      <p:pic>
        <p:nvPicPr>
          <p:cNvPr id="1026" name="Picture 2" descr="E:\Мостовские-казачата-в-лагере-Регион-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66678"/>
            <a:ext cx="4208884" cy="563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75895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Кубанский полк (1796 г.)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707886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Заселение территории Кубанской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началось в 1794 году, когда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семей донских казаков поселили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станицах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Воровсколесской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Темнолесской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Григориполисской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Прочноокопской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Кавказской и </a:t>
            </a:r>
          </a:p>
          <a:p>
            <a:pPr algn="ctr"/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Усть-Лабинской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Казаки Кубанского казачьего полка,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бунтари-«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кнутобойцы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насильно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приведенные «на Линию»,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выходцами из станиц Верхнего Дона</a:t>
            </a:r>
          </a:p>
        </p:txBody>
      </p:sp>
    </p:spTree>
    <p:extLst>
      <p:ext uri="{BB962C8B-B14F-4D97-AF65-F5344CB8AC3E}">
        <p14:creationId xmlns:p14="http://schemas.microsoft.com/office/powerpoint/2010/main" val="2814409492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76672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Ф.Елисеев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«Кавказская станица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«староверческого», то есть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явно донского происхождения.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кто читал роман М. Шолохова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«Тихий Дон», то знает, что он, Шолохов,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списал один из уголков нашей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станицы, так как и фамилии казаков,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характер их, и язык, и внутренний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быт - это быт «наших староверов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старожилов» - как их называют </a:t>
            </a:r>
          </a:p>
          <a:p>
            <a:pPr algn="ctr"/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по-станичному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1351304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836712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Елисеев: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«После Севастопольской кампании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1854-1855 гг. почти полстаницы было населено выходцами из Малороссии... Пишущий эти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еще застал их украинские хатки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соломой, застал одиночных стариков и старух,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говоривших исключительно на «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нерепанном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говорили в станице - «хохлацком» языке.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их сыновья уже не говорили на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материнском языке и были уже настоящими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казаками-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линейцами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ассимилировавшись с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 поселенцами-донцами»</a:t>
            </a:r>
          </a:p>
        </p:txBody>
      </p:sp>
    </p:spTree>
    <p:extLst>
      <p:ext uri="{BB962C8B-B14F-4D97-AF65-F5344CB8AC3E}">
        <p14:creationId xmlns:p14="http://schemas.microsoft.com/office/powerpoint/2010/main" val="3882390185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Кавказский полк (1803 г.)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715258"/>
            <a:ext cx="9144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1802 году на Кубань были </a:t>
            </a:r>
          </a:p>
          <a:p>
            <a:pPr algn="ctr"/>
            <a:r>
              <a:rPr lang="ru-RU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переселены бывшие казаки Екатеринославского </a:t>
            </a:r>
          </a:p>
          <a:p>
            <a:pPr algn="ctr"/>
            <a:r>
              <a:rPr lang="ru-RU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(Ново-Донского) войска с </a:t>
            </a:r>
          </a:p>
          <a:p>
            <a:pPr algn="ctr"/>
            <a:r>
              <a:rPr lang="ru-RU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Новороссии</a:t>
            </a:r>
            <a:r>
              <a:rPr lang="ru-RU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князя </a:t>
            </a:r>
          </a:p>
          <a:p>
            <a:pPr algn="ctr"/>
            <a:r>
              <a:rPr lang="ru-RU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А. Потемкина-Таврического. </a:t>
            </a:r>
          </a:p>
          <a:p>
            <a:pPr algn="ctr"/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поселили в станицах Ладожской, Тифлисской, Казанской и </a:t>
            </a:r>
            <a:r>
              <a:rPr lang="ru-RU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Темижбекской</a:t>
            </a: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1804 году к ним добавилась </a:t>
            </a:r>
          </a:p>
          <a:p>
            <a:pPr algn="ctr"/>
            <a:r>
              <a:rPr lang="ru-RU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пятая станица Кавказского полка - </a:t>
            </a: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Воронежская</a:t>
            </a:r>
          </a:p>
        </p:txBody>
      </p:sp>
    </p:spTree>
    <p:extLst>
      <p:ext uri="{BB962C8B-B14F-4D97-AF65-F5344CB8AC3E}">
        <p14:creationId xmlns:p14="http://schemas.microsoft.com/office/powerpoint/2010/main" val="1221157341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885955"/>
            <a:ext cx="579613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наименованием «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екатеринославские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казаки», вопреки мнению некоторых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авторов, считающих их малороссами, скрывались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однодворцы бывшей Украинской Линии,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переведенные туда в 1730-е гг.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земель Белгородской засечной черты. Эти однодворцы, в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очередь,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потомками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«детей боярских» - русских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служилых людей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XVI-XVII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веков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Кавказский полк (1803 г.)</a:t>
            </a:r>
          </a:p>
        </p:txBody>
      </p:sp>
      <p:pic>
        <p:nvPicPr>
          <p:cNvPr id="1026" name="Picture 2" descr="E:\YeAEpKv64I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74087"/>
            <a:ext cx="3347864" cy="608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1896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80728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нет ничего удивительного, </a:t>
            </a:r>
          </a:p>
          <a:p>
            <a:pPr algn="ctr"/>
            <a:r>
              <a:rPr lang="ru-RU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среди казачьих родов линейных станиц нам могут встретиться «благородные» фамилии </a:t>
            </a:r>
          </a:p>
          <a:p>
            <a:pPr algn="ctr"/>
            <a:r>
              <a:rPr lang="ru-RU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Бельских, Пожарских, Анненковых, </a:t>
            </a:r>
          </a:p>
          <a:p>
            <a:pPr algn="ctr"/>
            <a:r>
              <a:rPr lang="ru-RU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Одоевских, Бекетовых, Головиных, </a:t>
            </a:r>
          </a:p>
          <a:p>
            <a:pPr algn="ctr"/>
            <a:r>
              <a:rPr lang="ru-RU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Новосельцевых, Денисовых и других </a:t>
            </a:r>
          </a:p>
          <a:p>
            <a:pPr algn="ctr"/>
            <a:r>
              <a:rPr lang="ru-RU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«древних боярских родов»...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Кавказский полк (1803 г.)</a:t>
            </a:r>
          </a:p>
        </p:txBody>
      </p:sp>
    </p:spTree>
    <p:extLst>
      <p:ext uri="{BB962C8B-B14F-4D97-AF65-F5344CB8AC3E}">
        <p14:creationId xmlns:p14="http://schemas.microsoft.com/office/powerpoint/2010/main" val="3695616775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492" y="715258"/>
            <a:ext cx="91574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краеведческой исторической 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литературе до настоящего 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распространено </a:t>
            </a:r>
          </a:p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упрощенное рассмотрение</a:t>
            </a:r>
            <a: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казаков-черноморцев как 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«потомков запорожских 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казаков», а кубанских </a:t>
            </a:r>
          </a:p>
          <a:p>
            <a:pPr algn="ctr"/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линейцев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как «потомков 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донских казаков»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об устоявшихся  мифах...</a:t>
            </a:r>
          </a:p>
        </p:txBody>
      </p:sp>
    </p:spTree>
    <p:extLst>
      <p:ext uri="{BB962C8B-B14F-4D97-AF65-F5344CB8AC3E}">
        <p14:creationId xmlns:p14="http://schemas.microsoft.com/office/powerpoint/2010/main" val="2756180182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Кавказский полк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889844"/>
            <a:ext cx="9144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Елисеев: 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«Население Казанской станицы, видимо, </a:t>
            </a:r>
          </a:p>
          <a:p>
            <a:pPr algn="ctr"/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бывших новгородцев, то есть из Великого </a:t>
            </a:r>
          </a:p>
          <a:p>
            <a:pPr algn="ctr"/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Новгорода на реке Волхов. У них обычаи, песни, </a:t>
            </a:r>
          </a:p>
          <a:p>
            <a:pPr algn="ctr"/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поговорки - чисто новгородские. Вот примеры: </a:t>
            </a:r>
          </a:p>
          <a:p>
            <a:pPr marL="342900" indent="-342900" algn="ctr">
              <a:buFontTx/>
              <a:buChar char="-"/>
            </a:pP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Лужи на улице после дождя - они называли </a:t>
            </a:r>
          </a:p>
          <a:p>
            <a:pPr algn="ctr"/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«ильмень», то есть свое новгородское озеро; </a:t>
            </a:r>
          </a:p>
          <a:p>
            <a:pPr marL="342900" indent="-342900" algn="ctr">
              <a:buFontTx/>
              <a:buChar char="-"/>
            </a:pP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Нищих, ходящих по улицам и дворам просящих </a:t>
            </a:r>
          </a:p>
          <a:p>
            <a:pPr algn="ctr"/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подаяние, они называли «калики перехожие»; </a:t>
            </a:r>
          </a:p>
          <a:p>
            <a:pPr marL="342900" indent="-342900" algn="ctr">
              <a:buFontTx/>
              <a:buChar char="-"/>
            </a:pP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Казаков другой станицы, прибывающих в их </a:t>
            </a:r>
          </a:p>
          <a:p>
            <a:pPr algn="ctr"/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станицу, они называли «варягами», т. е. </a:t>
            </a:r>
          </a:p>
          <a:p>
            <a:pPr algn="ctr"/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чужестранцами, приехавшими к ним. </a:t>
            </a:r>
          </a:p>
          <a:p>
            <a:pPr algn="ctr"/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разговор их был старинный русский, с </a:t>
            </a:r>
          </a:p>
          <a:p>
            <a:pPr algn="ctr"/>
            <a:r>
              <a:rPr lang="ru-RU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гласных букв, как бы припеваючи...»</a:t>
            </a:r>
          </a:p>
        </p:txBody>
      </p:sp>
    </p:spTree>
    <p:extLst>
      <p:ext uri="{BB962C8B-B14F-4D97-AF65-F5344CB8AC3E}">
        <p14:creationId xmlns:p14="http://schemas.microsoft.com/office/powerpoint/2010/main" val="4085410379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6712"/>
            <a:ext cx="91439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учитель Е.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Передельский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1883 году написал работу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«Станица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Темижбекская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песни,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поющиеся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ней». Эта станица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основана казаками Екатеринославского войска,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прибывшими с Украины в 1802 году,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143 песенных текстов, которые  записал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Передельский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нет ни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на украинском языке...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Кавказский полк</a:t>
            </a:r>
          </a:p>
        </p:txBody>
      </p:sp>
    </p:spTree>
    <p:extLst>
      <p:ext uri="{BB962C8B-B14F-4D97-AF65-F5344CB8AC3E}">
        <p14:creationId xmlns:p14="http://schemas.microsoft.com/office/powerpoint/2010/main" val="3771507845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" y="836712"/>
            <a:ext cx="91434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Хопёрский</a:t>
            </a:r>
            <a:r>
              <a:rPr lang="ru-RU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казачий полк:</a:t>
            </a:r>
          </a:p>
          <a:p>
            <a:pPr algn="ctr"/>
            <a:r>
              <a:rPr lang="ru-RU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</a:t>
            </a:r>
            <a:r>
              <a:rPr lang="ru-RU" sz="6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руськи</a:t>
            </a:r>
            <a:r>
              <a:rPr lang="ru-RU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люды</a:t>
            </a:r>
            <a:r>
              <a:rPr lang="ru-RU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руськи</a:t>
            </a:r>
            <a:r>
              <a:rPr lang="ru-RU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казакы</a:t>
            </a:r>
            <a:r>
              <a:rPr lang="ru-RU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35645302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Хопёрский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полк (1696 г.)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836712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1775 г. из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хопёрских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казаков был сформирован полк, поселенный на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Кавказе в 1777-1781 гг. в станицах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Северной, Ставропольской, Московской и Донской. В 1825-1827 гг.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хопёрцев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переселили на верхнее течение Кубани,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были основаны станицы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Барсуковская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Невинномысская,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Беломечетская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Баталпашинская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 две станицы – </a:t>
            </a:r>
          </a:p>
          <a:p>
            <a:pPr algn="ctr"/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Бекешевская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Карантинная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1835 г. - Суворовская) - на реке Куме</a:t>
            </a:r>
          </a:p>
        </p:txBody>
      </p:sp>
    </p:spTree>
    <p:extLst>
      <p:ext uri="{BB962C8B-B14F-4D97-AF65-F5344CB8AC3E}">
        <p14:creationId xmlns:p14="http://schemas.microsoft.com/office/powerpoint/2010/main" val="894897412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Хопёрский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03585" y="908720"/>
            <a:ext cx="644420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«Старейшие в Кубанском войске» </a:t>
            </a:r>
            <a:r>
              <a:rPr lang="ru-RU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хопёрские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казаки 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были, «по большей части из малороссийских казаков» русской Слободской Украины, а также</a:t>
            </a:r>
          </a:p>
          <a:p>
            <a:pPr algn="ctr"/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«</a:t>
            </a:r>
            <a:r>
              <a:rPr lang="ru-RU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новокрещеных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азиатцев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казаки-персияне </a:t>
            </a:r>
            <a:r>
              <a:rPr lang="ru-RU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Мамедали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Тарас Степанов, </a:t>
            </a:r>
            <a:r>
              <a:rPr lang="ru-RU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Алиберды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Василий Михайлов или казаки-абазины). </a:t>
            </a:r>
          </a:p>
          <a:p>
            <a:pPr algn="ctr"/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в полку и русские «служилые люди» с засечных черт и </a:t>
            </a:r>
          </a:p>
          <a:p>
            <a:pPr algn="ctr"/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«природные» донские казаки.</a:t>
            </a:r>
          </a:p>
          <a:p>
            <a:pPr algn="ctr"/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: большинство казаков-</a:t>
            </a:r>
            <a:r>
              <a:rPr lang="ru-RU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хопёрцев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</a:p>
          <a:p>
            <a:pPr algn="ctr"/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обрусевшие ма­лороссияне, </a:t>
            </a:r>
          </a:p>
          <a:p>
            <a:pPr algn="ctr"/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меньшая часть - «чистые русские»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imp1376376321_-1jpg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5258"/>
            <a:ext cx="2518823" cy="614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117899"/>
      </p:ext>
    </p:extLst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2" y="54868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Хотя «кавказских инородцев» хватало и в других казачьих полках. </a:t>
            </a:r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например, </a:t>
            </a:r>
          </a:p>
          <a:p>
            <a:pPr algn="ctr"/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 1807 года в </a:t>
            </a:r>
          </a:p>
          <a:p>
            <a:pPr algn="ctr"/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Кубанский полк </a:t>
            </a:r>
          </a:p>
          <a:p>
            <a:pPr algn="ctr"/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зачислены 20 абазин </a:t>
            </a:r>
          </a:p>
          <a:p>
            <a:pPr algn="ctr"/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«горского владельца» </a:t>
            </a:r>
          </a:p>
          <a:p>
            <a:pPr algn="ctr"/>
            <a:r>
              <a:rPr lang="ru-RU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Атажука</a:t>
            </a:r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Клычева</a:t>
            </a:r>
            <a:endParaRPr lang="ru-RU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764070"/>
      </p:ext>
    </p:extLst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601216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Разговорный язык </a:t>
            </a:r>
            <a:r>
              <a:rPr lang="ru-RU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хопёрцев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</a:p>
          <a:p>
            <a:pPr algn="ctr"/>
            <a:r>
              <a:rPr lang="ru-RU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соседних русских однодворческих станиц 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признавали за «украинский», </a:t>
            </a:r>
          </a:p>
          <a:p>
            <a:pPr algn="ctr"/>
            <a:r>
              <a:rPr lang="ru-RU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он вызывал насмешки и </a:t>
            </a:r>
          </a:p>
          <a:p>
            <a:pPr algn="ctr"/>
            <a:r>
              <a:rPr lang="ru-RU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недоумение у черноморских </a:t>
            </a:r>
          </a:p>
          <a:p>
            <a:pPr algn="ctr"/>
            <a:r>
              <a:rPr lang="ru-RU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каза­ков, переселившихся на </a:t>
            </a:r>
          </a:p>
          <a:p>
            <a:pPr algn="ctr"/>
            <a:r>
              <a:rPr lang="ru-RU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Кавказ непосредственно с </a:t>
            </a:r>
          </a:p>
          <a:p>
            <a:pPr algn="ctr"/>
            <a:r>
              <a:rPr lang="ru-RU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Украины...</a:t>
            </a:r>
          </a:p>
          <a:p>
            <a:pPr algn="ctr"/>
            <a:r>
              <a:rPr lang="ru-RU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Малороссийское влияние в </a:t>
            </a:r>
          </a:p>
          <a:p>
            <a:pPr algn="ctr"/>
            <a:r>
              <a:rPr lang="ru-RU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 </a:t>
            </a:r>
            <a:r>
              <a:rPr lang="ru-RU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хопёрцев</a:t>
            </a:r>
            <a:r>
              <a:rPr lang="ru-RU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прослеживается в разговорной речи, бытовых и лирических песнях, но напрочь отсутствует в их «русских» </a:t>
            </a:r>
          </a:p>
          <a:p>
            <a:pPr algn="ctr"/>
            <a:r>
              <a:rPr lang="ru-RU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походных и военных песнях..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Хопёрский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полк</a:t>
            </a:r>
          </a:p>
        </p:txBody>
      </p:sp>
      <p:pic>
        <p:nvPicPr>
          <p:cNvPr id="2050" name="Picture 2" descr="E:\imp137 6376321_-1jpg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9" y="728497"/>
            <a:ext cx="3059832" cy="612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853398"/>
      </p:ext>
    </p:extLst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757" y="260648"/>
            <a:ext cx="406970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Важный факт -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казачьи офицеры из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Хопёрского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полка во многом составили командные кадры всех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линейных казачьих полков Кубанской Линии и стали родоначальниками известных впоследствии офицерских династий Кубанского и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Терского войск</a:t>
            </a:r>
          </a:p>
        </p:txBody>
      </p:sp>
      <p:pic>
        <p:nvPicPr>
          <p:cNvPr id="1026" name="Picture 2" descr="E:\Линейцы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5" y="-1"/>
            <a:ext cx="5076056" cy="687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106575"/>
      </p:ext>
    </p:extLst>
  </p:cSld>
  <p:clrMapOvr>
    <a:masterClrMapping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полк (1833 г.)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945" y="112474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1832 году, по Высочайшему царскому указу, 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крестьянских «казенных 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селения Кавказской области» 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преобразованы в 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казачьи станицы </a:t>
            </a:r>
            <a:endParaRPr lang="ru-RU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73904"/>
      </p:ext>
    </p:extLst>
  </p:cSld>
  <p:clrMapOvr>
    <a:masterClrMapping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полк (1833 г.)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843677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казенных крестьянских села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пошли на две цели: </a:t>
            </a:r>
          </a:p>
          <a:p>
            <a:pPr marL="342900" indent="-342900" algn="ctr">
              <a:buAutoNum type="arabicPeriod"/>
            </a:pP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Пополнили состав «старых» линейных полков - Кубанского, Кавказского и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Хопёрского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увеличив их численность </a:t>
            </a:r>
          </a:p>
          <a:p>
            <a:pPr marL="342900" indent="-342900" algn="ctr">
              <a:buAutoNum type="arabicPeriod"/>
            </a:pP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трех «старых» линейных станиц и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восьми «казенных сёл» в 1833 г. был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 новый Ставропольский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линейный казачий полк</a:t>
            </a:r>
          </a:p>
        </p:txBody>
      </p:sp>
    </p:spTree>
    <p:extLst>
      <p:ext uri="{BB962C8B-B14F-4D97-AF65-F5344CB8AC3E}">
        <p14:creationId xmlns:p14="http://schemas.microsoft.com/office/powerpoint/2010/main" val="2334832498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самом деле к 1794 г. в Черноморском казачьем вой­ске бывшие запорожцы составляли не более 30%, а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остальные 70% приходились на долю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«волонтеров и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охотников»,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набранных в войско во время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русско-турецкой войны 1787 - 1791 гг. и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«прочих», кто примкнул к отрядам </a:t>
            </a:r>
          </a:p>
          <a:p>
            <a:pPr algn="ctr"/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Захария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Чепеги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Антона Головатого во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их пути на Кубань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об устоявшихся  мифах...</a:t>
            </a:r>
          </a:p>
        </p:txBody>
      </p:sp>
    </p:spTree>
    <p:extLst>
      <p:ext uri="{BB962C8B-B14F-4D97-AF65-F5344CB8AC3E}">
        <p14:creationId xmlns:p14="http://schemas.microsoft.com/office/powerpoint/2010/main" val="1426219528"/>
      </p:ext>
    </p:extLst>
  </p:cSld>
  <p:clrMapOvr>
    <a:masterClrMapping/>
  </p:clrMapOvr>
  <p:transition spd="slow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6712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«Новые» линейные казаки </a:t>
            </a:r>
          </a:p>
          <a:p>
            <a:pPr algn="ctr"/>
            <a:r>
              <a:rPr lang="ru-RU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государственными крестьянами-однодворцами - потомками </a:t>
            </a:r>
          </a:p>
          <a:p>
            <a:pPr algn="ctr"/>
            <a:r>
              <a:rPr lang="ru-RU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московских служилых людей с </a:t>
            </a:r>
          </a:p>
          <a:p>
            <a:pPr algn="ctr"/>
            <a:r>
              <a:rPr lang="ru-RU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«засечных черт». На Кавказ они </a:t>
            </a:r>
          </a:p>
          <a:p>
            <a:pPr algn="ctr"/>
            <a:r>
              <a:rPr lang="ru-RU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переселены в 1790-х годах, </a:t>
            </a:r>
          </a:p>
          <a:p>
            <a:pPr algn="ctr"/>
            <a:r>
              <a:rPr lang="ru-RU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 из Курской и Воронежской губерний, в меньшей мере - </a:t>
            </a:r>
          </a:p>
          <a:p>
            <a:pPr algn="ctr"/>
            <a:r>
              <a:rPr lang="ru-RU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Слободско</a:t>
            </a:r>
            <a:r>
              <a:rPr lang="ru-RU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-Украинской (Харьковской), Орловской и Тамбовской губерний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полк</a:t>
            </a:r>
          </a:p>
        </p:txBody>
      </p:sp>
    </p:spTree>
    <p:extLst>
      <p:ext uri="{BB962C8B-B14F-4D97-AF65-F5344CB8AC3E}">
        <p14:creationId xmlns:p14="http://schemas.microsoft.com/office/powerpoint/2010/main" val="2378379456"/>
      </p:ext>
    </p:extLst>
  </p:cSld>
  <p:clrMapOvr>
    <a:masterClrMapping/>
  </p:clrMapOvr>
  <p:transition spd="slow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Кстати таким же способом - 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малороссийских крестьян из Черниговской и Полтавской 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губерний, которые когда-то 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 были казаками, пополнялось и соседнее Черноморское войско. 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было три таких 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волны переселенцев - в 1809-1811, 1821-1825 и 1848-1849 годах</a:t>
            </a:r>
          </a:p>
        </p:txBody>
      </p:sp>
    </p:spTree>
    <p:extLst>
      <p:ext uri="{BB962C8B-B14F-4D97-AF65-F5344CB8AC3E}">
        <p14:creationId xmlns:p14="http://schemas.microsoft.com/office/powerpoint/2010/main" val="3048356604"/>
      </p:ext>
    </p:extLst>
  </p:cSld>
  <p:clrMapOvr>
    <a:masterClrMapping/>
  </p:clrMapOvr>
  <p:transition spd="slow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Лабинский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полк (1842 г.)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957964"/>
            <a:ext cx="57241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марте 1841 г. из числа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первых 4 станиц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новой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Лабинской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Линии -  </a:t>
            </a:r>
          </a:p>
          <a:p>
            <a:pPr algn="ctr"/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Урупской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Вознесенской,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Чамлыкской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Лабинской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сформирован </a:t>
            </a:r>
          </a:p>
          <a:p>
            <a:pPr algn="ctr"/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Лабинский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казачий полк. </a:t>
            </a:r>
          </a:p>
        </p:txBody>
      </p:sp>
      <p:pic>
        <p:nvPicPr>
          <p:cNvPr id="4098" name="Picture 2" descr="E:\Виллевальде Три работы, изображающие осаду Силистрии-1. 1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76204"/>
            <a:ext cx="3456384" cy="34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365104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этих новых станицах были размещены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линейные казаки из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Хопёрского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Кубанского, Ставропольского и Кавказского полков,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дезертиры-персияне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отставные женатые солдаты из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полков Отдельного Кавказского корпуса</a:t>
            </a:r>
          </a:p>
        </p:txBody>
      </p:sp>
    </p:spTree>
    <p:extLst>
      <p:ext uri="{BB962C8B-B14F-4D97-AF65-F5344CB8AC3E}">
        <p14:creationId xmlns:p14="http://schemas.microsoft.com/office/powerpoint/2010/main" val="2855707549"/>
      </p:ext>
    </p:extLst>
  </p:cSld>
  <p:clrMapOvr>
    <a:masterClrMapping/>
  </p:clrMapOvr>
  <p:transition spd="slow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80728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Шпаковский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 жителей,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водворенных на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Лабинской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Линии и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слившихся в одно целое, был очень разнообразен; надо было много усилий и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воли для того, чтобы устроить и удержать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эту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массу, состоявшую из старых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кавказских казаков-сектантов,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персидских выходцев, татар, армян, </a:t>
            </a:r>
          </a:p>
          <a:p>
            <a:pPr algn="ctr"/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грузинов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малороссиян, донцов и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разного люда со всей матушки-России»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Лабинский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полк (1842 г.)</a:t>
            </a:r>
          </a:p>
        </p:txBody>
      </p:sp>
    </p:spTree>
    <p:extLst>
      <p:ext uri="{BB962C8B-B14F-4D97-AF65-F5344CB8AC3E}">
        <p14:creationId xmlns:p14="http://schemas.microsoft.com/office/powerpoint/2010/main" val="3063324702"/>
      </p:ext>
    </p:extLst>
  </p:cSld>
  <p:clrMapOvr>
    <a:masterClrMapping/>
  </p:clrMapOvr>
  <p:transition spd="slow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«Через два или три года, молодого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мужика, поступившего на службу,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не узнаешь от лихого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казака-наездника, - такова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натура...»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07707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https://vk.com/kuban_line?w=wall-148607192_51968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004156"/>
      </p:ext>
    </p:extLst>
  </p:cSld>
  <p:clrMapOvr>
    <a:masterClrMapping/>
  </p:clrMapOvr>
  <p:transition spd="slow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52736"/>
            <a:ext cx="9144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 С.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Пылков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 ВОПРОСУ О ПРИЧИСЛЕНИИ «ПЕРСИЯН» К ЛИНЕЙНЫМ КАЗАКАМ В КОНЦЕ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XVIII – ПЕРВОЙ ПОЛОВИНЕ XIX вв. 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https://vk.com/kuban_line?w=wall-148607192_52694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606110"/>
      </p:ext>
    </p:extLst>
  </p:cSld>
  <p:clrMapOvr>
    <a:masterClrMapping/>
  </p:clrMapOvr>
  <p:transition spd="slow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«Персиянин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Скрыплёв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836712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Шпаковский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Атаман станицы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Чамлыкской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есаул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Евстафий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Васильевич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Скрыплёв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бывший командир шахских «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сарбазов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(телохранителей), «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сарганьга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беглер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-бей»,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«этот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руссо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-персиянин», который «хной»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сурмил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брови и ресницы», был женат на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персиянке Марье Самсоновне (по матери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армянка, григорианского исповедания).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было на нашей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Лабинской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Линии ни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офицера, который бы не отозвался с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самой задушевной похвалой об этой радушной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семье, всегда готовой принять, угостить и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одолжить иногда выше своих средств» </a:t>
            </a:r>
          </a:p>
        </p:txBody>
      </p:sp>
    </p:spTree>
    <p:extLst>
      <p:ext uri="{BB962C8B-B14F-4D97-AF65-F5344CB8AC3E}">
        <p14:creationId xmlns:p14="http://schemas.microsoft.com/office/powerpoint/2010/main" val="3104782733"/>
      </p:ext>
    </p:extLst>
  </p:cSld>
  <p:clrMapOvr>
    <a:masterClrMapping/>
  </p:clrMapOvr>
  <p:transition spd="slow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149080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1845 году все казачьи полки Кубанской Линии – </a:t>
            </a:r>
          </a:p>
          <a:p>
            <a:pPr algn="ctr"/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Кубанский, Кавказский, </a:t>
            </a:r>
            <a:r>
              <a:rPr lang="ru-RU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Хопёрский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Ставропольский и </a:t>
            </a:r>
            <a:r>
              <a:rPr lang="ru-RU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Лабинский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были переформированы в бригады, </a:t>
            </a:r>
          </a:p>
          <a:p>
            <a:pPr algn="ctr"/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состоявшие из двух полков каждая, с номерами </a:t>
            </a:r>
          </a:p>
          <a:p>
            <a:pPr algn="ctr"/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1-й и 2-й: например 1-й Кавказский полк и </a:t>
            </a:r>
          </a:p>
          <a:p>
            <a:pPr algn="ctr"/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2-й Кавказский полк и т.д. </a:t>
            </a:r>
          </a:p>
        </p:txBody>
      </p:sp>
      <p:pic>
        <p:nvPicPr>
          <p:cNvPr id="3074" name="Picture 2" descr="E:\Виллевальде Три работы, изображающие осаду Силистрии-3. 1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104" y="116632"/>
            <a:ext cx="648179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808004"/>
      </p:ext>
    </p:extLst>
  </p:cSld>
  <p:clrMapOvr>
    <a:masterClrMapping/>
  </p:clrMapOvr>
  <p:transition spd="slow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Урупский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44736"/>
            <a:ext cx="914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мая 1855 г. был сформирован </a:t>
            </a:r>
          </a:p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3-й Кавказский пеший казачий батальон, </a:t>
            </a:r>
          </a:p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8 апреля 1857 г. 2-й и 3-й пешие </a:t>
            </a:r>
          </a:p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казачьи батальоны были обращены </a:t>
            </a:r>
          </a:p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формирование 3-го </a:t>
            </a:r>
            <a:r>
              <a:rPr lang="ru-RU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Лабинского</a:t>
            </a:r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конного полка. 20 марта 1858 г. </a:t>
            </a:r>
          </a:p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3-й </a:t>
            </a:r>
            <a:r>
              <a:rPr lang="ru-RU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Лабинский</a:t>
            </a:r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полк был переименован в </a:t>
            </a:r>
          </a:p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1-й </a:t>
            </a:r>
            <a:r>
              <a:rPr lang="ru-RU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Урупский</a:t>
            </a:r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полк, а из казаков шести </a:t>
            </a:r>
          </a:p>
          <a:p>
            <a:pPr algn="ctr"/>
            <a:r>
              <a:rPr lang="ru-RU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новопоселенных</a:t>
            </a:r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станиц </a:t>
            </a:r>
            <a:r>
              <a:rPr lang="ru-RU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Лабинской</a:t>
            </a:r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Линии </a:t>
            </a:r>
          </a:p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сформирован 2-й </a:t>
            </a:r>
            <a:r>
              <a:rPr lang="ru-RU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Урупский</a:t>
            </a:r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полк. </a:t>
            </a:r>
          </a:p>
          <a:p>
            <a:pPr algn="ctr"/>
            <a:r>
              <a:rPr lang="ru-RU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 полка, как другие конные линейные </a:t>
            </a:r>
          </a:p>
          <a:p>
            <a:pPr algn="ctr"/>
            <a:r>
              <a:rPr lang="ru-RU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казачьи полки, были сведены в </a:t>
            </a:r>
          </a:p>
          <a:p>
            <a:pPr algn="ctr"/>
            <a:r>
              <a:rPr lang="ru-RU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Урупскую</a:t>
            </a:r>
            <a:r>
              <a:rPr lang="ru-RU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бригаду</a:t>
            </a:r>
          </a:p>
        </p:txBody>
      </p:sp>
    </p:spTree>
    <p:extLst>
      <p:ext uri="{BB962C8B-B14F-4D97-AF65-F5344CB8AC3E}">
        <p14:creationId xmlns:p14="http://schemas.microsoft.com/office/powerpoint/2010/main" val="692640782"/>
      </p:ext>
    </p:extLst>
  </p:cSld>
  <p:clrMapOvr>
    <a:masterClrMapping/>
  </p:clrMapOvr>
  <p:transition spd="slow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1-й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Урупский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" y="844084"/>
            <a:ext cx="91439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Ф.А.Щербина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приводит следующие данные об этническом составе казаков этого полка: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старолинейных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казаков - 570, донских - 200, малороссийских - 200,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анапских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поселян - 639.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«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анапскими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поселянами» понимались малороссийские казаки, населявшие до 1854 года Анапу и упраздненные, под угрозой иностранного нашествия, станицы Благовещенскую,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Николаевскую и Суворовскую.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можно констатировать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 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равное соотношение великороссов и 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малороссов в среде казаков-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урупцев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58681802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об устоявшихся  мифах...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723471"/>
            <a:ext cx="913959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 более что </a:t>
            </a:r>
            <a:r>
              <a:rPr lang="ru-RU" sz="3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масса включала в себя </a:t>
            </a:r>
          </a:p>
          <a:p>
            <a:pPr algn="ctr"/>
            <a:r>
              <a:rPr lang="ru-RU" sz="3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были разных национальностей и вероисповеданий </a:t>
            </a:r>
            <a:r>
              <a:rPr lang="ru-RU" sz="3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 этом говорят их </a:t>
            </a:r>
          </a:p>
          <a:p>
            <a:pPr algn="ctr"/>
            <a:r>
              <a:rPr lang="ru-RU" sz="3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фамилии: Выкрест, Перекрест, Лях, Арнаут, </a:t>
            </a:r>
          </a:p>
          <a:p>
            <a:pPr algn="ctr"/>
            <a:r>
              <a:rPr lang="ru-RU" sz="3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люди «рожденные в законе </a:t>
            </a:r>
          </a:p>
          <a:p>
            <a:pPr algn="ctr"/>
            <a:r>
              <a:rPr lang="ru-RU" sz="3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иудейском», как, например, бывший </a:t>
            </a:r>
          </a:p>
          <a:p>
            <a:pPr algn="ctr"/>
            <a:r>
              <a:rPr lang="ru-RU" sz="3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запорожец, записавшийся в </a:t>
            </a:r>
          </a:p>
          <a:p>
            <a:pPr algn="ctr"/>
            <a:r>
              <a:rPr lang="ru-RU" sz="3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Черноморское войско, Степан </a:t>
            </a:r>
          </a:p>
          <a:p>
            <a:pPr algn="ctr"/>
            <a:r>
              <a:rPr lang="ru-RU" sz="3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Заводовский</a:t>
            </a:r>
            <a:r>
              <a:rPr lang="ru-RU" sz="3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отец будущего </a:t>
            </a:r>
          </a:p>
          <a:p>
            <a:pPr algn="ctr"/>
            <a:r>
              <a:rPr lang="ru-RU" sz="3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атамана Черноморского казачьего </a:t>
            </a:r>
          </a:p>
          <a:p>
            <a:pPr algn="ctr"/>
            <a:r>
              <a:rPr lang="ru-RU" sz="3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войска, генерал-лейтенанта </a:t>
            </a:r>
          </a:p>
          <a:p>
            <a:pPr algn="ctr"/>
            <a:r>
              <a:rPr lang="ru-RU" sz="3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Николая </a:t>
            </a:r>
            <a:r>
              <a:rPr lang="ru-RU" sz="3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Заводовского</a:t>
            </a:r>
            <a:r>
              <a:rPr lang="ru-RU" sz="3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6958854"/>
      </p:ext>
    </p:extLst>
  </p:cSld>
  <p:clrMapOvr>
    <a:masterClrMapping/>
  </p:clrMapOvr>
  <p:transition spd="slow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0.userapi.com/c849036/v849036825/190ec5/QhKCni2L43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413939" cy="592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008" y="836712"/>
            <a:ext cx="4392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века,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1906 году,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1-й и 2-й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Урупские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полки были соответственно переименованы в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1-й и 2-й Линейные полки Кубанского казачьего войска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02041026"/>
      </p:ext>
    </p:extLst>
  </p:cSld>
  <p:clrMapOvr>
    <a:masterClrMapping/>
  </p:clrMapOvr>
  <p:transition spd="slow"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95" y="599905"/>
            <a:ext cx="592555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этих частей на </a:t>
            </a: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Кубанской, </a:t>
            </a:r>
            <a:r>
              <a:rPr lang="ru-RU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Лабинской</a:t>
            </a: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Урупской</a:t>
            </a: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Зеленчукской </a:t>
            </a:r>
          </a:p>
          <a:p>
            <a:pPr algn="ctr"/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Линиях </a:t>
            </a:r>
            <a:r>
              <a:rPr lang="ru-RU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несли службу </a:t>
            </a:r>
          </a:p>
          <a:p>
            <a:pPr algn="ctr"/>
            <a:r>
              <a:rPr lang="ru-RU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пеший казачий батальон, одна конно-артиллерийская казачья батарея, ракетные команды, отряд </a:t>
            </a:r>
          </a:p>
          <a:p>
            <a:pPr algn="ctr"/>
            <a:r>
              <a:rPr lang="ru-RU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линейных разведчиков-пластунов и др.</a:t>
            </a:r>
          </a:p>
        </p:txBody>
      </p:sp>
      <p:pic>
        <p:nvPicPr>
          <p:cNvPr id="1026" name="Picture 2" descr="F:\F_UV4RuCI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565950"/>
            <a:ext cx="293370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136638"/>
      </p:ext>
    </p:extLst>
  </p:cSld>
  <p:clrMapOvr>
    <a:masterClrMapping/>
  </p:clrMapOvr>
  <p:transition spd="slow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540836"/>
            <a:ext cx="500404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этнических особенностей и своеобразия, </a:t>
            </a:r>
            <a:r>
              <a:rPr lang="ru-RU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уже перечисленных нами, эти небольшие военные части казаков-</a:t>
            </a:r>
            <a:r>
              <a:rPr lang="ru-RU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линейцев</a:t>
            </a:r>
            <a:r>
              <a:rPr lang="ru-RU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отражали...</a:t>
            </a:r>
          </a:p>
        </p:txBody>
      </p:sp>
      <p:pic>
        <p:nvPicPr>
          <p:cNvPr id="1026" name="Picture 2" descr="F:\fhbbMA7gYJM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42900"/>
            <a:ext cx="404812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554326"/>
      </p:ext>
    </p:extLst>
  </p:cSld>
  <p:clrMapOvr>
    <a:masterClrMapping/>
  </p:clrMapOvr>
  <p:transition spd="slow"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6712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«Казачьи отцы-атаманы»:</a:t>
            </a:r>
          </a:p>
          <a:p>
            <a:pPr algn="ctr"/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эпоху Кавказской войны </a:t>
            </a:r>
          </a:p>
          <a:p>
            <a:pPr algn="ctr"/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командирами линейных </a:t>
            </a:r>
          </a:p>
          <a:p>
            <a:pPr algn="ctr"/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казачьих полков были не казаки, </a:t>
            </a:r>
          </a:p>
          <a:p>
            <a:pPr algn="ctr"/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русские армейские, чаще </a:t>
            </a:r>
          </a:p>
          <a:p>
            <a:pPr algn="ctr"/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 кавалерийские, офицеры. </a:t>
            </a:r>
          </a:p>
          <a:p>
            <a:pPr algn="ctr"/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Причем довольно часто - </a:t>
            </a:r>
          </a:p>
          <a:p>
            <a:pPr algn="ctr"/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 немцев»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Хотя кое-что можно и добавить...</a:t>
            </a:r>
          </a:p>
        </p:txBody>
      </p:sp>
    </p:spTree>
    <p:extLst>
      <p:ext uri="{BB962C8B-B14F-4D97-AF65-F5344CB8AC3E}">
        <p14:creationId xmlns:p14="http://schemas.microsoft.com/office/powerpoint/2010/main" val="1145398518"/>
      </p:ext>
    </p:extLst>
  </p:cSld>
  <p:clrMapOvr>
    <a:masterClrMapping/>
  </p:clrMapOvr>
  <p:transition spd="slow">
    <p:pul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6712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Беляев: 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Прочноокпской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станице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штаб-квартира Кубанского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полка и жил командир,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полковник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Фитингоф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мы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посещали, а когда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делал ученье знаменитой тогда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Прочно-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Окопской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сотне, то мы всегда присутствовали, любуясь удивительной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удалью этих казаков, скакавших на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коленях во весь карьер»...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«Немецкий отец-командир»</a:t>
            </a:r>
          </a:p>
        </p:txBody>
      </p:sp>
    </p:spTree>
    <p:extLst>
      <p:ext uri="{BB962C8B-B14F-4D97-AF65-F5344CB8AC3E}">
        <p14:creationId xmlns:p14="http://schemas.microsoft.com/office/powerpoint/2010/main" val="135236428"/>
      </p:ext>
    </p:extLst>
  </p:cSld>
  <p:clrMapOvr>
    <a:masterClrMapping/>
  </p:clrMapOvr>
  <p:transition spd="slow">
    <p:pull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03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Казаки из «Иванов, родства не помнящих...»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764704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Торнау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1832 год: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«Хозяйка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квартиры, которую мы занимали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безденежно, по отводу, как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следовавшие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 казенной надобности», нанялась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доставить нас до Владикавказа. </a:t>
            </a:r>
            <a:b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отсутствием мужа, отправленного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партию», лошадьми должен был править «непомнящий родства», приписанный к их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 работником. В то время Кавказская Линия была наполнена беглецами из внутренних русских губерний».</a:t>
            </a:r>
          </a:p>
        </p:txBody>
      </p:sp>
    </p:spTree>
    <p:extLst>
      <p:ext uri="{BB962C8B-B14F-4D97-AF65-F5344CB8AC3E}">
        <p14:creationId xmlns:p14="http://schemas.microsoft.com/office/powerpoint/2010/main" val="1087597092"/>
      </p:ext>
    </p:extLst>
  </p:cSld>
  <p:clrMapOvr>
    <a:masterClrMapping/>
  </p:clrMapOvr>
  <p:transition spd="slow">
    <p:pull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Торнау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1832 год: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«Для пополнения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убыли между казаками и для заселения области, являвшихся на Линию бродяг, по большей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беглых помещичьих мужиков,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объявлявших притом, что они не помнят родства, не разбирая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 откуда, приписывали на несколько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к казачьим семействам, потерявшим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отцов или сыновей на войне с горцами. </a:t>
            </a:r>
            <a:b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них беглецы работали,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приучались владеть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конем и оружием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и, по прошествии определенного срока, поступали навсегда в казачье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сословие.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наш кучер принадлежал к числу «непомнящих родства»,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спасавшихся от крепостной благодати»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203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Казаки из «Иванов, родства не помнящих...»</a:t>
            </a:r>
          </a:p>
        </p:txBody>
      </p:sp>
    </p:spTree>
    <p:extLst>
      <p:ext uri="{BB962C8B-B14F-4D97-AF65-F5344CB8AC3E}">
        <p14:creationId xmlns:p14="http://schemas.microsoft.com/office/powerpoint/2010/main" val="1070734297"/>
      </p:ext>
    </p:extLst>
  </p:cSld>
  <p:clrMapOvr>
    <a:masterClrMapping/>
  </p:clrMapOvr>
  <p:transition spd="slow">
    <p:pul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4426" y="1422054"/>
            <a:ext cx="43395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Внешность </a:t>
            </a:r>
          </a:p>
          <a:p>
            <a:pPr algn="ctr"/>
            <a:r>
              <a:rPr lang="ru-RU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казаков-</a:t>
            </a:r>
            <a:r>
              <a:rPr lang="ru-RU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линейцев</a:t>
            </a:r>
            <a:endParaRPr lang="ru-RU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F:\EvxLOnOK5BM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24914" cy="634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932391"/>
      </p:ext>
    </p:extLst>
  </p:cSld>
  <p:clrMapOvr>
    <a:masterClrMapping/>
  </p:clrMapOvr>
  <p:transition spd="slow">
    <p:pull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Мориц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Вагнер, 1843 г.: </a:t>
            </a:r>
            <a:r>
              <a:rPr lang="ru-RU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«среди всей массы казаков </a:t>
            </a:r>
          </a:p>
          <a:p>
            <a:pPr algn="ctr"/>
            <a:r>
              <a:rPr lang="ru-RU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Кавказской Линии отчетливо выделяются </a:t>
            </a:r>
          </a:p>
          <a:p>
            <a:pPr algn="ctr"/>
            <a:r>
              <a:rPr lang="ru-RU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физиогномических типа»:  </a:t>
            </a:r>
          </a:p>
          <a:p>
            <a:pPr marL="457200" indent="-457200" algn="ctr">
              <a:buAutoNum type="arabicPeriod"/>
            </a:pP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«Настоящие русские» </a:t>
            </a:r>
            <a:r>
              <a:rPr lang="ru-RU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широким славянским лицом, </a:t>
            </a:r>
          </a:p>
          <a:p>
            <a:pPr algn="ctr"/>
            <a:r>
              <a:rPr lang="ru-RU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носом и светло-коричневой бородой; </a:t>
            </a:r>
          </a:p>
          <a:p>
            <a:pPr algn="ctr"/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«Более благородный тип, состоящий из смеси </a:t>
            </a:r>
          </a:p>
          <a:p>
            <a:pPr algn="ctr"/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славянской расы с татарами и черкесами</a:t>
            </a:r>
            <a:r>
              <a:rPr lang="ru-RU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горбатым носом, приближающимся </a:t>
            </a:r>
          </a:p>
          <a:p>
            <a:pPr algn="ctr"/>
            <a:r>
              <a:rPr lang="ru-RU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«орлиному», как у кавказцев, овальным лицом с </a:t>
            </a:r>
          </a:p>
          <a:p>
            <a:pPr algn="ctr"/>
            <a:r>
              <a:rPr lang="ru-RU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тонкими чертами, живыми глазами и бородой, </a:t>
            </a:r>
          </a:p>
          <a:p>
            <a:pPr algn="ctr"/>
            <a:r>
              <a:rPr lang="ru-RU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такой редкой, как у русских»; </a:t>
            </a:r>
          </a:p>
          <a:p>
            <a:pPr algn="ctr"/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«Подлинно черкесский тип», </a:t>
            </a:r>
            <a:r>
              <a:rPr lang="ru-RU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нечасто </a:t>
            </a:r>
          </a:p>
          <a:p>
            <a:pPr algn="ctr"/>
            <a:r>
              <a:rPr lang="ru-RU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встретишь в казачьей среде. Эти люди с </a:t>
            </a:r>
          </a:p>
          <a:p>
            <a:pPr algn="ctr"/>
            <a:r>
              <a:rPr lang="ru-RU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чистой кавказской кровью, сразу бросаются в глаза </a:t>
            </a:r>
          </a:p>
          <a:p>
            <a:pPr algn="ctr"/>
            <a:r>
              <a:rPr lang="ru-RU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угольно-черных бород, огненных глаз, </a:t>
            </a:r>
          </a:p>
          <a:p>
            <a:pPr algn="ctr"/>
            <a:r>
              <a:rPr lang="ru-RU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удлиненных лиц и энергичных жестов».</a:t>
            </a:r>
          </a:p>
        </p:txBody>
      </p:sp>
    </p:spTree>
    <p:extLst>
      <p:ext uri="{BB962C8B-B14F-4D97-AF65-F5344CB8AC3E}">
        <p14:creationId xmlns:p14="http://schemas.microsoft.com/office/powerpoint/2010/main" val="3747242615"/>
      </p:ext>
    </p:extLst>
  </p:cSld>
  <p:clrMapOvr>
    <a:masterClrMapping/>
  </p:clrMapOvr>
  <p:transition spd="slow">
    <p:pull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813" y="6122913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Линейные казаки на рисунках Григория Гагарина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2008" y="5568915"/>
            <a:ext cx="4236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Хорунжий Баскаков</a:t>
            </a:r>
            <a:endParaRPr lang="ru-RU" dirty="0"/>
          </a:p>
        </p:txBody>
      </p:sp>
      <p:pic>
        <p:nvPicPr>
          <p:cNvPr id="2050" name="Picture 2" descr="https://sun9-35.userapi.com/c858336/v858336800/97970/eDr3dBTbtb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008" y="221986"/>
            <a:ext cx="423617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56.userapi.com/c850436/v850436197/1dd8f6/5b0iJ0wI56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312" y="221986"/>
            <a:ext cx="393775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902676" y="5568915"/>
            <a:ext cx="3908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 Золотов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423807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" y="36760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Примечательна история известной черноморской казачьей семьи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Бурносов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Основатель рода Петр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Бурнос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поляк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Пинчинский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начале XIX в. он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усыновил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абадзехского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мальчика.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сын Петра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Бурноса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Корней,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взял в семью еврейского мальчика.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Спустя несколько десятилетий приемный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 П.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Бурноса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писал по этому поводу так: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«Василь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Корнеевич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Бурнос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поляк,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- черкес, а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старовеличковский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Бурнос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еврей»...</a:t>
            </a:r>
          </a:p>
        </p:txBody>
      </p:sp>
    </p:spTree>
    <p:extLst>
      <p:ext uri="{BB962C8B-B14F-4D97-AF65-F5344CB8AC3E}">
        <p14:creationId xmlns:p14="http://schemas.microsoft.com/office/powerpoint/2010/main" val="3136984077"/>
      </p:ext>
    </p:extLst>
  </p:cSld>
  <p:clrMapOvr>
    <a:masterClrMapping/>
  </p:clrMapOvr>
  <p:transition spd="slow">
    <p:pull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«Благородные» и «черкесские» казаки преобладали на Тереке.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И.Д.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Попко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Гребенцы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совсем не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похожи на обычных казаков. Вроде бы и русские и в то же время чужие.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Обличьем похожи на кавказцев: черные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смоль волосы, большие черные, с проницательным взглядом глаза, прямой,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чуть заметной горбинкой, нос. Редко встретишь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русоволосового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голубоглазого».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 Кубани преобладали «русские»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линейные казаки</a:t>
            </a:r>
          </a:p>
        </p:txBody>
      </p:sp>
    </p:spTree>
    <p:extLst>
      <p:ext uri="{BB962C8B-B14F-4D97-AF65-F5344CB8AC3E}">
        <p14:creationId xmlns:p14="http://schemas.microsoft.com/office/powerpoint/2010/main" val="1889648320"/>
      </p:ext>
    </p:extLst>
  </p:cSld>
  <p:clrMapOvr>
    <a:masterClrMapping/>
  </p:clrMapOvr>
  <p:transition spd="slow">
    <p:pull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вывод:</a:t>
            </a:r>
          </a:p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линейный казаков </a:t>
            </a:r>
          </a:p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Кубани - этнические русские 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разных частей России, 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поглотили в своей 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массе обрусевших украинцев, крещеных казаков из горцев и «персиян», другие мелкие 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этнические группы </a:t>
            </a:r>
          </a:p>
          <a:p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0159"/>
      </p:ext>
    </p:extLst>
  </p:cSld>
  <p:clrMapOvr>
    <a:masterClrMapping/>
  </p:clrMapOvr>
  <p:transition spd="slow">
    <p:pull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3068" y="620688"/>
            <a:ext cx="36909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это большинство кубанских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линейцев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были именно потомками русских 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«служилых людей»,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в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XVI-XVII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веках несли охрану южных рубежей Российского государства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различных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«засечных чертах»</a:t>
            </a:r>
          </a:p>
        </p:txBody>
      </p:sp>
      <p:pic>
        <p:nvPicPr>
          <p:cNvPr id="1026" name="Picture 2" descr="E:\zaseki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4439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702062"/>
      </p:ext>
    </p:extLst>
  </p:cSld>
  <p:clrMapOvr>
    <a:masterClrMapping/>
  </p:clrMapOvr>
  <p:transition spd="slow">
    <p:pull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14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«Папахи, бурки, башлыки, наконец </a:t>
            </a:r>
          </a:p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конская сбруя, - все горское. Одни только </a:t>
            </a:r>
          </a:p>
          <a:p>
            <a:pPr algn="ctr"/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небритые головы </a:t>
            </a:r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большие русские сапоги </a:t>
            </a:r>
          </a:p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отличают </a:t>
            </a:r>
            <a:r>
              <a:rPr lang="ru-RU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линейцев</a:t>
            </a:r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настоящих </a:t>
            </a:r>
            <a:r>
              <a:rPr lang="ru-RU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азиатцев</a:t>
            </a:r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</a:p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писал историк </a:t>
            </a:r>
            <a:r>
              <a:rPr lang="ru-RU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В.А.Потто</a:t>
            </a:r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него об этом же писал </a:t>
            </a:r>
          </a:p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А. Бестужев-Марлинский - </a:t>
            </a:r>
          </a:p>
          <a:p>
            <a:pPr algn="ctr"/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казаки «отличаются от горцев только </a:t>
            </a:r>
          </a:p>
          <a:p>
            <a:pPr algn="ctr"/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небритой головой». </a:t>
            </a:r>
          </a:p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практически 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по коротко </a:t>
            </a:r>
          </a:p>
          <a:p>
            <a:pPr algn="ctr"/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стриженым волосам </a:t>
            </a:r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можно было </a:t>
            </a:r>
          </a:p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распознать «своего казака» </a:t>
            </a:r>
          </a:p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«чужака-горца»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казацкие буйные головы...</a:t>
            </a:r>
          </a:p>
        </p:txBody>
      </p:sp>
    </p:spTree>
    <p:extLst>
      <p:ext uri="{BB962C8B-B14F-4D97-AF65-F5344CB8AC3E}">
        <p14:creationId xmlns:p14="http://schemas.microsoft.com/office/powerpoint/2010/main" val="73601184"/>
      </p:ext>
    </p:extLst>
  </p:cSld>
  <p:clrMapOvr>
    <a:masterClrMapping/>
  </p:clrMapOvr>
  <p:transition spd="slow">
    <p:pull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07886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в зимней экспедиции 1852 г. в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Чечне спасавшийся от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горцев казак наткнулся на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драгун-нижегородцев.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«Драгуны, принявшие его за чеченца... прицелились в него. Тогда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снял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папаху, чтобы показать, что у него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голове волосы, и что он не чеченец.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успел он опять надеть папаху, как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чеченцы, увидев по волосам на голове,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 гяур... дали по нем залп»,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но, к счастью, промахнулись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казацкие буйные головы...</a:t>
            </a:r>
          </a:p>
        </p:txBody>
      </p:sp>
    </p:spTree>
    <p:extLst>
      <p:ext uri="{BB962C8B-B14F-4D97-AF65-F5344CB8AC3E}">
        <p14:creationId xmlns:p14="http://schemas.microsoft.com/office/powerpoint/2010/main" val="2935561084"/>
      </p:ext>
    </p:extLst>
  </p:cSld>
  <p:clrMapOvr>
    <a:masterClrMapping/>
  </p:clrMapOvr>
  <p:transition spd="slow">
    <p:pull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путешественник Р.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Уилбрэм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1839 году сообщал, что линейные казаки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одеваются по-черкесски, но «в бою они часто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снимают свои шапки, чтобы их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длинные волосы могли отличить их от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врагов-мусульман». </a:t>
            </a:r>
            <a:b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«в деле на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Мичике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(18 февраля 1853 г.)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отряда - донской генерал Я. П. Бакланов перед боем приказал линейным казакам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(там их было три сотни), для отличия от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горцев, снять папахи, а своим донцам –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поражать только тех, у кого бритые или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накрытые головы...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казацкие буйные головы...</a:t>
            </a:r>
          </a:p>
        </p:txBody>
      </p:sp>
    </p:spTree>
    <p:extLst>
      <p:ext uri="{BB962C8B-B14F-4D97-AF65-F5344CB8AC3E}">
        <p14:creationId xmlns:p14="http://schemas.microsoft.com/office/powerpoint/2010/main" val="2153954584"/>
      </p:ext>
    </p:extLst>
  </p:cSld>
  <p:clrMapOvr>
    <a:masterClrMapping/>
  </p:clrMapOvr>
  <p:transition spd="slow">
    <p:pull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96752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казацкие бороды...</a:t>
            </a:r>
          </a:p>
        </p:txBody>
      </p:sp>
      <p:pic>
        <p:nvPicPr>
          <p:cNvPr id="1026" name="Picture 2" descr="F:\7OuJkhwfp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6384"/>
            <a:ext cx="4362991" cy="651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238461"/>
      </p:ext>
    </p:extLst>
  </p:cSld>
  <p:clrMapOvr>
    <a:masterClrMapping/>
  </p:clrMapOvr>
  <p:transition spd="slow">
    <p:pull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764704"/>
            <a:ext cx="914399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линейного казачества Кавказа ношение бород 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распространено очень широко.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свое время данный обычай навлек на себя неудовольствие царя Николая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время его посещения Кавказа в 1837 году. Государь заметил командиру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гребенских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казаков, что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«эполеты к бородам, и бороды к эполетам ужасно не идут».</a:t>
            </a:r>
            <a:b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в 1838 г. было «Высочайше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повелено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казачьим офицерам и нижним чинам бороды брить и волосы на голове коротко подстригать». </a:t>
            </a:r>
            <a:b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этим «царским правилом» линейные казаки пренебрегали,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продолжая отращивать свои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бороды «аж до пояса»...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казацкие бороды...</a:t>
            </a:r>
          </a:p>
        </p:txBody>
      </p:sp>
    </p:spTree>
    <p:extLst>
      <p:ext uri="{BB962C8B-B14F-4D97-AF65-F5344CB8AC3E}">
        <p14:creationId xmlns:p14="http://schemas.microsoft.com/office/powerpoint/2010/main" val="499441204"/>
      </p:ext>
    </p:extLst>
  </p:cSld>
  <p:clrMapOvr>
    <a:masterClrMapping/>
  </p:clrMapOvr>
  <p:transition spd="slow">
    <p:pull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 борода являлась неотъемлемым внешним </a:t>
            </a:r>
          </a:p>
          <a:p>
            <a:pPr algn="ctr"/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признаком старообрядцев, 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не служили, </a:t>
            </a:r>
          </a:p>
          <a:p>
            <a:pPr algn="ctr"/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пожалуй, только в переселенных на Кавказ двух малороссийских казачьих полках </a:t>
            </a:r>
          </a:p>
          <a:p>
            <a:pPr algn="ctr"/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(1-й и 2-й Владикавказские полки). </a:t>
            </a:r>
            <a:b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отправленный в 1839 году П. Х. </a:t>
            </a:r>
            <a:r>
              <a:rPr lang="ru-RU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Граббе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</a:p>
          <a:p>
            <a:pPr algn="ctr"/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столицу с донесением о взятии аула </a:t>
            </a:r>
            <a:r>
              <a:rPr lang="ru-RU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Ахульго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отличившийся там казак станицы Червленной </a:t>
            </a:r>
          </a:p>
          <a:p>
            <a:pPr algn="ctr"/>
            <a:r>
              <a:rPr lang="ru-RU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Дигурин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(прозванный </a:t>
            </a:r>
            <a:r>
              <a:rPr lang="ru-RU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Хвацким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«был высокого </a:t>
            </a:r>
          </a:p>
          <a:p>
            <a:pPr algn="ctr"/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 и красив собой - с черной окладистой бородой». </a:t>
            </a:r>
            <a:b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Петербурге «начальство пожелало представить </a:t>
            </a:r>
          </a:p>
          <a:p>
            <a:pPr algn="ctr"/>
            <a:r>
              <a:rPr lang="ru-RU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Хвацкого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Величеству, но тут вышло затруднение: казак </a:t>
            </a:r>
            <a:r>
              <a:rPr lang="ru-RU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Хвацкий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захотел брить бороду.</a:t>
            </a:r>
          </a:p>
          <a:p>
            <a:pPr algn="ctr"/>
            <a:r>
              <a:rPr lang="ru-RU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Гребенцы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(как и все кавказские казаки-староверы) </a:t>
            </a:r>
          </a:p>
          <a:p>
            <a:pPr algn="ctr"/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бороды никогда не брили и считали ее священной</a:t>
            </a:r>
          </a:p>
        </p:txBody>
      </p:sp>
    </p:spTree>
    <p:extLst>
      <p:ext uri="{BB962C8B-B14F-4D97-AF65-F5344CB8AC3E}">
        <p14:creationId xmlns:p14="http://schemas.microsoft.com/office/powerpoint/2010/main" val="834014005"/>
      </p:ext>
    </p:extLst>
  </p:cSld>
  <p:clrMapOvr>
    <a:masterClrMapping/>
  </p:clrMapOvr>
  <p:transition spd="slow">
    <p:pull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484784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казацкие </a:t>
            </a:r>
          </a:p>
          <a:p>
            <a:pPr algn="ctr"/>
            <a:r>
              <a:rPr lang="ru-RU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серьги и кольца</a:t>
            </a:r>
          </a:p>
        </p:txBody>
      </p:sp>
    </p:spTree>
    <p:extLst>
      <p:ext uri="{BB962C8B-B14F-4D97-AF65-F5344CB8AC3E}">
        <p14:creationId xmlns:p14="http://schemas.microsoft.com/office/powerpoint/2010/main" val="2160241402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 Ф.А. Щербина: </a:t>
            </a:r>
          </a:p>
          <a:p>
            <a:pPr algn="ctr"/>
            <a:r>
              <a:rPr lang="ru-RU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«все инородцы довольно </a:t>
            </a:r>
          </a:p>
          <a:p>
            <a:pPr algn="ctr"/>
            <a:r>
              <a:rPr lang="ru-RU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«тонули» в массе черноморских казаков, </a:t>
            </a:r>
          </a:p>
          <a:p>
            <a:pPr algn="ctr"/>
            <a:r>
              <a:rPr lang="ru-RU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документах которых  </a:t>
            </a:r>
          </a:p>
          <a:p>
            <a:pPr algn="ctr"/>
            <a:r>
              <a:rPr lang="ru-RU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стояла почти стандартная формулировка - «он породы </a:t>
            </a:r>
            <a:r>
              <a:rPr lang="ru-RU" sz="4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малороссийской.</a:t>
            </a:r>
            <a:r>
              <a:rPr lang="ru-RU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Звания казачьего»</a:t>
            </a:r>
          </a:p>
        </p:txBody>
      </p:sp>
    </p:spTree>
    <p:extLst>
      <p:ext uri="{BB962C8B-B14F-4D97-AF65-F5344CB8AC3E}">
        <p14:creationId xmlns:p14="http://schemas.microsoft.com/office/powerpoint/2010/main" val="3080591929"/>
      </p:ext>
    </p:extLst>
  </p:cSld>
  <p:clrMapOvr>
    <a:masterClrMapping/>
  </p:clrMapOvr>
  <p:transition spd="slow">
    <p:pull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казачьи серьги...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85090" y="728987"/>
            <a:ext cx="515891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ни одного упоминания,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кавказские казаки-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линейцы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носили в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ушах серьги, по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крайней мере до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конца Кавказской войны...</a:t>
            </a:r>
          </a:p>
        </p:txBody>
      </p:sp>
      <p:pic>
        <p:nvPicPr>
          <p:cNvPr id="1026" name="Picture 2" descr="E:\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153" y="836712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0846" y="4760860"/>
            <a:ext cx="91548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Серьги были популярны у донских казаков, которые служили на Кавказе, в том числе и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Кубанской Линии </a:t>
            </a:r>
          </a:p>
        </p:txBody>
      </p:sp>
    </p:spTree>
    <p:extLst>
      <p:ext uri="{BB962C8B-B14F-4D97-AF65-F5344CB8AC3E}">
        <p14:creationId xmlns:p14="http://schemas.microsoft.com/office/powerpoint/2010/main" val="1735963487"/>
      </p:ext>
    </p:extLst>
  </p:cSld>
  <p:clrMapOvr>
    <a:masterClrMapping/>
  </p:clrMapOvr>
  <p:transition spd="slow">
    <p:pull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казачьи серьги...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67" y="712357"/>
            <a:ext cx="91425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XX века, в среде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«возрожденного казачества», распространилась легенда о том,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единственный сын у родителей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носил серьгу в левом ухе,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последний мужчина в роду - серьгу в правом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ухе, а единственный ребенок у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ходил с двумя серьгами.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исторических подтверждений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этой легенды не найдено...</a:t>
            </a:r>
          </a:p>
        </p:txBody>
      </p:sp>
    </p:spTree>
    <p:extLst>
      <p:ext uri="{BB962C8B-B14F-4D97-AF65-F5344CB8AC3E}">
        <p14:creationId xmlns:p14="http://schemas.microsoft.com/office/powerpoint/2010/main" val="3847150161"/>
      </p:ext>
    </p:extLst>
  </p:cSld>
  <p:clrMapOvr>
    <a:masterClrMapping/>
  </p:clrMapOvr>
  <p:transition spd="slow">
    <p:pull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869160"/>
            <a:ext cx="91390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в конце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века такие же «казачьи серьги» носили солдаты и матросы русской армии и флота,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хотя еще император Петр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запретил в армии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эту древнюю мужскую традицию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казачьи серьги...</a:t>
            </a:r>
          </a:p>
        </p:txBody>
      </p:sp>
      <p:pic>
        <p:nvPicPr>
          <p:cNvPr id="1026" name="Picture 2" descr="E:\26776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5161" y="707886"/>
            <a:ext cx="5393677" cy="407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420674"/>
      </p:ext>
    </p:extLst>
  </p:cSld>
  <p:clrMapOvr>
    <a:masterClrMapping/>
  </p:clrMapOvr>
  <p:transition spd="slow">
    <p:pull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6712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Возможно, когда-то, мужская серьга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считалась у славян военным оберегом.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 она стала демонстрировать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щегольство владельца, его удаль и молодечество...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размышления: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кумыков единственному сыну,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болеющему часто в детстве, надевали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сережку. Его как бы «выдавали за девочку», прятали его от болезни. А потом, </a:t>
            </a:r>
            <a:r>
              <a:rPr lang="ru-RU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</a:p>
          <a:p>
            <a:pPr algn="ctr"/>
            <a:r>
              <a:rPr lang="ru-RU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крепчал, ее снимали...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казачьи серьги...</a:t>
            </a:r>
          </a:p>
        </p:txBody>
      </p:sp>
    </p:spTree>
    <p:extLst>
      <p:ext uri="{BB962C8B-B14F-4D97-AF65-F5344CB8AC3E}">
        <p14:creationId xmlns:p14="http://schemas.microsoft.com/office/powerpoint/2010/main" val="4227454055"/>
      </p:ext>
    </p:extLst>
  </p:cSld>
  <p:clrMapOvr>
    <a:masterClrMapping/>
  </p:clrMapOvr>
  <p:transition spd="slow">
    <p:pull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казацкие кольца...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836712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касается обручальных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колец, то казаки-старообрядцы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не носили совсем.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бородатый - значит женатый.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было достаточно...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 на большом пальце правой руки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носили железное или бронзовое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кольцо «для удобного взвода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тугих курков азиатских ружей и пистолетов»</a:t>
            </a:r>
          </a:p>
        </p:txBody>
      </p:sp>
    </p:spTree>
    <p:extLst>
      <p:ext uri="{BB962C8B-B14F-4D97-AF65-F5344CB8AC3E}">
        <p14:creationId xmlns:p14="http://schemas.microsoft.com/office/powerpoint/2010/main" val="3258500797"/>
      </p:ext>
    </p:extLst>
  </p:cSld>
  <p:clrMapOvr>
    <a:masterClrMapping/>
  </p:clrMapOvr>
  <p:transition spd="slow">
    <p:pull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Просуществовало Кавказское линейное казачье войско </a:t>
            </a:r>
          </a:p>
          <a:p>
            <a:pPr algn="ctr"/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лет, после чего было </a:t>
            </a:r>
          </a:p>
          <a:p>
            <a:pPr algn="ctr"/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разделено в 1860 году на </a:t>
            </a:r>
          </a:p>
          <a:p>
            <a:pPr algn="ctr"/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части. Одна из них </a:t>
            </a:r>
          </a:p>
          <a:p>
            <a:pPr algn="ctr"/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вместе с </a:t>
            </a:r>
          </a:p>
          <a:p>
            <a:pPr algn="ctr"/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Черноморским войском </a:t>
            </a:r>
          </a:p>
          <a:p>
            <a:pPr algn="ctr"/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Кубанское казачье войско, </a:t>
            </a:r>
          </a:p>
          <a:p>
            <a:pPr algn="ctr"/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другая Терское </a:t>
            </a:r>
          </a:p>
        </p:txBody>
      </p:sp>
    </p:spTree>
    <p:extLst>
      <p:ext uri="{BB962C8B-B14F-4D97-AF65-F5344CB8AC3E}">
        <p14:creationId xmlns:p14="http://schemas.microsoft.com/office/powerpoint/2010/main" val="2369160716"/>
      </p:ext>
    </p:extLst>
  </p:cSld>
  <p:clrMapOvr>
    <a:masterClrMapping/>
  </p:clrMapOvr>
  <p:transition spd="slow">
    <p:pull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024" y="764704"/>
            <a:ext cx="91560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«Обзор Кубанской области» за 1911 год: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 1860 года черноморцы и </a:t>
            </a:r>
          </a:p>
          <a:p>
            <a:pPr algn="ctr"/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линейцы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соединены в одно войско, но несмотря на то, что с того времени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прошло 50 лет, до сих пор в жизненном войсковом обиходе сохранилось подразделение на черноморцев и </a:t>
            </a:r>
          </a:p>
          <a:p>
            <a:pPr algn="ctr"/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линейцев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добавлением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и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закубанцев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»...</a:t>
            </a:r>
          </a:p>
        </p:txBody>
      </p:sp>
    </p:spTree>
    <p:extLst>
      <p:ext uri="{BB962C8B-B14F-4D97-AF65-F5344CB8AC3E}">
        <p14:creationId xmlns:p14="http://schemas.microsoft.com/office/powerpoint/2010/main" val="3460248200"/>
      </p:ext>
    </p:extLst>
  </p:cSld>
  <p:clrMapOvr>
    <a:masterClrMapping/>
  </p:clrMapOvr>
  <p:transition spd="slow">
    <p:pull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остя\Моя история\ВК-Вдоль по Линии\_4meFeZ4Z-M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3287"/>
            <a:ext cx="9144000" cy="268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65313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https://vk.com/kuban_line</a:t>
            </a:r>
            <a:endParaRPr lang="ru-RU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332876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6712"/>
            <a:ext cx="9144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«Обычаи в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Екатеринодаре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общие малороссам... </a:t>
            </a:r>
          </a:p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Масленую неделю вместо блинов делают вареники; это любимое блюдо черноморца... </a:t>
            </a:r>
          </a:p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 у </a:t>
            </a:r>
            <a:r>
              <a:rPr lang="ru-RU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великороссиян</a:t>
            </a:r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делается из сыру, а здесь она из хлеба, подобный которому называется </a:t>
            </a:r>
          </a:p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России) кулебякой. На пасхе всегда стоит </a:t>
            </a:r>
          </a:p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поросенок с красным яйцом в зубах. </a:t>
            </a:r>
          </a:p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пасхой вы найдете кусков несколько сала, лакомого блюда черноморского казака» </a:t>
            </a:r>
          </a:p>
          <a:p>
            <a:pPr algn="ctr"/>
            <a:endParaRPr lang="ru-RU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(фрагмент из рукописи В. Ф. Золотаренко 1845 года, посвященной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Екатеринодару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столице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Черномории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«Кубанская Малороссия» </a:t>
            </a:r>
          </a:p>
        </p:txBody>
      </p:sp>
    </p:spTree>
    <p:extLst>
      <p:ext uri="{BB962C8B-B14F-4D97-AF65-F5344CB8AC3E}">
        <p14:creationId xmlns:p14="http://schemas.microsoft.com/office/powerpoint/2010/main" val="1780057873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«Кубанская Малороссия»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764704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«Черноморцы, </a:t>
            </a:r>
            <a:r>
              <a:rPr lang="ru-RU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переселясь</a:t>
            </a:r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берегов </a:t>
            </a:r>
          </a:p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Днепра на Кубань, нисколько не </a:t>
            </a:r>
          </a:p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переменили своего образа жизни и </a:t>
            </a:r>
          </a:p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сих пор верно сохраняют свои </a:t>
            </a:r>
          </a:p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родовые нравы, обычаи и</a:t>
            </a:r>
            <a:r>
              <a:rPr lang="ru-RU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язык, не </a:t>
            </a:r>
          </a:p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забыв даже своего стола. Так что </a:t>
            </a:r>
          </a:p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поехать по здешним станицам и</a:t>
            </a:r>
          </a:p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ху­торам, то легко вообразить себя </a:t>
            </a:r>
          </a:p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нибудь</a:t>
            </a:r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Ба­турине или Диканьке; </a:t>
            </a:r>
          </a:p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неизбежны, как в Ма­лороссии и </a:t>
            </a:r>
          </a:p>
          <a:p>
            <a:pPr algn="ctr"/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борщ, и сало, и вареники...»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29756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В.Л. «ПОЕЗДКА НА ПРАВЫЙ ФЛАНГ КАВКАЗСКОЙ ЛИНИИ И В ЧЕРНОМОРИЮ» </a:t>
            </a:r>
            <a:endParaRPr lang="ru-RU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486626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«Главную подавляющую массу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казачества составили малороссы,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придавшие всему складу жизни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 малорусский характер. Язык,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нравы, обычаи, песни и устная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поэзия, костюм - в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женский, способы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хозяйства и т. п. - все это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малорусским. До начала 1880-х годов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черноморцами не было ни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сектанта...»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«Кубанская Малороссия» </a:t>
            </a:r>
          </a:p>
        </p:txBody>
      </p:sp>
    </p:spTree>
    <p:extLst>
      <p:ext uri="{BB962C8B-B14F-4D97-AF65-F5344CB8AC3E}">
        <p14:creationId xmlns:p14="http://schemas.microsoft.com/office/powerpoint/2010/main" val="154788296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3973</TotalTime>
  <Words>3667</Words>
  <Application>Microsoft Office PowerPoint</Application>
  <PresentationFormat>Экран (4:3)</PresentationFormat>
  <Paragraphs>513</Paragraphs>
  <Slides>67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70" baseType="lpstr">
      <vt:lpstr>Arial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Администратор</cp:lastModifiedBy>
  <cp:revision>1321</cp:revision>
  <dcterms:created xsi:type="dcterms:W3CDTF">2009-10-02T11:49:51Z</dcterms:created>
  <dcterms:modified xsi:type="dcterms:W3CDTF">2020-01-22T13:34:59Z</dcterms:modified>
</cp:coreProperties>
</file>