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692696"/>
            <a:ext cx="8067786" cy="3108543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44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Комплексная система внутреннего мониторинга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динамики формирования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личностных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образовательных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достижений обучающихся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как основной элемент новой школьной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системы оценки качества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условиях реализации ФГОС ООО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53012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МАОУ гимназия № 2</a:t>
            </a:r>
          </a:p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Новороссийск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709724"/>
            <a:ext cx="835824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 с трех сторон проводится мониторинг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(уровня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ЛУУД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5619" y="1596906"/>
            <a:ext cx="7844199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педагоги (информация стекается к заму по ВР в виде таблицы):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по _____________________ (предмет) 	ЛУУД 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Дата_____________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Класс_______________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Учитель _____________________________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психолог, согласно своей циклограмме, предоставляя инфу заму по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 (справки);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классные руководители, проводя мониторинг (инструмент – наблюдение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предоставляя в таком же виде.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78073"/>
              </p:ext>
            </p:extLst>
          </p:nvPr>
        </p:nvGraphicFramePr>
        <p:xfrm>
          <a:off x="1403648" y="2780928"/>
          <a:ext cx="6096000" cy="8229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110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ФИО ученика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Зачет/незачет (=/-)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1. ***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ева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2. ***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рин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09497" y="34819"/>
            <a:ext cx="3996444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Сентябрь-май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383884" y="364816"/>
            <a:ext cx="6376234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(электронная оболочка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5314" y="3343110"/>
            <a:ext cx="544495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апробации – февраль-март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85269" y="5013176"/>
            <a:ext cx="2573461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bg1"/>
                </a:solidFill>
                <a:effectLst/>
              </a:rPr>
              <a:t>Макеты</a:t>
            </a:r>
            <a:endParaRPr lang="ru-RU" sz="5400" b="1" cap="none" spc="0" dirty="0">
              <a:ln/>
              <a:solidFill>
                <a:schemeClr val="bg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91" y="1803968"/>
            <a:ext cx="907241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– </a:t>
            </a:r>
            <a:r>
              <a:rPr lang="ru-RU" sz="3600" b="1" cap="none" spc="0" dirty="0" err="1" smtClean="0">
                <a:ln/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г.Ростов</a:t>
            </a:r>
            <a:r>
              <a:rPr lang="ru-RU" sz="3600" b="1" cap="none" spc="0" dirty="0" smtClean="0">
                <a:ln/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-на-Дону</a:t>
            </a:r>
            <a:endParaRPr lang="ru-RU" sz="3600" b="1" cap="none" spc="0" dirty="0">
              <a:ln/>
              <a:solidFill>
                <a:schemeClr val="bg2">
                  <a:lumMod val="1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6784626" cy="48575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" b="26124"/>
          <a:stretch/>
        </p:blipFill>
        <p:spPr>
          <a:xfrm>
            <a:off x="2555776" y="2852936"/>
            <a:ext cx="6333640" cy="38164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260648"/>
            <a:ext cx="2369495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Отчеты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6683309" cy="5229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6714294" cy="5229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75789"/>
            <a:ext cx="6707442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4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52736"/>
            <a:ext cx="7151587" cy="55892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44122" y="9308"/>
            <a:ext cx="6950557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Только для зама по ВР</a:t>
            </a:r>
            <a:endParaRPr lang="ru-RU" sz="5400" b="1" cap="none" spc="0" dirty="0">
              <a:ln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6195" y="6034498"/>
            <a:ext cx="772640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принятия управленческих решений</a:t>
            </a:r>
            <a:endParaRPr lang="ru-RU" sz="3200" b="1" cap="none" spc="0" dirty="0">
              <a:ln/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9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16832"/>
            <a:ext cx="8501122" cy="2677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Основная цель данного периода деятельности КИП - разработка и начало апробации соответствующей требованиям ФГОС ООО школьной модели комплексной системы внутреннего мониторинга динамики формирования личностных достижений обучающихся.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188640"/>
            <a:ext cx="8399287" cy="63709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Задачи, которые позволяют достичь названной цели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1.Разработка комплексной системы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внутреннего мониторинга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динамики формирования личностных образовательных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достижений обучающихся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2.Обоснование структуры и содержания данной модели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оценки личностных результатов в соответствии с ФГОС ООО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3.Описание особенностей инструментария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4.Разработка и апробация электронной версии мониторинга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5.Экспериментальная проверка эффективности модели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комплексной системы внутреннего мониторинга динамики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формирования личностных образовательных достижений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обучающихся.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9873"/>
            <a:ext cx="69702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деятельность</a:t>
            </a:r>
            <a:endParaRPr lang="ru-RU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8770" y="1358116"/>
            <a:ext cx="8143932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Март-август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года: семинары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учителей-предметников, классных руководителей </a:t>
            </a:r>
            <a:endParaRPr lang="ru-RU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941168"/>
            <a:ext cx="8784976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педагогического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(Протокол от 31.08.2016 г. № 1) вновь сформированные 5-е классы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объект исследования КИП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762660"/>
            <a:ext cx="8143932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Утверждение структурно-функциональной модели </a:t>
            </a:r>
            <a:r>
              <a:rPr lang="ru-RU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комплексной системы внутреннего мониторинга  динамики формирования личностных образовательных  достижений учащихся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1" y="1100232"/>
            <a:ext cx="8715436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Январь-май </a:t>
            </a:r>
            <a:r>
              <a:rPr lang="ru-RU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года </a:t>
            </a:r>
            <a:r>
              <a:rPr lang="ru-RU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осуществление ряда </a:t>
            </a:r>
            <a:r>
              <a:rPr lang="ru-RU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аналитических мероприятий по подготовке к внедренческому этапу проекта</a:t>
            </a:r>
            <a:endParaRPr lang="ru-RU" sz="20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62428" y="2086689"/>
            <a:ext cx="3419141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Конструирование системы.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06495" y="3284984"/>
            <a:ext cx="8723222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Разработка структурно-функциональной модели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комплексной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системы внутреннего мониторинга  динамики формирования личностных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образовательных достижений обучающихся.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2.2. Разработка 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критерииев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эффективности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системы внутреннего мониторинга 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динамики формирования личностных образовательных достижений обучающихся.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2.3. Внесение изменений  в нормативную базу образовательной организации и подготовка пакета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нормативных документов, обеспечивающих эффективность инновационной деятельности.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39873"/>
            <a:ext cx="63993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</a:t>
            </a:r>
            <a:r>
              <a:rPr lang="ru-RU" sz="4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ru-RU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424090" y="2597859"/>
            <a:ext cx="288032" cy="57606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0282" y="620688"/>
            <a:ext cx="8864343" cy="5718849"/>
            <a:chOff x="120282" y="620688"/>
            <a:chExt cx="8864343" cy="571884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23528" y="620688"/>
              <a:ext cx="856176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ru-RU" sz="4000" b="1" cap="none" spc="0" dirty="0" smtClean="0">
                  <a:ln>
                    <a:solidFill>
                      <a:schemeClr val="bg2">
                        <a:lumMod val="75000"/>
                      </a:schemeClr>
                    </a:solidFill>
                  </a:ln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КОМПЛЕКСНЫЙ МОНИТОРИНГ</a:t>
              </a:r>
              <a:endParaRPr lang="ru-RU" sz="4000" b="1" cap="none" spc="0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35450" y="1412776"/>
              <a:ext cx="1349472" cy="584775"/>
            </a:xfrm>
            <a:prstGeom prst="rect">
              <a:avLst/>
            </a:prstGeom>
            <a:scene3d>
              <a:camera prst="orthographicFront"/>
              <a:lightRig rig="harsh" dir="t"/>
            </a:scene3d>
            <a:sp3d>
              <a:bevelT w="152400" h="50800" prst="softRound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ru-RU" sz="3200" b="1" cap="none" spc="0" dirty="0" smtClean="0">
                  <a:ln/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ЦЕЛЬ</a:t>
              </a:r>
              <a:endParaRPr lang="ru-RU" sz="3200" b="1" cap="none" spc="0" dirty="0">
                <a:ln/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876552" y="2372194"/>
              <a:ext cx="1917513" cy="461665"/>
            </a:xfrm>
            <a:prstGeom prst="rect">
              <a:avLst/>
            </a:prstGeom>
            <a:scene3d>
              <a:camera prst="orthographicFront"/>
              <a:lightRig rig="harsh" dir="t"/>
            </a:scene3d>
            <a:sp3d>
              <a:bevelT w="152400" h="50800" prst="softRound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ru-RU" sz="2400" b="1" cap="none" spc="0" dirty="0" smtClean="0">
                  <a:ln/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ДЕЙСТВИЕ</a:t>
              </a:r>
              <a:endParaRPr lang="ru-RU" sz="2400" b="1" cap="none" spc="0" dirty="0">
                <a:ln/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53221" y="2361756"/>
              <a:ext cx="1713931" cy="461665"/>
            </a:xfrm>
            <a:prstGeom prst="rect">
              <a:avLst/>
            </a:prstGeom>
            <a:scene3d>
              <a:camera prst="orthographicFront"/>
              <a:lightRig rig="harsh" dir="t"/>
            </a:scene3d>
            <a:sp3d>
              <a:bevelT w="152400" h="50800" prst="softRound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ru-RU" sz="2400" b="1" cap="none" spc="0" dirty="0" smtClean="0">
                  <a:ln/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ЧУВСТВО</a:t>
              </a:r>
              <a:endParaRPr lang="ru-RU" sz="2400" b="1" cap="none" spc="0" dirty="0">
                <a:ln/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2707" y="2361754"/>
              <a:ext cx="1491114" cy="461665"/>
            </a:xfrm>
            <a:prstGeom prst="rect">
              <a:avLst/>
            </a:prstGeom>
            <a:scene3d>
              <a:camera prst="orthographicFront"/>
              <a:lightRig rig="harsh" dir="t"/>
            </a:scene3d>
            <a:sp3d>
              <a:bevelT w="152400" h="50800" prst="softRound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ru-RU" sz="2400" b="1" cap="none" spc="0" dirty="0" smtClean="0">
                  <a:ln/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ЗНАНИЕ</a:t>
              </a:r>
              <a:endParaRPr lang="ru-RU" sz="2400" b="1" cap="none" spc="0" dirty="0">
                <a:ln/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 rot="3017925">
              <a:off x="1609479" y="1683151"/>
              <a:ext cx="268685" cy="72443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 вниз 8"/>
            <p:cNvSpPr/>
            <p:nvPr/>
          </p:nvSpPr>
          <p:spPr>
            <a:xfrm rot="18406764">
              <a:off x="3748259" y="1650816"/>
              <a:ext cx="268685" cy="72443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2675843" y="1995207"/>
              <a:ext cx="268685" cy="3688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457746" y="5517232"/>
              <a:ext cx="2827126" cy="822305"/>
            </a:xfrm>
            <a:prstGeom prst="ellipse">
              <a:avLst/>
            </a:prstGeom>
            <a:scene3d>
              <a:camera prst="orthographicFront"/>
              <a:lightRig rig="harsh" dir="t"/>
            </a:scene3d>
            <a:sp3d>
              <a:bevelT w="152400" h="50800" prst="softRound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ru-RU" sz="3200" b="1" cap="none" spc="0" dirty="0" smtClean="0">
                  <a:ln/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ОЦЕНКА</a:t>
              </a:r>
              <a:endParaRPr lang="ru-RU" sz="3200" b="1" cap="none" spc="0" dirty="0">
                <a:ln/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Блок-схема: альтернативный процесс 11"/>
            <p:cNvSpPr/>
            <p:nvPr/>
          </p:nvSpPr>
          <p:spPr>
            <a:xfrm>
              <a:off x="120282" y="4667514"/>
              <a:ext cx="1725972" cy="442674"/>
            </a:xfrm>
            <a:prstGeom prst="flowChartAlternateProcess">
              <a:avLst/>
            </a:prstGeom>
            <a:scene3d>
              <a:camera prst="orthographicFront"/>
              <a:lightRig rig="harsh" dir="t"/>
            </a:scene3d>
            <a:sp3d>
              <a:bevelT w="152400" h="50800" prst="softRound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0" dirty="0" smtClean="0">
                  <a:ln/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УЧИТЕЛЬ</a:t>
              </a:r>
            </a:p>
          </p:txBody>
        </p:sp>
        <p:sp>
          <p:nvSpPr>
            <p:cNvPr id="13" name="Блок-схема: альтернативный процесс 12"/>
            <p:cNvSpPr/>
            <p:nvPr/>
          </p:nvSpPr>
          <p:spPr>
            <a:xfrm>
              <a:off x="1989087" y="4667515"/>
              <a:ext cx="1725972" cy="442674"/>
            </a:xfrm>
            <a:prstGeom prst="flowChartAlternateProcess">
              <a:avLst/>
            </a:prstGeom>
            <a:scene3d>
              <a:camera prst="orthographicFront"/>
              <a:lightRig rig="harsh" dir="t"/>
            </a:scene3d>
            <a:sp3d>
              <a:bevelT w="152400" h="50800" prst="softRound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0" dirty="0" smtClean="0">
                  <a:ln/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ПСИХОЛОГ</a:t>
              </a:r>
            </a:p>
          </p:txBody>
        </p:sp>
        <p:sp>
          <p:nvSpPr>
            <p:cNvPr id="14" name="Блок-схема: альтернативный процесс 13"/>
            <p:cNvSpPr/>
            <p:nvPr/>
          </p:nvSpPr>
          <p:spPr>
            <a:xfrm>
              <a:off x="3857892" y="4530517"/>
              <a:ext cx="2448272" cy="783193"/>
            </a:xfrm>
            <a:prstGeom prst="flowChartAlternateProcess">
              <a:avLst/>
            </a:prstGeom>
            <a:scene3d>
              <a:camera prst="orthographicFront"/>
              <a:lightRig rig="harsh" dir="t"/>
            </a:scene3d>
            <a:sp3d>
              <a:bevelT w="152400" h="50800" prst="softRound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0" dirty="0" smtClean="0">
                  <a:ln/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КЛАССНЫЙ РУКОВОДИТЕЛЬ</a:t>
              </a:r>
            </a:p>
          </p:txBody>
        </p:sp>
        <p:sp>
          <p:nvSpPr>
            <p:cNvPr id="15" name="Стрелка вниз 14"/>
            <p:cNvSpPr/>
            <p:nvPr/>
          </p:nvSpPr>
          <p:spPr>
            <a:xfrm rot="8070614">
              <a:off x="1111874" y="5097701"/>
              <a:ext cx="268685" cy="72443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трелка вниз 15"/>
            <p:cNvSpPr/>
            <p:nvPr/>
          </p:nvSpPr>
          <p:spPr>
            <a:xfrm rot="13501053">
              <a:off x="4558414" y="5215092"/>
              <a:ext cx="268685" cy="72443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низ 16"/>
            <p:cNvSpPr/>
            <p:nvPr/>
          </p:nvSpPr>
          <p:spPr>
            <a:xfrm rot="10800000">
              <a:off x="2730814" y="5120811"/>
              <a:ext cx="268685" cy="3804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252707" y="3356992"/>
              <a:ext cx="5615437" cy="72008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3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2669353" y="2903896"/>
              <a:ext cx="268685" cy="3688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848925" y="2903896"/>
              <a:ext cx="268685" cy="3688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4606234" y="2903896"/>
              <a:ext cx="268685" cy="3688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трелка вниз 21"/>
            <p:cNvSpPr/>
            <p:nvPr/>
          </p:nvSpPr>
          <p:spPr>
            <a:xfrm rot="10800000">
              <a:off x="848925" y="4205611"/>
              <a:ext cx="268685" cy="3688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трелка вниз 22"/>
            <p:cNvSpPr/>
            <p:nvPr/>
          </p:nvSpPr>
          <p:spPr>
            <a:xfrm rot="10800000">
              <a:off x="2669353" y="4206976"/>
              <a:ext cx="268685" cy="3688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трелка вниз 23"/>
            <p:cNvSpPr/>
            <p:nvPr/>
          </p:nvSpPr>
          <p:spPr>
            <a:xfrm rot="10800000">
              <a:off x="4606234" y="4119347"/>
              <a:ext cx="268685" cy="3688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962773" y="3203017"/>
              <a:ext cx="183415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50" dirty="0" smtClean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ФОС</a:t>
              </a:r>
              <a:endParaRPr lang="ru-RU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860229" y="1688560"/>
              <a:ext cx="492443" cy="42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vert="vert270"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0" dirty="0" smtClean="0">
                  <a:ln/>
                  <a:solidFill>
                    <a:schemeClr val="accent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система электронного мониторинга</a:t>
              </a:r>
              <a:endParaRPr lang="ru-RU" sz="20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5938477" y="3645024"/>
              <a:ext cx="821856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3973" y="3287304"/>
              <a:ext cx="10831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</a:t>
              </a: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7399933" y="3664682"/>
              <a:ext cx="485168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7965808" y="2856373"/>
              <a:ext cx="1018817" cy="15696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ru-RU" sz="3200" b="1" cap="none" spc="0" dirty="0" smtClean="0">
                  <a:ln/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Зам. </a:t>
              </a:r>
            </a:p>
            <a:p>
              <a:pPr algn="ctr"/>
              <a:r>
                <a:rPr lang="ru-RU" sz="3200" b="1" cap="none" spc="0" dirty="0" smtClean="0">
                  <a:ln/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ВР</a:t>
              </a:r>
              <a:endParaRPr lang="ru-RU" sz="3200" b="1" cap="none" spc="0" dirty="0">
                <a:ln/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14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311860" y="92660"/>
            <a:ext cx="2520280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Июнь-июль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8660" y="775912"/>
            <a:ext cx="788668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учителями-предметниками КТП на следующий учебный год.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8660" y="1484784"/>
            <a:ext cx="7975788" cy="48245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1649"/>
              </p:ext>
            </p:extLst>
          </p:nvPr>
        </p:nvGraphicFramePr>
        <p:xfrm>
          <a:off x="899592" y="2132856"/>
          <a:ext cx="7344816" cy="3600400"/>
        </p:xfrm>
        <a:graphic>
          <a:graphicData uri="http://schemas.openxmlformats.org/drawingml/2006/table">
            <a:tbl>
              <a:tblPr/>
              <a:tblGrid>
                <a:gridCol w="4104433"/>
                <a:gridCol w="1727339"/>
                <a:gridCol w="754997"/>
                <a:gridCol w="758047"/>
              </a:tblGrid>
              <a:tr h="275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УУД 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Способ фиксации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Когнитивный компонент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Инструмент измерения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историко-географический образ, включая представление о территории и границах России, её географических особенностях, знание основных исторических событий развития государственности и общества….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образ социально-политического устройства — представление о государственной организации России, знание государственной символики (герб, флаг, гимн), знание государственных праздников…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72961" y="1628800"/>
            <a:ext cx="75980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____________________________	Предмет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8641" y="1052736"/>
            <a:ext cx="81439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сводной таблицы (циклограммы) по ЛУУД замом по ВР на конкретный учебный год.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70116" y="2564904"/>
            <a:ext cx="8500982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Циклограмма. Контроль.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(ранжирование по УУД)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УУД (когнитивный компонент):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Историко-географический образ, включая представление о территории и границах России,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её географических особенностях, знание основных исторических событий развития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государственности и общества; знание истории и географии края, его достижений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культурных традиций.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11860" y="92660"/>
            <a:ext cx="2520280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Август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32762"/>
              </p:ext>
            </p:extLst>
          </p:nvPr>
        </p:nvGraphicFramePr>
        <p:xfrm>
          <a:off x="179512" y="260648"/>
          <a:ext cx="8784976" cy="620229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14183"/>
                <a:gridCol w="2614183"/>
                <a:gridCol w="1778305"/>
                <a:gridCol w="1778305"/>
              </a:tblGrid>
              <a:tr h="272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Предмет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Инструмент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Класс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Период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</a:tr>
              <a:tr h="10237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Литература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Тестирование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Контрольная работа: письменный ответ на проблемный </a:t>
                      </a:r>
                      <a:r>
                        <a:rPr lang="ru-RU" sz="1600" dirty="0" smtClean="0"/>
                        <a:t>вопрос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5а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5б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1 четверть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2 четверть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</a:tr>
              <a:tr h="817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Тест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р\р сочинение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р\р сочинение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5абв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1 четверть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2 четверть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4 четверть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</a:tr>
              <a:tr h="766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История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В течение учебного года проводится тестовый </a:t>
                      </a:r>
                      <a:r>
                        <a:rPr lang="ru-RU" sz="1600" dirty="0" smtClean="0"/>
                        <a:t>контроль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5абв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Каждая четверть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</a:tr>
              <a:tr h="5448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Обществознание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Заключительный проект «Семейный портрет»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5б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3 четверть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</a:tr>
              <a:tr h="535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Коллективный проект «Самый лучший рассказ»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5абв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1 четверть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</a:tr>
              <a:tr h="5448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Английский язык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/>
                        <a:t>Контроль монологической речи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5абв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1 четверть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</a:tr>
              <a:tr h="6072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Контроль письменной речи (написание личного письма)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5абв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4 четверть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</a:tr>
              <a:tr h="5448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География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Проверочная работа (тестирование)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5абв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1 четверть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</a:tr>
              <a:tr h="272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Практическая работа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5абв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1 четверть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</a:tr>
              <a:tr h="272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Кубановедение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Тестирование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5абв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1 четверть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452</Words>
  <Application>Microsoft Office PowerPoint</Application>
  <PresentationFormat>Экран (4:3)</PresentationFormat>
  <Paragraphs>150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10</cp:lastModifiedBy>
  <cp:revision>68</cp:revision>
  <dcterms:created xsi:type="dcterms:W3CDTF">2017-01-24T05:24:42Z</dcterms:created>
  <dcterms:modified xsi:type="dcterms:W3CDTF">2017-01-30T20:28:23Z</dcterms:modified>
</cp:coreProperties>
</file>