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  <p:sldMasterId id="2147483786" r:id="rId3"/>
    <p:sldMasterId id="2147483798" r:id="rId4"/>
    <p:sldMasterId id="2147484010" r:id="rId5"/>
    <p:sldMasterId id="2147484058" r:id="rId6"/>
    <p:sldMasterId id="2147484087" r:id="rId7"/>
    <p:sldMasterId id="2147484099" r:id="rId8"/>
    <p:sldMasterId id="2147484111" r:id="rId9"/>
    <p:sldMasterId id="2147484124" r:id="rId10"/>
    <p:sldMasterId id="2147484136" r:id="rId11"/>
    <p:sldMasterId id="2147484148" r:id="rId12"/>
    <p:sldMasterId id="2147484161" r:id="rId13"/>
  </p:sldMasterIdLst>
  <p:sldIdLst>
    <p:sldId id="256" r:id="rId14"/>
    <p:sldId id="278" r:id="rId15"/>
    <p:sldId id="335" r:id="rId16"/>
    <p:sldId id="332" r:id="rId17"/>
    <p:sldId id="327" r:id="rId18"/>
    <p:sldId id="331" r:id="rId19"/>
    <p:sldId id="330" r:id="rId20"/>
    <p:sldId id="328" r:id="rId21"/>
    <p:sldId id="329" r:id="rId22"/>
    <p:sldId id="333" r:id="rId23"/>
    <p:sldId id="341" r:id="rId24"/>
    <p:sldId id="342" r:id="rId25"/>
    <p:sldId id="343" r:id="rId26"/>
    <p:sldId id="344" r:id="rId27"/>
    <p:sldId id="345" r:id="rId28"/>
    <p:sldId id="348" r:id="rId29"/>
    <p:sldId id="349" r:id="rId30"/>
    <p:sldId id="350" r:id="rId31"/>
    <p:sldId id="272" r:id="rId32"/>
    <p:sldId id="346" r:id="rId33"/>
    <p:sldId id="310" r:id="rId34"/>
    <p:sldId id="334" r:id="rId35"/>
    <p:sldId id="340" r:id="rId36"/>
    <p:sldId id="337" r:id="rId37"/>
    <p:sldId id="338" r:id="rId38"/>
    <p:sldId id="339" r:id="rId39"/>
    <p:sldId id="354" r:id="rId40"/>
    <p:sldId id="351" r:id="rId41"/>
    <p:sldId id="352" r:id="rId42"/>
    <p:sldId id="353" r:id="rId43"/>
    <p:sldId id="30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5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606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24BD-E2D9-4EDD-B5F9-2F622BEA8C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966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9DE-4542-4B28-B7F5-30E1C22CF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9377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9AE02-66B0-4273-836F-4E9AF6021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5443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CDA4-CDF9-43CB-AD80-6DD84EE84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068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9BB64-BCF3-4BA8-955D-AA34073995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5202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03E8C-2B19-4EA3-972A-76D233836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1788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6537-6625-409D-8A04-1B06EBEAB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335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58E9C-149E-48B7-AE6B-7A9BD0C05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500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21601-1B99-4BA5-B96C-6F878BD73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7122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B06B3-9EF5-41C2-9CD3-BE7F2179D4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33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56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6AD6-B9AF-4193-A448-A8640C202F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4206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224C-138F-48BD-A717-ADBBF3AC8A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0418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50FD-0292-4FB1-B896-FDBFD0A2F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50079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1058A-C32D-40F8-B782-999BE1E65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108223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F685-9DC2-455B-9BA2-99B857DC80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60498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D055F6-7FBC-456B-8D22-8C2B11E45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6450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08C68E-E332-48B0-A5EF-8CD906A8FC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9122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5EFE0D-520B-450A-A41D-E8B0EBBC00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405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5F9B7E-4A9F-4A31-9068-EF5F0DDFC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04081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149F7F-E6FD-484B-A352-77448205F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17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88A67F-8BE5-445E-BED4-AFA74C0492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0045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2E497D5-EB4F-4E45-90BA-5B0F42ACB1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85275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ED69F49-453E-4959-A7F1-4B720613CC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36707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141FD68-2AEC-4427-B844-6E986F9B2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04648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9A7DC53-42FD-4CF7-9C9B-6CECC9778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91715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09B50F-F686-483F-8E07-3516B82A42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914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5161387-357C-43A8-BC66-C3A1759D10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3169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1A619-C6BE-494A-94B0-C7CBF729B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5913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BA4A2-5953-401D-9CD9-44D2D2185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19161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FC88-9DBC-4CB5-8B3F-554E7CE606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3286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2B4F2-03BA-4C5B-AE7C-E035DB875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6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62EF93-2CCB-4FC0-BC8F-BC395F793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76116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F3DA0-06CA-4300-A102-87397E1EE4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854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1DAC-F56D-43A0-A72B-7E0BA6F655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13986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6BC69-5895-4BC2-BF0F-A20823B320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275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5E757-F11A-44BF-BD6F-4E0F5394C9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71195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D781-4ED9-4600-8B74-0E2204EA44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89413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500A-4F8E-4DE4-9233-CC9A512A0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7583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DE57-CE1E-454B-A58D-3CA69BDD44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7294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C6D72-3903-4DE6-86BC-285D6E3A38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02640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059A7-E142-4087-956B-FAC39A0D672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376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508D-4F70-41E7-87F9-5DAD2AB1913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3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A4C14A-5EB4-4361-BF53-9710B9E41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6044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CF12-E433-4436-A9A5-032D68F912F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38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9248-8487-469D-AEBD-13EA93E74DF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07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AB5E-51BD-4CD7-8367-4343A14FA8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560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720A-2F70-4718-B148-C634D69E20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71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60A5-5AEA-42A1-99CA-2645311FBE2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702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6BE2-9B63-4627-9CFE-0C517600A8B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382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48809-3063-47C4-BA98-093B77DB677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069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09C02-0D85-44C5-9CE8-B2CE8A3F08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70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AD15-8F22-4730-9B75-1B807832F87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542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5AC4-BF3D-4091-B7D7-587A4ACDA6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24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0D9662-6D70-4EC3-B706-7A407641F3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229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7658A1-D543-40B7-90C7-67C750FB15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8334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58194D-3A0A-4D63-8636-7086BB1115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066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967A58-C5B7-4F5A-801E-C739521285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042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A29360-370E-4455-9DE0-FC28F86F3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554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82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87BCA-4F68-4106-AC37-C2792CBF6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181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C15531-02E0-4F0D-A712-8FC6E669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318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A006361-AD12-47C3-B187-66D034CE3B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27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91373A-10C4-4FC7-A6FB-723DC1153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583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A08E22-31CD-4E32-9740-3B3EC9BFE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1931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F6184D-9658-44D6-935D-6A0C34C60D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1749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C95EE4A-7A11-41F0-B425-C67CB8C44B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595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9E6366-02C0-45F8-ABF0-0A1B56426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5054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DFEBED-2A8F-4C98-97EE-915835A399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3204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9E35E7E-8171-4A89-A565-4C7DFF33CD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97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3AF27E6-B327-4E61-900A-48A364F1C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5232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34B42C-3697-4659-B542-624AC47FE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73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7EFAAFD-525B-4F71-8349-962221E57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69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380C2B-821E-4F85-9BDF-8F14A9BAF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356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8819-CE67-4715-A763-D8D73C7BC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7782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D989-34E3-43BD-BFD6-CB852708E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487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627-D25A-43BC-AE4D-08EDB64EDC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321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B875-706B-49B1-B50D-DFDA7D237D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977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A165-642E-46DC-8F8A-4FB9BE6EC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3361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C3E0C-A49B-41BB-9002-86D88A212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58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33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5054-5C33-4B00-B2BF-D63748794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95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F1BC-9122-4517-8B5F-95D8300D99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7008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01ADE-B6ED-41B1-8164-D05EAAFBFB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5356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E1C71-F718-4EA1-8D04-B787CDBB5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8797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6CB6-2C9C-4B0F-8ADB-8D21534FF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4953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D7E9-D032-4ECC-AEC8-9C296ACD3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680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5FC9-583B-40D9-8471-508DD6412B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4881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5E35-960B-4197-BEF7-5C09C3C98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9395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CA19-E261-4E62-BE64-5BD660F9D1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8903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A0A7C-EED2-48C0-910A-E78009F73C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798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5995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016CF-F81C-4E63-8A28-C823AF73B3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613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1765-3A71-490F-8FD4-B91520ABF9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379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0BB5-C159-4E39-BE42-253BCEE239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929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1B84-F073-4833-9657-DE0D151FAC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2458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D681B-D3CA-45EF-A391-F2D67F1BA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90165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83B30-0ABE-4D4F-903D-C52ADACA79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658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E5C8C9D-22E9-4792-85EC-A46C9E932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2483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333144-2B56-4750-8723-E78667A3A2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16720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15356A6-4696-4686-A374-53F01F854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374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D6E6C57-A668-44FA-B376-0BB355462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52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58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FDCC-9314-490A-83F5-9A1B349538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2934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0EB4EB9-8AD6-43AB-AA31-787E061A05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8420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F807128-F423-4110-B59D-1D28E566D6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1316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B60CBA-6A59-4BC9-BC57-BD84E3B1A7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645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C6E72B-4398-4091-A1E3-04675903E9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0358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3FBE35E-E7FF-4CB8-879B-E152016D15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222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B6427A-51B6-436F-BFEB-2D900870C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819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30EB49-A526-42C6-AC4B-8F1A45BCD7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9593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9922D3-9CFC-4F22-9055-DDEB3B1544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110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CF264C2-60BB-496B-9BC9-DF335419B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67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67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0322B9-34B1-4606-8CE5-15208F979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11339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10F64F-AC85-4438-88D1-7F8381B7E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67165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4341A74-72C0-4820-8BCC-9272022E3A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6725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43AAF5-40F7-48A5-B193-429B6EBB7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9960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F09361E-D5D5-4AA2-889D-2174829685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0723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51FC122-922A-44FB-9D69-D9E7B4A45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226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123B62F-D000-4EB2-ADF5-C541F439F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5489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A53E11-88AB-4ACE-AED0-4C09F5E87E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334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BBA0842-0EBE-4F36-B799-6773BCD3F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46167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171809-2FA3-4FC3-A415-932BEFB0C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05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35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CAF150B-DF72-4947-9035-3B7C552CB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8195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8EC20-C4BE-40B2-A134-A6D59C00E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297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3AF09-22B2-406E-85AF-9BCDA6305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2105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2CEC-4964-42AE-8ED0-6E15D735B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8350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422A-38D5-4E4A-9DFD-5B100A12DE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8457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6A20-8154-48B6-956F-CBFE5AF23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536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93B9-F2FC-40E6-8A07-F922895116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7551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8F54E-4C4E-49CB-83BA-F43ECC9EF1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8446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D579-8DE4-4999-B38A-2B51EFD1A4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443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4690F-E887-438F-AA84-0EA4E8CF2A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175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930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CA10-F826-47F0-B0B6-040D2F98C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16601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7894-AE58-4077-B87A-29E0F1BC9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3936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48290-53F6-40D7-A2F2-0A70D17FAE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8900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2B71-6107-4C3C-9F36-AC8D66930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4145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A9E54-3233-4133-86EC-D8DA63D352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5640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B459-FBB6-450E-B10E-C27465B60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45779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5E500-275A-44CC-98FC-6F1A1DDAD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04866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87EF5-E116-41E3-9877-38F60311E3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69430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6A6D-0F67-49AA-A0D3-3D644D5DC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5912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463F-12FF-4C2A-983E-C4B6B59C8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52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CCE0F-3A75-40BD-9096-70ACC0ADF4D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F57-0B93-4862-A4CF-8688D521D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DEB45-FDA2-449E-9FB8-94326DE3F3B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10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6992FE-990B-43DF-B9C5-EA40303A3EF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21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428765-F66E-4462-9C0C-1B26D55EFDC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94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7DFD3B-202B-4938-8DAB-A4A0FD03943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1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D9A46-1CE6-417A-BA54-F07BB1A6838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61AB6E-75BE-4CFD-9E30-5B677CC8D57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60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A5245-C5ED-46F0-A6B1-86A18EA8B63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0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955CFA-24D3-4153-B1E8-71E2FEFE3DC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3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18206B-A5C7-41E3-9555-B9E22B290AB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96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F1445-18F5-4AC6-8B66-84B37334496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354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66898-CFD4-44E7-8606-8A0041CFBF7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55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92DEC-6156-4B81-A7D9-07029822C83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30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2.xml"/><Relationship Id="rId1" Type="http://schemas.openxmlformats.org/officeDocument/2006/relationships/themeOverride" Target="../theme/themeOverr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nadsky.info/" TargetMode="External"/><Relationship Id="rId2" Type="http://schemas.openxmlformats.org/officeDocument/2006/relationships/hyperlink" Target="http://www.oodi.ru/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5.jpeg"/><Relationship Id="rId4" Type="http://schemas.openxmlformats.org/officeDocument/2006/relationships/hyperlink" Target="mailto:leontov@gmail.comwww.vernadsky.inf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252536" y="381770"/>
            <a:ext cx="864096" cy="11750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Межрегиональное общественное Движение творческих педагогов «Исследователь»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39752" y="369332"/>
            <a:ext cx="7661970" cy="117502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общеросс движение\Логотипы\Исследователь МЕЖРЕГИОНАЛЬНОЕ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345" y="369332"/>
            <a:ext cx="1398622" cy="11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275856" y="6702267"/>
            <a:ext cx="6084168" cy="7200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414" y="2602498"/>
            <a:ext cx="2513586" cy="3096344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-612576" y="2636912"/>
            <a:ext cx="7086938" cy="309634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11760" y="43067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Леонтович Александр Владимирович </a:t>
            </a:r>
          </a:p>
          <a:p>
            <a:r>
              <a:rPr lang="ru-RU" i="1" dirty="0" err="1" smtClean="0">
                <a:solidFill>
                  <a:schemeClr val="bg1"/>
                </a:solidFill>
              </a:rPr>
              <a:t>к.психол.н</a:t>
            </a:r>
            <a:r>
              <a:rPr lang="ru-RU" i="1" dirty="0" smtClean="0">
                <a:solidFill>
                  <a:schemeClr val="bg1"/>
                </a:solidFill>
              </a:rPr>
              <a:t>., Председатель МОД «Исследователь»</a:t>
            </a:r>
          </a:p>
          <a:p>
            <a:r>
              <a:rPr lang="ru-RU" i="1" dirty="0" err="1" smtClean="0">
                <a:solidFill>
                  <a:schemeClr val="bg1"/>
                </a:solidFill>
              </a:rPr>
              <a:t>Вед.н.с</a:t>
            </a:r>
            <a:r>
              <a:rPr lang="ru-RU" i="1" dirty="0" smtClean="0">
                <a:solidFill>
                  <a:schemeClr val="bg1"/>
                </a:solidFill>
              </a:rPr>
              <a:t>. Института изучения детства, семьи и воспитания РАО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640985"/>
            <a:ext cx="5976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Организационно-методические аспекты развития исследовательской и проектной деятельности  в условиях современной нормативно-методической среды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94" y="332656"/>
            <a:ext cx="7293496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Школа отвечает, чтобы ученик… Мнений родителей и учителей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1" y="1647392"/>
            <a:ext cx="6062796" cy="50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-31531" y="332656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dirty="0">
                <a:solidFill>
                  <a:schemeClr val="bg1"/>
                </a:solidFill>
              </a:rPr>
              <a:t>Стратегия научно-технологического развития Российской Федерации 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79388" y="1772816"/>
            <a:ext cx="8964612" cy="44259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>
                <a:latin typeface="+mj-lt"/>
                <a:ea typeface="Calibri"/>
                <a:cs typeface="Times New Roman" panose="02020603050405020304" pitchFamily="18" charset="0"/>
              </a:rPr>
              <a:t>Указ </a:t>
            </a:r>
            <a:r>
              <a:rPr lang="ru-RU" dirty="0">
                <a:latin typeface="+mj-lt"/>
                <a:ea typeface="Calibri"/>
                <a:cs typeface="Times New Roman" panose="02020603050405020304" pitchFamily="18" charset="0"/>
              </a:rPr>
              <a:t>Президента РФ от 01.12.2016 № </a:t>
            </a:r>
            <a:r>
              <a:rPr lang="ru-RU" dirty="0" smtClean="0">
                <a:latin typeface="+mj-lt"/>
                <a:ea typeface="Calibri"/>
                <a:cs typeface="Times New Roman" panose="02020603050405020304" pitchFamily="18" charset="0"/>
              </a:rPr>
              <a:t>642. </a:t>
            </a:r>
          </a:p>
          <a:p>
            <a:pPr marL="0" indent="0">
              <a:buFontTx/>
              <a:buNone/>
            </a:pPr>
            <a:r>
              <a:rPr lang="ru-RU" dirty="0" smtClean="0">
                <a:latin typeface="+mj-lt"/>
                <a:ea typeface="Calibri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+mj-lt"/>
                <a:ea typeface="Calibri"/>
                <a:cs typeface="Times New Roman" panose="02020603050405020304" pitchFamily="18" charset="0"/>
              </a:rPr>
              <a:t>достижения цели научно-технологического развития Российской Федерации необходимо создать возможности для выявления талантливой молодежи и построения успешной карьеры в области науки, технологий и инноваций; развития современной системы научно-технического творчества детей и </a:t>
            </a:r>
            <a:r>
              <a:rPr lang="ru-RU" dirty="0" smtClean="0">
                <a:latin typeface="+mj-lt"/>
                <a:ea typeface="Calibri"/>
                <a:cs typeface="Times New Roman" panose="02020603050405020304" pitchFamily="18" charset="0"/>
              </a:rPr>
              <a:t>молодежи.</a:t>
            </a:r>
            <a:endParaRPr lang="ru-RU" altLang="ru-RU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25400" y="404813"/>
            <a:ext cx="7354888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Стратегия научно-технологичес-кого развития России до 2035 г.</a:t>
            </a:r>
          </a:p>
        </p:txBody>
      </p:sp>
      <p:pic>
        <p:nvPicPr>
          <p:cNvPr id="72707" name="Picture 6" descr="http://apitp73.ru/wp-content/uploads/2016/09/%D0%9D%D0%A2%D0%9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414020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6"/>
          <p:cNvSpPr txBox="1">
            <a:spLocks noChangeArrowheads="1"/>
          </p:cNvSpPr>
          <p:nvPr/>
        </p:nvSpPr>
        <p:spPr bwMode="auto">
          <a:xfrm>
            <a:off x="4140200" y="1828800"/>
            <a:ext cx="5003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96838" indent="352425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Космические технологии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Автономный транспорт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Беспилотные летательные аппараты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Распределенные энергетические системы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Персональные системы безопасности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Разработка и применение новых материалов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Современные технологии сельского хозяйства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Персональная медицина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Нейротехнологии</a:t>
            </a:r>
          </a:p>
          <a:p>
            <a:pPr lvl="3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AutoNum type="arabicPeriod"/>
            </a:pPr>
            <a:r>
              <a:rPr lang="ru-RU" altLang="ru-RU" sz="2100" b="1" smtClean="0">
                <a:solidFill>
                  <a:srgbClr val="000000"/>
                </a:solidFill>
                <a:latin typeface="Calibri" pitchFamily="34" charset="0"/>
              </a:rPr>
              <a:t>Телекоммуникации и средства связи</a:t>
            </a:r>
            <a:endParaRPr lang="ru-RU" altLang="ru-RU" sz="21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2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6911999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Указ Президента РФ от 7 мая 2018 г. № 204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dirty="0" smtClean="0"/>
              <a:t>Обновление </a:t>
            </a:r>
            <a:r>
              <a:rPr lang="ru-RU" altLang="ru-RU" sz="2800" dirty="0"/>
              <a:t>содержания </a:t>
            </a:r>
            <a:r>
              <a:rPr lang="ru-RU" altLang="ru-RU" sz="2800" dirty="0" smtClean="0"/>
              <a:t>и совершенствование </a:t>
            </a:r>
            <a:r>
              <a:rPr lang="ru-RU" altLang="ru-RU" sz="2800" dirty="0"/>
              <a:t>методов обучения предметной области "Технология";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Самоопределение </a:t>
            </a:r>
            <a:r>
              <a:rPr lang="ru-RU" altLang="ru-RU" sz="2800" dirty="0"/>
              <a:t>и </a:t>
            </a:r>
            <a:r>
              <a:rPr lang="ru-RU" altLang="ru-RU" sz="2800" dirty="0" smtClean="0"/>
              <a:t>профессиональная </a:t>
            </a:r>
            <a:r>
              <a:rPr lang="ru-RU" altLang="ru-RU" sz="2800" dirty="0"/>
              <a:t>ориентацию всех обучающихся</a:t>
            </a:r>
            <a:r>
              <a:rPr lang="ru-RU" altLang="ru-RU" sz="2800" dirty="0" smtClean="0"/>
              <a:t>;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Создание </a:t>
            </a:r>
            <a:r>
              <a:rPr lang="ru-RU" altLang="ru-RU" sz="2800" dirty="0"/>
              <a:t>современной и безопасной цифровой </a:t>
            </a:r>
            <a:r>
              <a:rPr lang="ru-RU" altLang="ru-RU" sz="2800" dirty="0" smtClean="0"/>
              <a:t>образовательной среды;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Создание </a:t>
            </a:r>
            <a:r>
              <a:rPr lang="ru-RU" altLang="ru-RU" sz="2800" dirty="0"/>
              <a:t>условий для развития </a:t>
            </a:r>
            <a:r>
              <a:rPr lang="ru-RU" altLang="ru-RU" sz="2800" dirty="0" smtClean="0"/>
              <a:t>наставничества</a:t>
            </a:r>
            <a:r>
              <a:rPr lang="ru-RU" altLang="ru-RU" sz="2800" dirty="0"/>
              <a:t>, </a:t>
            </a:r>
            <a:r>
              <a:rPr lang="ru-RU" altLang="ru-RU" sz="2800" dirty="0" smtClean="0"/>
              <a:t>поддержки общественных </a:t>
            </a:r>
            <a:r>
              <a:rPr lang="ru-RU" altLang="ru-RU" sz="2800" dirty="0"/>
              <a:t>инициатив и проектов,</a:t>
            </a:r>
          </a:p>
        </p:txBody>
      </p:sp>
      <p:sp>
        <p:nvSpPr>
          <p:cNvPr id="7987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125D2-F17F-457F-87D9-1FA5A5B357C6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36704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Цели Национального проекта «Образование» (2018-2024 </a:t>
            </a:r>
            <a:r>
              <a:rPr lang="ru-RU" sz="3200" b="1" dirty="0" err="1" smtClean="0">
                <a:solidFill>
                  <a:schemeClr val="bg1"/>
                </a:solidFill>
              </a:rPr>
              <a:t>гг</a:t>
            </a:r>
            <a:r>
              <a:rPr lang="ru-RU" sz="3200" b="1" dirty="0" smtClean="0">
                <a:solidFill>
                  <a:schemeClr val="bg1"/>
                </a:solidFill>
              </a:rPr>
              <a:t>).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25963"/>
          </a:xfrm>
        </p:spPr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беспечение глобальной конкурентоспособности российского образования</a:t>
            </a:r>
            <a:r>
              <a:rPr lang="ru-RU" dirty="0"/>
              <a:t>, вхождение </a:t>
            </a:r>
            <a:r>
              <a:rPr lang="ru-RU" dirty="0" smtClean="0"/>
              <a:t>Российской Федерации </a:t>
            </a:r>
            <a:r>
              <a:rPr lang="ru-RU" dirty="0"/>
              <a:t>в число 10 ведущих </a:t>
            </a:r>
            <a:r>
              <a:rPr lang="ru-RU" dirty="0" smtClean="0"/>
              <a:t>стран мира </a:t>
            </a:r>
            <a:r>
              <a:rPr lang="ru-RU" dirty="0"/>
              <a:t>по качеству общего </a:t>
            </a:r>
            <a:r>
              <a:rPr lang="ru-RU" dirty="0" smtClean="0"/>
              <a:t>образования.</a:t>
            </a:r>
          </a:p>
          <a:p>
            <a:r>
              <a:rPr lang="ru-RU" dirty="0" smtClean="0"/>
              <a:t>Воспитание </a:t>
            </a:r>
            <a:r>
              <a:rPr lang="ru-RU" dirty="0"/>
              <a:t>гармонично </a:t>
            </a:r>
            <a:r>
              <a:rPr lang="ru-RU" dirty="0" smtClean="0"/>
              <a:t>развитой и </a:t>
            </a:r>
            <a:r>
              <a:rPr lang="ru-RU" dirty="0"/>
              <a:t>социально ответственной личности </a:t>
            </a:r>
            <a:r>
              <a:rPr lang="ru-RU" dirty="0" smtClean="0"/>
              <a:t>на основе </a:t>
            </a:r>
            <a:r>
              <a:rPr lang="ru-RU" dirty="0"/>
              <a:t>духовно-нравственных </a:t>
            </a:r>
            <a:r>
              <a:rPr lang="ru-RU" dirty="0" smtClean="0"/>
              <a:t>ценностей народов </a:t>
            </a:r>
            <a:r>
              <a:rPr lang="ru-RU" dirty="0"/>
              <a:t>Российской Федерации</a:t>
            </a:r>
            <a:r>
              <a:rPr lang="ru-RU" dirty="0" smtClean="0"/>
              <a:t>, </a:t>
            </a:r>
            <a:r>
              <a:rPr lang="ru-RU" dirty="0" err="1" smtClean="0"/>
              <a:t>историчес</a:t>
            </a:r>
            <a:r>
              <a:rPr lang="ru-RU" dirty="0" smtClean="0"/>
              <a:t>-ких </a:t>
            </a:r>
            <a:r>
              <a:rPr lang="ru-RU" dirty="0"/>
              <a:t>и </a:t>
            </a:r>
            <a:r>
              <a:rPr lang="ru-RU" dirty="0" smtClean="0"/>
              <a:t>национально-культурных традиций.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45FC9-583B-40D9-8471-508DD6412B62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4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632848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Федеральные проекты  </a:t>
            </a:r>
            <a:r>
              <a:rPr lang="ru-RU" sz="3200" b="1" dirty="0" err="1" smtClean="0">
                <a:solidFill>
                  <a:schemeClr val="bg1"/>
                </a:solidFill>
              </a:rPr>
              <a:t>Национа-льного</a:t>
            </a:r>
            <a:r>
              <a:rPr lang="ru-RU" sz="3200" b="1" dirty="0" smtClean="0">
                <a:solidFill>
                  <a:schemeClr val="bg1"/>
                </a:solidFill>
              </a:rPr>
              <a:t> проекта «Образование»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388424" cy="4525963"/>
          </a:xfrm>
        </p:spPr>
        <p:txBody>
          <a:bodyPr/>
          <a:lstStyle/>
          <a:p>
            <a:r>
              <a:rPr lang="ru-RU" sz="2800" b="1" dirty="0"/>
              <a:t>Современная </a:t>
            </a:r>
            <a:r>
              <a:rPr lang="ru-RU" sz="2800" b="1" dirty="0" smtClean="0"/>
              <a:t>школа;</a:t>
            </a:r>
            <a:endParaRPr lang="ru-RU" sz="2800" b="1" dirty="0"/>
          </a:p>
          <a:p>
            <a:r>
              <a:rPr lang="ru-RU" sz="2800" b="1" dirty="0" smtClean="0"/>
              <a:t>Успех </a:t>
            </a:r>
            <a:r>
              <a:rPr lang="ru-RU" sz="2800" b="1" dirty="0"/>
              <a:t>каждого </a:t>
            </a:r>
            <a:r>
              <a:rPr lang="ru-RU" sz="2800" b="1" dirty="0" smtClean="0"/>
              <a:t>ребенка;</a:t>
            </a:r>
            <a:endParaRPr lang="ru-RU" sz="2800" b="1" dirty="0"/>
          </a:p>
          <a:p>
            <a:r>
              <a:rPr lang="ru-RU" sz="2800" b="1" dirty="0" smtClean="0"/>
              <a:t>Поддержка </a:t>
            </a:r>
            <a:r>
              <a:rPr lang="ru-RU" sz="2800" b="1" dirty="0"/>
              <a:t>семей, имеющих </a:t>
            </a:r>
            <a:r>
              <a:rPr lang="ru-RU" sz="2800" b="1" dirty="0" smtClean="0"/>
              <a:t>детей;</a:t>
            </a:r>
            <a:endParaRPr lang="ru-RU" sz="2800" b="1" dirty="0"/>
          </a:p>
          <a:p>
            <a:r>
              <a:rPr lang="ru-RU" sz="2800" b="1" dirty="0" smtClean="0"/>
              <a:t>Цифровая </a:t>
            </a:r>
            <a:r>
              <a:rPr lang="ru-RU" sz="2800" b="1" dirty="0"/>
              <a:t>образовательная </a:t>
            </a:r>
            <a:r>
              <a:rPr lang="ru-RU" sz="2800" b="1" dirty="0" smtClean="0"/>
              <a:t>среда;</a:t>
            </a:r>
            <a:endParaRPr lang="ru-RU" sz="2800" b="1" dirty="0"/>
          </a:p>
          <a:p>
            <a:r>
              <a:rPr lang="ru-RU" sz="2800" b="1" dirty="0" smtClean="0"/>
              <a:t>Учитель будущего;</a:t>
            </a:r>
            <a:endParaRPr lang="ru-RU" sz="2800" b="1" dirty="0"/>
          </a:p>
          <a:p>
            <a:r>
              <a:rPr lang="ru-RU" sz="2800" b="1" dirty="0" smtClean="0"/>
              <a:t>Молодые профессионалы;</a:t>
            </a:r>
            <a:endParaRPr lang="ru-RU" sz="2800" b="1" dirty="0"/>
          </a:p>
          <a:p>
            <a:r>
              <a:rPr lang="ru-RU" sz="2800" b="1" dirty="0" smtClean="0"/>
              <a:t>Новые </a:t>
            </a:r>
            <a:r>
              <a:rPr lang="ru-RU" sz="2800" b="1" dirty="0"/>
              <a:t>возможности для </a:t>
            </a:r>
            <a:r>
              <a:rPr lang="ru-RU" sz="2800" b="1" dirty="0" smtClean="0"/>
              <a:t>каждого;</a:t>
            </a:r>
            <a:endParaRPr lang="ru-RU" sz="2800" b="1" dirty="0"/>
          </a:p>
          <a:p>
            <a:r>
              <a:rPr lang="ru-RU" sz="2800" b="1" dirty="0" smtClean="0"/>
              <a:t>Социальная активность;</a:t>
            </a:r>
          </a:p>
          <a:p>
            <a:r>
              <a:rPr lang="ru-RU" sz="2800" b="1" dirty="0"/>
              <a:t>Экспорт </a:t>
            </a:r>
            <a:r>
              <a:rPr lang="ru-RU" sz="2800" b="1" dirty="0" smtClean="0"/>
              <a:t>образования;</a:t>
            </a:r>
          </a:p>
          <a:p>
            <a:r>
              <a:rPr lang="ru-RU" sz="2800" b="1" dirty="0" smtClean="0"/>
              <a:t>Социальные </a:t>
            </a:r>
            <a:r>
              <a:rPr lang="ru-RU" sz="2800" b="1" dirty="0"/>
              <a:t>лифты </a:t>
            </a:r>
            <a:r>
              <a:rPr lang="ru-RU" sz="2800" b="1"/>
              <a:t>для </a:t>
            </a:r>
            <a:r>
              <a:rPr lang="ru-RU" sz="2800" b="1" smtClean="0"/>
              <a:t>каждого.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45FC9-583B-40D9-8471-508DD6412B62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16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56784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Новая редакция ФГОС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45FC9-583B-40D9-8471-508DD6412B6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формирование </a:t>
            </a:r>
            <a:r>
              <a:rPr lang="ru-RU" sz="2400" dirty="0">
                <a:solidFill>
                  <a:srgbClr val="000000"/>
                </a:solidFill>
              </a:rPr>
              <a:t>у обучающихся системных знаний о месте России в мире, ее исторической роли, территориальной целостности, культурном и технологическом развитии, вкладе в мировое научное наследие и на этой основе формирование представлений о современной России, устремленной в будущее</a:t>
            </a:r>
            <a:r>
              <a:rPr lang="ru-RU" sz="2400" dirty="0" smtClean="0">
                <a:solidFill>
                  <a:srgbClr val="000000"/>
                </a:solidFill>
              </a:rPr>
              <a:t>;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развитие </a:t>
            </a:r>
            <a:r>
              <a:rPr lang="ru-RU" sz="2400" dirty="0">
                <a:solidFill>
                  <a:srgbClr val="000000"/>
                </a:solidFill>
              </a:rPr>
              <a:t>представлений о высоком уровне научно-технологического развития страны, овладение современными технологическими средствами в ходе обучения и в повседневной жизни, освоение цифровых образовательных сред для проверки и приобретения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6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1374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6989762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Круглый стол в Совете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160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2349500"/>
            <a:ext cx="8743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6989762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Ориентиры региональной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254252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Иерархия программ</a:t>
            </a:r>
          </a:p>
        </p:txBody>
      </p:sp>
      <p:sp>
        <p:nvSpPr>
          <p:cNvPr id="111619" name="TextBox 3"/>
          <p:cNvSpPr txBox="1">
            <a:spLocks noChangeArrowheads="1"/>
          </p:cNvSpPr>
          <p:nvPr/>
        </p:nvSpPr>
        <p:spPr bwMode="auto">
          <a:xfrm>
            <a:off x="755650" y="1852613"/>
            <a:ext cx="76327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</a:rPr>
              <a:t>Основная образовательная программа </a:t>
            </a:r>
          </a:p>
        </p:txBody>
      </p:sp>
      <p:sp>
        <p:nvSpPr>
          <p:cNvPr id="111620" name="TextBox 4"/>
          <p:cNvSpPr txBox="1">
            <a:spLocks noChangeArrowheads="1"/>
          </p:cNvSpPr>
          <p:nvPr/>
        </p:nvSpPr>
        <p:spPr bwMode="auto">
          <a:xfrm>
            <a:off x="755650" y="2420938"/>
            <a:ext cx="76327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</a:rPr>
              <a:t>Программы: УУД, дух.-нравств. развития, социализации, безоп. образа жизни, коррекционной работы</a:t>
            </a:r>
          </a:p>
        </p:txBody>
      </p:sp>
      <p:sp>
        <p:nvSpPr>
          <p:cNvPr id="111621" name="TextBox 5"/>
          <p:cNvSpPr txBox="1">
            <a:spLocks noChangeArrowheads="1"/>
          </p:cNvSpPr>
          <p:nvPr/>
        </p:nvSpPr>
        <p:spPr bwMode="auto">
          <a:xfrm>
            <a:off x="755650" y="3773488"/>
            <a:ext cx="7632700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</a:rPr>
              <a:t>Программы учебных предметов</a:t>
            </a:r>
          </a:p>
        </p:txBody>
      </p:sp>
      <p:sp>
        <p:nvSpPr>
          <p:cNvPr id="111622" name="TextBox 6"/>
          <p:cNvSpPr txBox="1">
            <a:spLocks noChangeArrowheads="1"/>
          </p:cNvSpPr>
          <p:nvPr/>
        </p:nvSpPr>
        <p:spPr bwMode="auto">
          <a:xfrm>
            <a:off x="765175" y="6021388"/>
            <a:ext cx="7627938" cy="461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</a:rPr>
              <a:t>Самообразование и творческий досуг</a:t>
            </a:r>
          </a:p>
        </p:txBody>
      </p:sp>
      <p:sp>
        <p:nvSpPr>
          <p:cNvPr id="111623" name="TextBox 7"/>
          <p:cNvSpPr txBox="1">
            <a:spLocks noChangeArrowheads="1"/>
          </p:cNvSpPr>
          <p:nvPr/>
        </p:nvSpPr>
        <p:spPr bwMode="auto">
          <a:xfrm>
            <a:off x="760413" y="4403725"/>
            <a:ext cx="76327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</a:rPr>
              <a:t>Программы внеурочной деятельности</a:t>
            </a:r>
          </a:p>
        </p:txBody>
      </p:sp>
      <p:sp>
        <p:nvSpPr>
          <p:cNvPr id="111624" name="TextBox 8"/>
          <p:cNvSpPr txBox="1">
            <a:spLocks noChangeArrowheads="1"/>
          </p:cNvSpPr>
          <p:nvPr/>
        </p:nvSpPr>
        <p:spPr bwMode="auto">
          <a:xfrm>
            <a:off x="765175" y="5049838"/>
            <a:ext cx="76327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</a:rPr>
              <a:t>Дополнительные общеобразовательные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6900" y="1736725"/>
            <a:ext cx="8547100" cy="31972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1626" name="TextBox 11"/>
          <p:cNvSpPr txBox="1">
            <a:spLocks noChangeArrowheads="1"/>
          </p:cNvSpPr>
          <p:nvPr/>
        </p:nvSpPr>
        <p:spPr bwMode="auto">
          <a:xfrm>
            <a:off x="8532813" y="2833688"/>
            <a:ext cx="431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000000"/>
                </a:solidFill>
              </a:rPr>
              <a:t>ФГОС</a:t>
            </a:r>
          </a:p>
        </p:txBody>
      </p:sp>
    </p:spTree>
    <p:extLst>
      <p:ext uri="{BB962C8B-B14F-4D97-AF65-F5344CB8AC3E}">
        <p14:creationId xmlns:p14="http://schemas.microsoft.com/office/powerpoint/2010/main" val="9501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Требования ФГОС к результатам обучения</a:t>
            </a:r>
          </a:p>
        </p:txBody>
      </p:sp>
      <p:sp>
        <p:nvSpPr>
          <p:cNvPr id="76803" name="Объект 2"/>
          <p:cNvSpPr>
            <a:spLocks noGrp="1"/>
          </p:cNvSpPr>
          <p:nvPr>
            <p:ph idx="1"/>
          </p:nvPr>
        </p:nvSpPr>
        <p:spPr>
          <a:xfrm>
            <a:off x="0" y="1700213"/>
            <a:ext cx="9144000" cy="4525962"/>
          </a:xfrm>
        </p:spPr>
        <p:txBody>
          <a:bodyPr/>
          <a:lstStyle/>
          <a:p>
            <a:r>
              <a:rPr lang="ru-RU" altLang="ru-RU" sz="2200" b="1" i="1" smtClean="0">
                <a:solidFill>
                  <a:srgbClr val="000000"/>
                </a:solidFill>
              </a:rPr>
              <a:t>предметные,</a:t>
            </a:r>
            <a:r>
              <a:rPr lang="ru-RU" altLang="ru-RU" sz="2200" b="1" smtClean="0">
                <a:solidFill>
                  <a:srgbClr val="000000"/>
                </a:solidFill>
              </a:rPr>
              <a:t> </a:t>
            </a:r>
            <a:r>
              <a:rPr lang="ru-RU" altLang="ru-RU" sz="2200" smtClean="0">
                <a:solidFill>
                  <a:srgbClr val="000000"/>
                </a:solidFill>
              </a:rPr>
              <a:t>включающие освоенные обучающимися</a:t>
            </a:r>
            <a:r>
              <a:rPr lang="ru-RU" altLang="ru-RU" sz="2200" b="1" smtClean="0">
                <a:solidFill>
                  <a:srgbClr val="000000"/>
                </a:solidFill>
              </a:rPr>
              <a:t> умения </a:t>
            </a:r>
            <a:r>
              <a:rPr lang="ru-RU" altLang="ru-RU" sz="2200" smtClean="0">
                <a:solidFill>
                  <a:srgbClr val="000000"/>
                </a:solidFill>
              </a:rPr>
              <a:t>специфические для данной предметной области, виды деятельности по получению нового знания в рамках учебного предмета…</a:t>
            </a:r>
            <a:endParaRPr lang="ru-RU" altLang="ru-RU" sz="2200" smtClean="0"/>
          </a:p>
          <a:p>
            <a:r>
              <a:rPr lang="ru-RU" altLang="ru-RU" sz="2200" b="1" i="1" smtClean="0">
                <a:solidFill>
                  <a:srgbClr val="000000"/>
                </a:solidFill>
              </a:rPr>
              <a:t>метапредметные</a:t>
            </a:r>
            <a:r>
              <a:rPr lang="ru-RU" altLang="ru-RU" sz="2200" i="1" smtClean="0">
                <a:solidFill>
                  <a:srgbClr val="000000"/>
                </a:solidFill>
              </a:rPr>
              <a:t>, </a:t>
            </a:r>
            <a:r>
              <a:rPr lang="ru-RU" altLang="ru-RU" sz="2200" smtClean="0">
                <a:solidFill>
                  <a:srgbClr val="000000"/>
                </a:solidFill>
              </a:rPr>
              <a:t>включающие освоенные обучающимися межпредметные понятия и </a:t>
            </a:r>
            <a:r>
              <a:rPr lang="ru-RU" altLang="ru-RU" sz="2200" b="1" smtClean="0">
                <a:solidFill>
                  <a:srgbClr val="000000"/>
                </a:solidFill>
              </a:rPr>
              <a:t>универсальные учебные действия </a:t>
            </a:r>
            <a:r>
              <a:rPr lang="ru-RU" altLang="ru-RU" sz="2200" smtClean="0">
                <a:solidFill>
                  <a:srgbClr val="000000"/>
                </a:solidFill>
              </a:rPr>
              <a:t>(регулятивные, познавательные, коммуникативные), способность их использования в учебной, познавательной и социальной практике…</a:t>
            </a:r>
          </a:p>
          <a:p>
            <a:r>
              <a:rPr lang="ru-RU" altLang="ru-RU" sz="2200" b="1" i="1" smtClean="0">
                <a:solidFill>
                  <a:srgbClr val="000000"/>
                </a:solidFill>
              </a:rPr>
              <a:t>личностные</a:t>
            </a:r>
            <a:r>
              <a:rPr lang="ru-RU" altLang="ru-RU" sz="2200" smtClean="0">
                <a:solidFill>
                  <a:srgbClr val="000000"/>
                </a:solidFill>
              </a:rPr>
              <a:t>, включающие готовность и способность обучающихся </a:t>
            </a:r>
            <a:r>
              <a:rPr lang="ru-RU" altLang="ru-RU" sz="2200" b="1" smtClean="0">
                <a:solidFill>
                  <a:srgbClr val="000000"/>
                </a:solidFill>
              </a:rPr>
              <a:t>к саморазвитию </a:t>
            </a:r>
            <a:r>
              <a:rPr lang="ru-RU" altLang="ru-RU" sz="2200" smtClean="0">
                <a:solidFill>
                  <a:srgbClr val="000000"/>
                </a:solidFill>
              </a:rPr>
              <a:t>и личностному </a:t>
            </a:r>
            <a:r>
              <a:rPr lang="ru-RU" altLang="ru-RU" sz="2200" b="1" smtClean="0">
                <a:solidFill>
                  <a:srgbClr val="000000"/>
                </a:solidFill>
              </a:rPr>
              <a:t>самоопределению</a:t>
            </a:r>
            <a:r>
              <a:rPr lang="ru-RU" altLang="ru-RU" sz="2200" smtClean="0">
                <a:solidFill>
                  <a:srgbClr val="000000"/>
                </a:solidFill>
              </a:rPr>
              <a:t>, сформированность их мотивации к обучению и целенаправленной познавательной </a:t>
            </a:r>
            <a:r>
              <a:rPr lang="ru-RU" altLang="ru-RU" sz="2200" b="1" smtClean="0">
                <a:solidFill>
                  <a:srgbClr val="000000"/>
                </a:solidFill>
              </a:rPr>
              <a:t>деятельности</a:t>
            </a:r>
            <a:r>
              <a:rPr lang="ru-RU" altLang="ru-RU" sz="2200" smtClean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291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3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Одна из ключевых категорий теории развивающего обучения </a:t>
            </a:r>
            <a:r>
              <a:rPr lang="ru-RU" sz="2800" dirty="0" err="1" smtClean="0"/>
              <a:t>Д.Б.Эльконина</a:t>
            </a:r>
            <a:r>
              <a:rPr lang="ru-RU" sz="2800" dirty="0" smtClean="0"/>
              <a:t> – </a:t>
            </a:r>
            <a:r>
              <a:rPr lang="ru-RU" sz="2800" dirty="0" err="1" smtClean="0"/>
              <a:t>В.В.Давыдова</a:t>
            </a:r>
            <a:r>
              <a:rPr lang="ru-RU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Основная идея – становление в процессе учебы способности к саморазвитию.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Виды универсальных учебных действий:</a:t>
            </a:r>
          </a:p>
          <a:p>
            <a:pPr marL="900113" indent="-273050">
              <a:buFont typeface="Arial" panose="020B0604020202020204" pitchFamily="34" charset="0"/>
              <a:buChar char="−"/>
              <a:defRPr/>
            </a:pPr>
            <a:r>
              <a:rPr lang="ru-RU" sz="2800" dirty="0" smtClean="0"/>
              <a:t>Личностные;</a:t>
            </a:r>
          </a:p>
          <a:p>
            <a:pPr marL="900113" indent="-273050">
              <a:buFont typeface="Arial" panose="020B0604020202020204" pitchFamily="34" charset="0"/>
              <a:buChar char="−"/>
              <a:defRPr/>
            </a:pPr>
            <a:r>
              <a:rPr lang="ru-RU" sz="2800" dirty="0" smtClean="0"/>
              <a:t>Регулятивные;</a:t>
            </a:r>
          </a:p>
          <a:p>
            <a:pPr marL="900113" indent="-273050">
              <a:buFont typeface="Arial" panose="020B0604020202020204" pitchFamily="34" charset="0"/>
              <a:buChar char="−"/>
              <a:defRPr/>
            </a:pPr>
            <a:r>
              <a:rPr lang="ru-RU" sz="2800" dirty="0" smtClean="0"/>
              <a:t>Когнитивные (познавательные);</a:t>
            </a:r>
          </a:p>
          <a:p>
            <a:pPr marL="900113" indent="-273050">
              <a:buFont typeface="Arial" panose="020B0604020202020204" pitchFamily="34" charset="0"/>
              <a:buChar char="−"/>
              <a:defRPr/>
            </a:pPr>
            <a:r>
              <a:rPr lang="ru-RU" sz="2800" dirty="0" smtClean="0"/>
              <a:t>Коммуникативные.</a:t>
            </a:r>
          </a:p>
          <a:p>
            <a:pPr marL="0" indent="0">
              <a:buFontTx/>
              <a:buNone/>
              <a:defRPr/>
            </a:pPr>
            <a:endParaRPr lang="ru-RU" sz="2000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491287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Универсальные учебные действия</a:t>
            </a:r>
          </a:p>
        </p:txBody>
      </p:sp>
      <p:sp>
        <p:nvSpPr>
          <p:cNvPr id="757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46E7A9-B42C-4FB2-A29A-C8B79D4B070B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36704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Возможные деятельностные методики диагностики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Регулятивные УУД – разработка проектного кейса (для предложенной задачи определение этапов ее решения с привлечением необходимой ресурсной базы);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Познавательные УУД – турнир по поиску в Интернете; 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Коммуникативные УУД – представление выполненного проекта экспертным с разной позицией (учитель, ученый, работодатель и </a:t>
            </a:r>
            <a:r>
              <a:rPr lang="ru-RU" sz="2400" dirty="0" err="1">
                <a:solidFill>
                  <a:srgbClr val="000000"/>
                </a:solidFill>
              </a:rPr>
              <a:t>д</a:t>
            </a:r>
            <a:r>
              <a:rPr lang="ru-RU" sz="2400" dirty="0" err="1" smtClean="0">
                <a:solidFill>
                  <a:srgbClr val="000000"/>
                </a:solidFill>
              </a:rPr>
              <a:t>р</a:t>
            </a:r>
            <a:r>
              <a:rPr lang="ru-RU" sz="2400" dirty="0" smtClean="0">
                <a:solidFill>
                  <a:srgbClr val="000000"/>
                </a:solidFill>
              </a:rPr>
              <a:t>);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Личностные УУД – эссе о результатах выполнения проекта (экспертная оценка ценностных оснований).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45FC9-583B-40D9-8471-508DD6412B62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36704" cy="1143000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Возможные деятельностные методики диагностики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Регулятивные УУД – разработка проектного кейса (для предложенной задачи определение этапов ее решения с привлечением необходимой ресурсной базы);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Познавательные УУД – турнир по поиску в Интернете; 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Коммуникативные УУД – представление выполненного проекта экспертным с разной позицией (учитель, ученый, работодатель и </a:t>
            </a:r>
            <a:r>
              <a:rPr lang="ru-RU" sz="2400" dirty="0" err="1">
                <a:solidFill>
                  <a:srgbClr val="000000"/>
                </a:solidFill>
              </a:rPr>
              <a:t>д</a:t>
            </a:r>
            <a:r>
              <a:rPr lang="ru-RU" sz="2400" dirty="0" err="1" smtClean="0">
                <a:solidFill>
                  <a:srgbClr val="000000"/>
                </a:solidFill>
              </a:rPr>
              <a:t>р</a:t>
            </a:r>
            <a:r>
              <a:rPr lang="ru-RU" sz="2400" dirty="0" smtClean="0">
                <a:solidFill>
                  <a:srgbClr val="000000"/>
                </a:solidFill>
              </a:rPr>
              <a:t>);</a:t>
            </a:r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 smtClean="0">
                <a:solidFill>
                  <a:srgbClr val="000000"/>
                </a:solidFill>
              </a:rPr>
              <a:t>Личностные УУД – эссе о результатах выполнения проекта (экспертная оценка ценностных оснований).</a:t>
            </a:r>
            <a:endParaRPr lang="ru-RU" sz="24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45FC9-583B-40D9-8471-508DD6412B62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0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Существующие типы оценки результатов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8686800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ru-RU" altLang="ru-RU" sz="2800" b="1" dirty="0" smtClean="0"/>
              <a:t>Дифференцированная (пример – </a:t>
            </a:r>
            <a:r>
              <a:rPr lang="en-US" altLang="ru-RU" sz="2800" b="1" dirty="0" smtClean="0"/>
              <a:t>INTEL ISEF</a:t>
            </a:r>
            <a:r>
              <a:rPr lang="ru-RU" altLang="ru-RU" sz="2800" b="1" dirty="0" smtClean="0"/>
              <a:t>):</a:t>
            </a:r>
            <a:r>
              <a:rPr lang="ru-RU" altLang="ru-RU" sz="2800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ru-RU" sz="2000" i="1" dirty="0" smtClean="0"/>
              <a:t>Best of the best </a:t>
            </a:r>
            <a:r>
              <a:rPr lang="ru-RU" altLang="ru-RU" sz="2000" i="1" dirty="0" smtClean="0"/>
              <a:t>(50000 </a:t>
            </a:r>
            <a:r>
              <a:rPr lang="en-US" altLang="ru-RU" sz="2000" i="1" dirty="0" smtClean="0"/>
              <a:t>USD</a:t>
            </a:r>
            <a:r>
              <a:rPr lang="ru-RU" altLang="ru-RU" sz="2000" i="1" dirty="0" smtClean="0"/>
              <a:t>);</a:t>
            </a:r>
            <a:endParaRPr lang="en-US" altLang="ru-RU" sz="2000" i="1" dirty="0" smtClean="0"/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ru-RU" sz="2000" i="1" dirty="0" smtClean="0"/>
              <a:t>Best of category </a:t>
            </a:r>
            <a:r>
              <a:rPr lang="ru-RU" altLang="ru-RU" sz="2000" i="1" dirty="0" smtClean="0"/>
              <a:t>(</a:t>
            </a:r>
            <a:r>
              <a:rPr lang="en-US" altLang="ru-RU" sz="2000" i="1" dirty="0" smtClean="0"/>
              <a:t>5000 USD</a:t>
            </a:r>
            <a:r>
              <a:rPr lang="ru-RU" altLang="ru-RU" sz="2000" i="1" dirty="0" smtClean="0"/>
              <a:t>);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ru-RU" sz="2000" i="1" dirty="0" smtClean="0"/>
              <a:t>Grand Awards for first, second, third, and fourth places</a:t>
            </a:r>
            <a:r>
              <a:rPr lang="ru-RU" altLang="ru-RU" sz="2000" i="1" dirty="0" smtClean="0"/>
              <a:t> (3000,1500, 1000, 500 </a:t>
            </a:r>
            <a:r>
              <a:rPr lang="en-US" altLang="ru-RU" sz="2000" i="1" dirty="0" smtClean="0"/>
              <a:t>USD)</a:t>
            </a:r>
            <a:r>
              <a:rPr lang="ru-RU" altLang="ru-RU" sz="2000" i="1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800" b="1" dirty="0"/>
              <a:t>Двухступенчатая (пример – чтения им. В.И.Вернадского):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000" i="1" dirty="0"/>
              <a:t>Лауреат – качественная работа с авторской позицией;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000" i="1" dirty="0"/>
              <a:t>Диплом 1 степени – методически грамотная работа;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000" i="1" dirty="0"/>
              <a:t>Победитель в номинации – интересная находка.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800" b="1" dirty="0" err="1"/>
              <a:t>Безоценочная</a:t>
            </a:r>
            <a:r>
              <a:rPr lang="ru-RU" altLang="ru-RU" sz="2800" b="1" dirty="0"/>
              <a:t> (пример – </a:t>
            </a:r>
            <a:r>
              <a:rPr lang="en-US" altLang="ru-RU" sz="2800" b="1" dirty="0" smtClean="0"/>
              <a:t>EXPO </a:t>
            </a:r>
            <a:r>
              <a:rPr lang="en-US" altLang="ru-RU" sz="2800" b="1" dirty="0"/>
              <a:t>SCIENCES Vostok</a:t>
            </a:r>
            <a:r>
              <a:rPr lang="ru-RU" altLang="ru-RU" sz="2800" b="1" dirty="0"/>
              <a:t>):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ru-RU" altLang="ru-RU" sz="2000" i="1" dirty="0"/>
              <a:t>Сертификат участника, каждая работа лучшая в номинации, которую формулируют эксперты.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2073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6912768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Сетевое сообщество или методическое объединение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48" y="1700808"/>
            <a:ext cx="871296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600" b="1" dirty="0" smtClean="0"/>
              <a:t>Главная цель – организация системы исследовательской и проектной деятельности учащихся в муниципальном образовании</a:t>
            </a:r>
          </a:p>
        </p:txBody>
      </p:sp>
      <p:sp>
        <p:nvSpPr>
          <p:cNvPr id="2" name="Овал 1"/>
          <p:cNvSpPr/>
          <p:nvPr/>
        </p:nvSpPr>
        <p:spPr>
          <a:xfrm>
            <a:off x="2750468" y="3212976"/>
            <a:ext cx="1224136" cy="936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560" y="4568130"/>
            <a:ext cx="86409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12318" y="4568130"/>
            <a:ext cx="86409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68452" y="4568130"/>
            <a:ext cx="86409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4568130"/>
            <a:ext cx="864096" cy="7200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59818" y="5729150"/>
            <a:ext cx="43204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88704" y="5729150"/>
            <a:ext cx="43204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44366" y="5729150"/>
            <a:ext cx="43204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10186" y="5729150"/>
            <a:ext cx="43204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432548" y="5729150"/>
            <a:ext cx="43204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64088" y="5734744"/>
            <a:ext cx="43204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0250" y="320650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Регион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0584" y="4457213"/>
            <a:ext cx="276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Муниципальные отделения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6342" y="542725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Школьные отделения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3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19794" y="1844824"/>
            <a:ext cx="9144000" cy="45847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Координация повышения квалификации;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Координация работы в образовательных организациях;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Организация конкурсов и конференций учащихся;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Методические конференции и консультации;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Сетевые проекты (профильные смены и др.);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 smtClean="0"/>
              <a:t>Координация участия во Всероссийских мероприятиях.</a:t>
            </a:r>
          </a:p>
          <a:p>
            <a:pPr marL="0" indent="355600">
              <a:spcBef>
                <a:spcPts val="0"/>
              </a:spcBef>
              <a:buFontTx/>
              <a:buNone/>
            </a:pPr>
            <a:endParaRPr lang="ru-RU" altLang="ru-RU" sz="2400" dirty="0" smtClean="0"/>
          </a:p>
          <a:p>
            <a:pPr marL="0" indent="355600">
              <a:spcBef>
                <a:spcPts val="0"/>
              </a:spcBef>
              <a:buFontTx/>
              <a:buNone/>
            </a:pPr>
            <a:endParaRPr lang="ru-RU" altLang="ru-RU" sz="2400" dirty="0" smtClean="0"/>
          </a:p>
          <a:p>
            <a:pPr marL="0" indent="355600">
              <a:spcBef>
                <a:spcPts val="0"/>
              </a:spcBef>
              <a:buFontTx/>
              <a:buNone/>
            </a:pPr>
            <a:endParaRPr lang="ru-RU" altLang="ru-RU" sz="2400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C3B6EE-88CB-4E0F-A524-37F6BD0D55A6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740" y="594545"/>
            <a:ext cx="6983413" cy="523875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Направление работы</a:t>
            </a:r>
            <a:endParaRPr lang="ru-RU" sz="3200" b="1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20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19794" y="1844824"/>
            <a:ext cx="9144000" cy="4584700"/>
          </a:xfrm>
        </p:spPr>
        <p:txBody>
          <a:bodyPr/>
          <a:lstStyle/>
          <a:p>
            <a:pPr marL="0" indent="355600">
              <a:spcBef>
                <a:spcPts val="0"/>
              </a:spcBef>
              <a:buFontTx/>
              <a:buNone/>
            </a:pPr>
            <a:endParaRPr lang="ru-RU" altLang="ru-RU" sz="2400" dirty="0" smtClean="0"/>
          </a:p>
          <a:p>
            <a:pPr marL="0" indent="355600">
              <a:spcBef>
                <a:spcPts val="0"/>
              </a:spcBef>
              <a:buFontTx/>
              <a:buNone/>
            </a:pPr>
            <a:endParaRPr lang="ru-RU" altLang="ru-RU" sz="2400" dirty="0" smtClean="0"/>
          </a:p>
          <a:p>
            <a:pPr marL="0" indent="355600">
              <a:spcBef>
                <a:spcPts val="0"/>
              </a:spcBef>
              <a:buFontTx/>
              <a:buNone/>
            </a:pPr>
            <a:endParaRPr lang="ru-RU" altLang="ru-RU" sz="2400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C3B6EE-88CB-4E0F-A524-37F6BD0D55A6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727" y="620688"/>
            <a:ext cx="6983413" cy="523875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-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План работ по организации муниципального конкурса</a:t>
            </a:r>
            <a:endParaRPr lang="ru-RU" sz="3200" b="1" spc="-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44796"/>
              </p:ext>
            </p:extLst>
          </p:nvPr>
        </p:nvGraphicFramePr>
        <p:xfrm>
          <a:off x="251520" y="1844824"/>
          <a:ext cx="8640960" cy="4679352"/>
        </p:xfrm>
        <a:graphic>
          <a:graphicData uri="http://schemas.openxmlformats.org/drawingml/2006/table">
            <a:tbl>
              <a:tblPr firstRow="1" firstCol="1" bandRow="1"/>
              <a:tblGrid>
                <a:gridCol w="7011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97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7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и рассылка информационного письма об организации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Конкурса 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школы территории.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Определение ответственных координаторов в школах территории.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Контроль за прохождением слушателями курсов повышения квалификации (организуется школами).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 – декабрь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Определение базовой школы, создание Оргкомитета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муниципальной 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конференции, определение порядка финансирования.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Организация семинаров и консультаций для руководителей работ и экспертов, участвующих в школьных конференциях (приглашение специалистов, лекторов, по мере необходимости).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Ноябрь-декабрь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Составление графика проведения школьных конференций.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7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совещания для организаторов школьных конференций – ответственных координаторов в школах.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Ноябрь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школьных конференций 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их 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качества.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Декабрь-январь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7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Сбор отчетов о школьных конференциях и формирование списка участников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муниципальной 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конференции.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совещания по организации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муниципальной 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конференции.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Февраль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Проведение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муниципальной </a:t>
                      </a: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конференции.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Февраль- март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Сдача списка участников финала в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Оргкомитет региональной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конференции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Апрель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и контроль участия участников финала в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региональных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мероприятиях 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Апрель</a:t>
                      </a: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аналитических материалов о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конференциях.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Май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84" marR="382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0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 descr="http://www.ctrigo.ru/pic/full_1447913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4922837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2060575"/>
            <a:ext cx="9251950" cy="25654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2708275"/>
            <a:ext cx="8955087" cy="11430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chemeClr val="bg1"/>
                </a:solidFill>
              </a:rPr>
              <a:t>Всероссийский конкурс исследовательских работ и творческих проектов дошкольников и младших школьников «Я-Исследователь»</a:t>
            </a:r>
          </a:p>
        </p:txBody>
      </p:sp>
    </p:spTree>
    <p:extLst>
      <p:ext uri="{BB962C8B-B14F-4D97-AF65-F5344CB8AC3E}">
        <p14:creationId xmlns:p14="http://schemas.microsoft.com/office/powerpoint/2010/main" val="18347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Критерии.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Замысел исследования /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662113"/>
          <a:ext cx="9144001" cy="5092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0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0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5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2393">
                <a:tc>
                  <a:txBody>
                    <a:bodyPr/>
                    <a:lstStyle/>
                    <a:p>
                      <a:pPr indent="5143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5143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0 баллов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5143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1 балл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5143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>
                          <a:effectLst/>
                        </a:rPr>
                        <a:t>2 балла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066"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Степень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авторства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замысла,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оригиналь-ность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Тема предложена взрослым, ребенок исполнял указания взрослого, без понимания, что и зачем делает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Ребенок придумал идею в диалоге со взрослым, понимая, зачем и почему делает именно так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Ребенок сам придумал идею проекта или увидел проблему исследования, двигался максимально самостоятельно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66"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Соответствие темы, цели, задач - содержанию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Большая смысловая путаница (тема про одно, цель про другое, задачи про разное, содержание - как получилось)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структурирована, но недостаточно, есть смысловые неточности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Работа целостная, тема, цель, задачи и содержание согласованы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4175"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Познаватель-ная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ценность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работы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Ребенок воспроизводит заученную информацию, мало понимая ее содержание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Ребенок узнал много информации в ходе реализации работы, но мало понял про то, «как» (методы, алгоритм реализации замысла)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3600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Ребенок освоил новые для себя методы исследования или алгоритм реализации замысла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2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75819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Критерии.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Уровень реализации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41438"/>
          <a:ext cx="9144000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0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0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5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84779"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Соответствие методов проблеме и цели исследования или проекта. Понимание их возможностей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Методы и способы реализации не адекватны проблеме и цели исследования или проекта, суть методов ребенок не понял, не осознал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Методы и способы реализации работы применяются в соответствии с проблемой и целью исследования или проекта, но ребенок плохо понимает, почему именно эти методы использованы, что и как он с помощью них получил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>
                          <a:effectLst/>
                        </a:rPr>
                        <a:t>Методы и способы реализации работы используются в соответствии с проблемой и целью исследования или проекта, осознанно. Ребенок хорошо понимает и может объяснить, почему и как он применял выбранные методы</a:t>
                      </a:r>
                      <a:endParaRPr lang="ru-RU" sz="13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5265"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Процесс реализации исследования или проекта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Собственных эмпирических данных(или данных самостоятельно собранных из разных источников) фактически нет или они не относятся к решению проблемы исследования. Проект на уровне замысла, нет начала его реализации. Ребенок не может рассказать про ход проведения исследования, реализации проекта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Эмпирические данные (или данные собраны из разных источников) есть, но явно недостаточны / замысел проекта реализован не в полной мере. Ребенок может рассказать про путь реализации исследования или проекта, но затрудняется обосновать </a:t>
                      </a:r>
                      <a:r>
                        <a:rPr lang="ru-RU" sz="1300" dirty="0" err="1">
                          <a:effectLst/>
                        </a:rPr>
                        <a:t>последова</a:t>
                      </a:r>
                      <a:r>
                        <a:rPr lang="ru-RU" sz="1300" dirty="0">
                          <a:effectLst/>
                        </a:rPr>
                        <a:t>- </a:t>
                      </a:r>
                      <a:r>
                        <a:rPr lang="ru-RU" sz="1300" dirty="0" err="1" smtClean="0">
                          <a:effectLst/>
                        </a:rPr>
                        <a:t>тельность</a:t>
                      </a:r>
                      <a:r>
                        <a:rPr lang="ru-RU" sz="1300" dirty="0" smtClean="0">
                          <a:effectLst/>
                        </a:rPr>
                        <a:t> действий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Собственные эмпирические данные (или данные из разных источников) собраны и систематизированы в достаточном для раскрытия проблемы исследования объеме / проектный замысел реализован полностью. Ребенок может детально рассказать про путь реализации исследования или проекта, объясняя последовательность действий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6681"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Осмысленность и корректность обобщений и выводов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Обобщений нет; выводы не вытекают из собственных данных; или автор не понимает написанные взрослым обобщения и выводы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Обобщения есть, но скорее на уровне констатации. Выводы не очень обоснованы. Автор понимает их суть, но не может их обосновать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tc>
                  <a:txBody>
                    <a:bodyPr/>
                    <a:lstStyle/>
                    <a:p>
                      <a:pPr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300" dirty="0">
                          <a:effectLst/>
                        </a:rPr>
                        <a:t>Есть осмысленные обобщения собственных данных, сделаны выводы, вытекающие из обобщений. Автор содержательно и аргументированно их обосновывает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545" marR="354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8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496300" cy="4525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/>
              <a:t>Национальный единый государственный экзамен (ЕГЭ),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Основной </a:t>
            </a:r>
            <a:r>
              <a:rPr lang="ru-RU" sz="2800" dirty="0"/>
              <a:t>государственный экзамен (ОГЭ),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Национальные </a:t>
            </a:r>
            <a:r>
              <a:rPr lang="ru-RU" sz="2800" dirty="0"/>
              <a:t>исследования качества образования (НИКО</a:t>
            </a:r>
            <a:r>
              <a:rPr lang="ru-RU" sz="2800" dirty="0" smtClean="0"/>
              <a:t>),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800" dirty="0" smtClean="0"/>
              <a:t>Всероссийские </a:t>
            </a:r>
            <a:r>
              <a:rPr lang="ru-RU" sz="2800" dirty="0"/>
              <a:t>проверочные работы (ВПР). </a:t>
            </a:r>
            <a:endParaRPr lang="ru-RU" sz="2800" dirty="0" smtClean="0"/>
          </a:p>
          <a:p>
            <a:pPr marL="0" indent="0">
              <a:buNone/>
              <a:defRPr/>
            </a:pPr>
            <a:r>
              <a:rPr lang="ru-RU" sz="2800" i="1" dirty="0" smtClean="0"/>
              <a:t>В показателях эффективности работы школ учитываются достижения учащихся во Всероссийской олимпиаде школьников.</a:t>
            </a:r>
            <a:endParaRPr lang="ru-RU" sz="2800" i="1" dirty="0"/>
          </a:p>
          <a:p>
            <a:pPr>
              <a:defRPr/>
            </a:pPr>
            <a:endParaRPr lang="ru-RU" dirty="0"/>
          </a:p>
        </p:txBody>
      </p:sp>
      <p:sp>
        <p:nvSpPr>
          <p:cNvPr id="75779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056784" cy="1143000"/>
          </a:xfrm>
        </p:spPr>
        <p:txBody>
          <a:bodyPr/>
          <a:lstStyle/>
          <a:p>
            <a:pPr algn="l"/>
            <a:r>
              <a:rPr lang="ru-RU" altLang="ru-RU" sz="3200" b="1" dirty="0" smtClean="0">
                <a:solidFill>
                  <a:schemeClr val="bg1"/>
                </a:solidFill>
              </a:rPr>
              <a:t>Е</a:t>
            </a:r>
            <a:r>
              <a:rPr lang="ru-RU" sz="3200" b="1" dirty="0" smtClean="0">
                <a:solidFill>
                  <a:schemeClr val="bg1"/>
                </a:solidFill>
              </a:rPr>
              <a:t>диная </a:t>
            </a:r>
            <a:r>
              <a:rPr lang="ru-RU" sz="3200" b="1" dirty="0">
                <a:solidFill>
                  <a:schemeClr val="bg1"/>
                </a:solidFill>
              </a:rPr>
              <a:t>многоуровневая  система оценки качества </a:t>
            </a:r>
            <a:r>
              <a:rPr lang="ru-RU" sz="3200" b="1" dirty="0" smtClean="0">
                <a:solidFill>
                  <a:schemeClr val="bg1"/>
                </a:solidFill>
              </a:rPr>
              <a:t>образования</a:t>
            </a:r>
            <a:endParaRPr lang="ru-RU" altLang="ru-RU" sz="3200" b="1" dirty="0">
              <a:solidFill>
                <a:schemeClr val="bg1"/>
              </a:solidFill>
            </a:endParaRPr>
          </a:p>
        </p:txBody>
      </p:sp>
      <p:sp>
        <p:nvSpPr>
          <p:cNvPr id="7578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46E7A9-B42C-4FB2-A29A-C8B79D4B070B}" type="slidenum">
              <a:rPr lang="ru-RU" altLang="ru-RU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29600" cy="1143000"/>
          </a:xfrm>
        </p:spPr>
        <p:txBody>
          <a:bodyPr/>
          <a:lstStyle/>
          <a:p>
            <a:pPr algn="l"/>
            <a:r>
              <a:rPr lang="ru-RU" altLang="ru-RU" sz="3200" b="1" smtClean="0">
                <a:solidFill>
                  <a:schemeClr val="bg1"/>
                </a:solidFill>
              </a:rPr>
              <a:t>Критерии.</a:t>
            </a:r>
            <a:br>
              <a:rPr lang="ru-RU" altLang="ru-RU" sz="3200" b="1" smtClean="0">
                <a:solidFill>
                  <a:schemeClr val="bg1"/>
                </a:solidFill>
              </a:rPr>
            </a:br>
            <a:r>
              <a:rPr lang="ru-RU" altLang="ru-RU" sz="3200" b="1" smtClean="0">
                <a:solidFill>
                  <a:schemeClr val="bg1"/>
                </a:solidFill>
              </a:rPr>
              <a:t>Представление.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988" y="1697038"/>
          <a:ext cx="9143999" cy="5161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0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0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5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6832"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 err="1" smtClean="0">
                          <a:effectLst/>
                        </a:rPr>
                        <a:t>Самостоятель-ность</a:t>
                      </a:r>
                      <a:r>
                        <a:rPr lang="ru-RU" sz="1600" spc="0" dirty="0" smtClean="0">
                          <a:effectLst/>
                        </a:rPr>
                        <a:t> подготовки </a:t>
                      </a:r>
                      <a:r>
                        <a:rPr lang="ru-RU" sz="1600" spc="0" dirty="0" err="1" smtClean="0">
                          <a:effectLst/>
                        </a:rPr>
                        <a:t>представляе-мых</a:t>
                      </a:r>
                      <a:r>
                        <a:rPr lang="ru-RU" sz="1600" spc="0" dirty="0" smtClean="0">
                          <a:effectLst/>
                        </a:rPr>
                        <a:t> материалов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Представляемая работа явно подготовлена взрослым с минимальным участием ребенка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Представляемая работа подготовлена со значительным участием взрослого, но при явной вовлеченности ребенка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>
                          <a:effectLst/>
                        </a:rPr>
                        <a:t>Представляемая работа подготовлена максимально самостоятельно самим ребенком при незначительной поддержке взрослого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91130"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Связанность </a:t>
                      </a:r>
                      <a:r>
                        <a:rPr lang="ru-RU" sz="1600" spc="0" dirty="0" smtClean="0">
                          <a:effectLst/>
                        </a:rPr>
                        <a:t>и осознанность</a:t>
                      </a:r>
                      <a:r>
                        <a:rPr lang="ru-RU" sz="1600" spc="0" baseline="0" dirty="0" smtClean="0">
                          <a:effectLst/>
                        </a:rPr>
                        <a:t> </a:t>
                      </a:r>
                      <a:r>
                        <a:rPr lang="ru-RU" sz="1600" spc="0" dirty="0" smtClean="0">
                          <a:effectLst/>
                        </a:rPr>
                        <a:t>изложения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Текст заучен и воспроизводиться без понимания сути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Ребенок привязан к заученному тексту, но при обсуждении предъявляет понимание - о чем говорил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>
                          <a:effectLst/>
                        </a:rPr>
                        <a:t>Ребенок представляет работу с использованием наглядных материалов, готов вести диалог и дискуссию по работе, может последовательно и с пониманием сути работы рассказывать о ней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2999"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Готовность обсуждать работу (ответы на вопросы)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>
                          <a:effectLst/>
                        </a:rPr>
                        <a:t>Затрудняется с ответами на вопросы, не готов обсуждать вопросы по сути исследования или проекта</a:t>
                      </a:r>
                      <a:endParaRPr lang="ru-RU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На вопросы отвечает, но без глубины понимания сути проблемы своей работы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tc>
                  <a:txBody>
                    <a:bodyPr/>
                    <a:lstStyle/>
                    <a:p>
                      <a:pPr marL="3600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spc="0" dirty="0">
                          <a:effectLst/>
                        </a:rPr>
                        <a:t>Ребенок при ответах на вопросы проявляет максимальную глубину понимания сути своего исследования или проекта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388" marR="5388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0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99" y="476250"/>
            <a:ext cx="7508825" cy="1143000"/>
          </a:xfrm>
        </p:spPr>
        <p:txBody>
          <a:bodyPr/>
          <a:lstStyle/>
          <a:p>
            <a:pPr algn="l" eaLnBrk="1" hangingPunct="1"/>
            <a:r>
              <a:rPr lang="ru-RU" altLang="ru-RU" sz="2800" b="1" dirty="0" smtClean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79204" name="Объект 1"/>
          <p:cNvSpPr>
            <a:spLocks noGrp="1"/>
          </p:cNvSpPr>
          <p:nvPr>
            <p:ph idx="1"/>
          </p:nvPr>
        </p:nvSpPr>
        <p:spPr>
          <a:xfrm>
            <a:off x="899591" y="2008188"/>
            <a:ext cx="7334771" cy="42814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ru-RU" sz="2800" dirty="0" smtClean="0">
                <a:hlinkClick r:id="rId2"/>
              </a:rPr>
              <a:t>www.oodi.ru</a:t>
            </a:r>
            <a:endParaRPr lang="en-US" altLang="ru-RU" sz="2800" dirty="0" smtClean="0"/>
          </a:p>
          <a:p>
            <a:pPr marL="0" indent="0" eaLnBrk="1" hangingPunct="1">
              <a:buNone/>
            </a:pPr>
            <a:endParaRPr lang="en-US" altLang="ru-RU" sz="2800" dirty="0"/>
          </a:p>
          <a:p>
            <a:pPr marL="0" lvl="0" indent="0" eaLnBrk="1" hangingPunct="1">
              <a:buNone/>
            </a:pPr>
            <a:r>
              <a:rPr lang="en-US" altLang="ru-RU" sz="2800" dirty="0" smtClean="0">
                <a:solidFill>
                  <a:srgbClr val="000000"/>
                </a:solidFill>
                <a:hlinkClick r:id="rId3"/>
              </a:rPr>
              <a:t>www.vernadsky.info</a:t>
            </a:r>
            <a:r>
              <a:rPr lang="en-US" altLang="ru-RU" sz="2800" dirty="0" smtClean="0">
                <a:solidFill>
                  <a:srgbClr val="000000"/>
                </a:solidFill>
              </a:rPr>
              <a:t> </a:t>
            </a:r>
          </a:p>
          <a:p>
            <a:pPr marL="0" lvl="0" indent="0" eaLnBrk="1" hangingPunct="1">
              <a:buNone/>
            </a:pPr>
            <a:endParaRPr lang="en-US" altLang="ru-RU" sz="2800" dirty="0">
              <a:solidFill>
                <a:srgbClr val="000000"/>
              </a:solidFill>
            </a:endParaRPr>
          </a:p>
          <a:p>
            <a:pPr marL="0" lvl="0" indent="0" eaLnBrk="1" hangingPunct="1">
              <a:buNone/>
            </a:pPr>
            <a:r>
              <a:rPr lang="en-US" altLang="ru-RU" sz="2800" dirty="0" smtClean="0">
                <a:solidFill>
                  <a:srgbClr val="000000"/>
                </a:solidFill>
                <a:hlinkClick r:id="rId4"/>
              </a:rPr>
              <a:t>leontov@gmail.com</a:t>
            </a:r>
            <a:endParaRPr lang="en-US" altLang="ru-RU" sz="280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ru-RU" altLang="ru-RU" sz="2800" dirty="0" smtClean="0"/>
          </a:p>
        </p:txBody>
      </p:sp>
      <p:pic>
        <p:nvPicPr>
          <p:cNvPr id="1026" name="Picture 2" descr="D:\ТЕКСТЫ-3\личные данные\Леонтович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2163763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293496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Навыки </a:t>
            </a:r>
            <a:r>
              <a:rPr lang="en-US" altLang="ru-RU" sz="3200" b="1" dirty="0" smtClean="0">
                <a:solidFill>
                  <a:schemeClr val="bg1"/>
                </a:solidFill>
              </a:rPr>
              <a:t>XXI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века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600" y="1700808"/>
            <a:ext cx="6763560" cy="4151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600" y="5848090"/>
            <a:ext cx="865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Модели Европейской квалификации навыков, компетенций и профессий</a:t>
            </a:r>
          </a:p>
          <a:p>
            <a:r>
              <a:rPr lang="ru-RU" dirty="0"/>
              <a:t>(ESCO)</a:t>
            </a:r>
          </a:p>
        </p:txBody>
      </p:sp>
    </p:spTree>
    <p:extLst>
      <p:ext uri="{BB962C8B-B14F-4D97-AF65-F5344CB8AC3E}">
        <p14:creationId xmlns:p14="http://schemas.microsoft.com/office/powerpoint/2010/main" val="14500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090" y="548680"/>
            <a:ext cx="8236927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>
                <a:solidFill>
                  <a:schemeClr val="bg1"/>
                </a:solidFill>
              </a:rPr>
              <a:t>Результаты российских </a:t>
            </a:r>
            <a:r>
              <a:rPr lang="ru-RU" altLang="ru-RU" sz="3200" b="1" dirty="0" smtClean="0">
                <a:solidFill>
                  <a:schemeClr val="bg1"/>
                </a:solidFill>
              </a:rPr>
              <a:t>учащихся, исследования </a:t>
            </a:r>
            <a:r>
              <a:rPr lang="ru-RU" altLang="ru-RU" sz="3200" b="1" dirty="0">
                <a:solidFill>
                  <a:schemeClr val="bg1"/>
                </a:solidFill>
              </a:rPr>
              <a:t>PIRLS, TIMSS, PISA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93" y="1988840"/>
            <a:ext cx="8647619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193" y="5824583"/>
            <a:ext cx="807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материалам </a:t>
            </a:r>
            <a:r>
              <a:rPr lang="ru-RU" dirty="0" smtClean="0"/>
              <a:t>доклада </a:t>
            </a:r>
            <a:r>
              <a:rPr lang="ru-RU" dirty="0"/>
              <a:t>Г.С. </a:t>
            </a:r>
            <a:r>
              <a:rPr lang="ru-RU" dirty="0" smtClean="0"/>
              <a:t>Ковалевой на заседании Президиума РАО 27 июня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9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06365"/>
            <a:ext cx="6314343" cy="5225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848872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Кто отвечает, чтобы ребенок… Мнения учителей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65863" y="2852936"/>
            <a:ext cx="2470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По материалам </a:t>
            </a:r>
            <a:r>
              <a:rPr lang="ru-RU" i="1" dirty="0"/>
              <a:t>исследования </a:t>
            </a:r>
            <a:r>
              <a:rPr lang="ru-RU" i="1" dirty="0" smtClean="0"/>
              <a:t>«Навыки </a:t>
            </a:r>
            <a:r>
              <a:rPr lang="en-US" i="1" dirty="0" smtClean="0"/>
              <a:t>XXI</a:t>
            </a:r>
            <a:r>
              <a:rPr lang="ru-RU" i="1" dirty="0" smtClean="0"/>
              <a:t> века</a:t>
            </a:r>
          </a:p>
          <a:p>
            <a:pPr algn="r"/>
            <a:r>
              <a:rPr lang="ru-RU" i="1" dirty="0" smtClean="0"/>
              <a:t>в российской школе:</a:t>
            </a:r>
          </a:p>
          <a:p>
            <a:pPr algn="r"/>
            <a:r>
              <a:rPr lang="ru-RU" i="1" dirty="0" smtClean="0"/>
              <a:t>взгляд педагогов</a:t>
            </a:r>
          </a:p>
          <a:p>
            <a:pPr algn="r"/>
            <a:r>
              <a:rPr lang="ru-RU" i="1" dirty="0" smtClean="0"/>
              <a:t>и родителей» </a:t>
            </a:r>
          </a:p>
          <a:p>
            <a:pPr algn="r"/>
            <a:r>
              <a:rPr lang="ru-RU" i="1" dirty="0" smtClean="0"/>
              <a:t>НИУ ВШЭ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79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47" y="406994"/>
            <a:ext cx="8371261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Важно привить любовь к родному городу, краю… Мнения учителей.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59" y="1549994"/>
            <a:ext cx="8937048" cy="4759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2929" y="2204864"/>
            <a:ext cx="2470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материалам </a:t>
            </a:r>
            <a:r>
              <a:rPr lang="ru-RU" i="1" dirty="0"/>
              <a:t>исследования </a:t>
            </a:r>
            <a:r>
              <a:rPr lang="ru-RU" i="1" dirty="0" smtClean="0"/>
              <a:t>«Навыки </a:t>
            </a:r>
            <a:r>
              <a:rPr lang="en-US" i="1" dirty="0" smtClean="0"/>
              <a:t>XXI</a:t>
            </a:r>
            <a:r>
              <a:rPr lang="ru-RU" i="1" dirty="0" smtClean="0"/>
              <a:t> века</a:t>
            </a:r>
          </a:p>
          <a:p>
            <a:r>
              <a:rPr lang="ru-RU" i="1" dirty="0" smtClean="0"/>
              <a:t>в российской школе:</a:t>
            </a:r>
          </a:p>
          <a:p>
            <a:r>
              <a:rPr lang="ru-RU" i="1" dirty="0" smtClean="0"/>
              <a:t>взгляд педагогов</a:t>
            </a:r>
          </a:p>
          <a:p>
            <a:r>
              <a:rPr lang="ru-RU" i="1" dirty="0" smtClean="0"/>
              <a:t>и родителей» </a:t>
            </a:r>
          </a:p>
          <a:p>
            <a:r>
              <a:rPr lang="ru-RU" i="1" dirty="0" smtClean="0"/>
              <a:t>НИУ ВШЭ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79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961" y="388289"/>
            <a:ext cx="7293496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Хорошо выполнить работу – это… Мнения учителей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96" y="1531289"/>
            <a:ext cx="7470616" cy="49220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7003" y="1960987"/>
            <a:ext cx="2470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По материалам </a:t>
            </a:r>
            <a:r>
              <a:rPr lang="ru-RU" i="1" dirty="0"/>
              <a:t>исследования </a:t>
            </a:r>
            <a:r>
              <a:rPr lang="ru-RU" i="1" dirty="0" smtClean="0"/>
              <a:t>«Навыки </a:t>
            </a:r>
            <a:r>
              <a:rPr lang="en-US" i="1" dirty="0" smtClean="0"/>
              <a:t>XXI</a:t>
            </a:r>
            <a:r>
              <a:rPr lang="ru-RU" i="1" dirty="0" smtClean="0"/>
              <a:t> века</a:t>
            </a:r>
          </a:p>
          <a:p>
            <a:pPr algn="r"/>
            <a:r>
              <a:rPr lang="ru-RU" i="1" dirty="0" smtClean="0"/>
              <a:t>в российской школе:</a:t>
            </a:r>
          </a:p>
          <a:p>
            <a:pPr algn="r"/>
            <a:r>
              <a:rPr lang="ru-RU" i="1" dirty="0" smtClean="0"/>
              <a:t>взгляд педагогов</a:t>
            </a:r>
          </a:p>
          <a:p>
            <a:pPr algn="r"/>
            <a:r>
              <a:rPr lang="ru-RU" i="1" dirty="0" smtClean="0"/>
              <a:t>и родителей» </a:t>
            </a:r>
          </a:p>
          <a:p>
            <a:pPr algn="r"/>
            <a:r>
              <a:rPr lang="ru-RU" i="1" dirty="0" smtClean="0"/>
              <a:t>НИУ ВШЭ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79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485800"/>
            <a:ext cx="7293496" cy="1143000"/>
          </a:xfrm>
        </p:spPr>
        <p:txBody>
          <a:bodyPr/>
          <a:lstStyle/>
          <a:p>
            <a:pPr algn="l" eaLnBrk="1" hangingPunct="1"/>
            <a:r>
              <a:rPr lang="ru-RU" altLang="ru-RU" sz="3200" b="1" dirty="0" smtClean="0">
                <a:solidFill>
                  <a:schemeClr val="bg1"/>
                </a:solidFill>
              </a:rPr>
              <a:t>Проектная работа на уроках технологии… Мнения учителей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51" y="1628800"/>
            <a:ext cx="7268369" cy="4890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2040286"/>
            <a:ext cx="2470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По материалам </a:t>
            </a:r>
            <a:r>
              <a:rPr lang="ru-RU" i="1" dirty="0"/>
              <a:t>исследования </a:t>
            </a:r>
            <a:r>
              <a:rPr lang="ru-RU" i="1" dirty="0" smtClean="0"/>
              <a:t>«Навыки </a:t>
            </a:r>
            <a:r>
              <a:rPr lang="en-US" i="1" dirty="0" smtClean="0"/>
              <a:t>XXI</a:t>
            </a:r>
            <a:r>
              <a:rPr lang="ru-RU" i="1" dirty="0" smtClean="0"/>
              <a:t> века</a:t>
            </a:r>
          </a:p>
          <a:p>
            <a:pPr algn="r"/>
            <a:r>
              <a:rPr lang="ru-RU" i="1" dirty="0" smtClean="0"/>
              <a:t>в российской школе:</a:t>
            </a:r>
          </a:p>
          <a:p>
            <a:pPr algn="r"/>
            <a:r>
              <a:rPr lang="ru-RU" i="1" dirty="0" smtClean="0"/>
              <a:t>взгляд педагогов</a:t>
            </a:r>
          </a:p>
          <a:p>
            <a:pPr algn="r"/>
            <a:r>
              <a:rPr lang="ru-RU" i="1" dirty="0" smtClean="0"/>
              <a:t>и родителей» </a:t>
            </a:r>
          </a:p>
          <a:p>
            <a:pPr algn="r"/>
            <a:r>
              <a:rPr lang="ru-RU" i="1" dirty="0" smtClean="0"/>
              <a:t>НИУ ВШЭ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79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1788</Words>
  <Application>Microsoft Office PowerPoint</Application>
  <PresentationFormat>Экран (4:3)</PresentationFormat>
  <Paragraphs>223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31</vt:i4>
      </vt:variant>
    </vt:vector>
  </HeadingPairs>
  <TitlesOfParts>
    <vt:vector size="47" baseType="lpstr">
      <vt:lpstr>Arial</vt:lpstr>
      <vt:lpstr>Calibri</vt:lpstr>
      <vt:lpstr>Times New Roman</vt:lpstr>
      <vt:lpstr>Тема Office</vt:lpstr>
      <vt:lpstr>10_Оформление по умолчанию</vt:lpstr>
      <vt:lpstr>15_Оформление по умолчанию</vt:lpstr>
      <vt:lpstr>20_Оформление по умолчанию</vt:lpstr>
      <vt:lpstr>25_Оформление по умолчанию</vt:lpstr>
      <vt:lpstr>23_Оформление по умолчанию</vt:lpstr>
      <vt:lpstr>21_Оформление по умолчанию</vt:lpstr>
      <vt:lpstr>3_Оформление по умолчанию</vt:lpstr>
      <vt:lpstr>7_Оформление по умолчанию</vt:lpstr>
      <vt:lpstr>4_Оформление по умолчанию</vt:lpstr>
      <vt:lpstr>9_Оформление по умолчанию</vt:lpstr>
      <vt:lpstr>5_Оформление по умолчанию</vt:lpstr>
      <vt:lpstr>Оформление по умолчанию</vt:lpstr>
      <vt:lpstr>Презентация PowerPoint</vt:lpstr>
      <vt:lpstr>Требования ФГОС к результатам обучения</vt:lpstr>
      <vt:lpstr>Единая многоуровневая  система оценки качества образования</vt:lpstr>
      <vt:lpstr>Навыки XXI века</vt:lpstr>
      <vt:lpstr>Результаты российских учащихся, исследования PIRLS, TIMSS, PISA </vt:lpstr>
      <vt:lpstr>Кто отвечает, чтобы ребенок… Мнения учителей</vt:lpstr>
      <vt:lpstr>Важно привить любовь к родному городу, краю… Мнения учителей. </vt:lpstr>
      <vt:lpstr>Хорошо выполнить работу – это… Мнения учителей</vt:lpstr>
      <vt:lpstr>Проектная работа на уроках технологии… Мнения учителей</vt:lpstr>
      <vt:lpstr>Школа отвечает, чтобы ученик… Мнений родителей и учителей</vt:lpstr>
      <vt:lpstr>Стратегия научно-технологического развития Российской Федерации </vt:lpstr>
      <vt:lpstr>Стратегия научно-технологичес-кого развития России до 2035 г.</vt:lpstr>
      <vt:lpstr>Указ Президента РФ от 7 мая 2018 г. № 204</vt:lpstr>
      <vt:lpstr>Цели Национального проекта «Образование» (2018-2024 гг).</vt:lpstr>
      <vt:lpstr>Федеральные проекты  Национа-льного проекта «Образование»</vt:lpstr>
      <vt:lpstr>Новая редакция ФГОС</vt:lpstr>
      <vt:lpstr>Круглый стол в Совете Федерации</vt:lpstr>
      <vt:lpstr>Ориентиры региональной политики</vt:lpstr>
      <vt:lpstr>Иерархия программ</vt:lpstr>
      <vt:lpstr>Универсальные учебные действия</vt:lpstr>
      <vt:lpstr>Возможные деятельностные методики диагностики</vt:lpstr>
      <vt:lpstr>Возможные деятельностные методики диагностики</vt:lpstr>
      <vt:lpstr>Существующие типы оценки результатов</vt:lpstr>
      <vt:lpstr>Сетевое сообщество или методическое объединение</vt:lpstr>
      <vt:lpstr>Презентация PowerPoint</vt:lpstr>
      <vt:lpstr>Презентация PowerPoint</vt:lpstr>
      <vt:lpstr>Всероссийский конкурс исследовательских работ и творческих проектов дошкольников и младших школьников «Я-Исследователь»</vt:lpstr>
      <vt:lpstr>Критерии. Замысел исследования / проекта</vt:lpstr>
      <vt:lpstr>Критерии. Уровень реализации</vt:lpstr>
      <vt:lpstr>Критерии. Представление.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С. Медведенко</cp:lastModifiedBy>
  <cp:revision>64</cp:revision>
  <dcterms:created xsi:type="dcterms:W3CDTF">2019-02-18T10:46:48Z</dcterms:created>
  <dcterms:modified xsi:type="dcterms:W3CDTF">2019-06-13T11:53:14Z</dcterms:modified>
</cp:coreProperties>
</file>