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0" r:id="rId4"/>
    <p:sldId id="262" r:id="rId5"/>
    <p:sldId id="264" r:id="rId6"/>
    <p:sldId id="258" r:id="rId7"/>
    <p:sldId id="257" r:id="rId8"/>
    <p:sldId id="265" r:id="rId9"/>
    <p:sldId id="259" r:id="rId10"/>
    <p:sldId id="268" r:id="rId11"/>
    <p:sldId id="266" r:id="rId12"/>
    <p:sldId id="267" r:id="rId13"/>
    <p:sldId id="269" r:id="rId14"/>
    <p:sldId id="275" r:id="rId15"/>
    <p:sldId id="276" r:id="rId16"/>
    <p:sldId id="263" r:id="rId17"/>
    <p:sldId id="273" r:id="rId18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921"/>
    <a:srgbClr val="006600"/>
    <a:srgbClr val="F4DCE8"/>
    <a:srgbClr val="B6E2F0"/>
    <a:srgbClr val="C0EA82"/>
    <a:srgbClr val="E2A8C5"/>
    <a:srgbClr val="FCC505"/>
    <a:srgbClr val="F3BC10"/>
    <a:srgbClr val="FFFF00"/>
    <a:srgbClr val="FF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98F0-2EB1-48E9-9B0A-2D9938A2F92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03D90-4651-4CC1-A045-AE8773D51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03D90-4651-4CC1-A045-AE8773D515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2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620689"/>
            <a:ext cx="103632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450987" y="6488668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sev-zrtdu.ru/news/onlajn_peredacha_my_s_toboj_kazaki/2021-12-10-2112" TargetMode="External"/><Relationship Id="rId18" Type="http://schemas.openxmlformats.org/officeDocument/2006/relationships/hyperlink" Target="https://www.youtube.com/watch?v=OSjPceRpyU4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40.jpg"/><Relationship Id="rId12" Type="http://schemas.openxmlformats.org/officeDocument/2006/relationships/hyperlink" Target="http://sev-zrtdu.ru/news/novyj_vypusk_onlajn_peredachi/2020-12-25-1494" TargetMode="External"/><Relationship Id="rId17" Type="http://schemas.openxmlformats.org/officeDocument/2006/relationships/image" Target="../media/image44.png"/><Relationship Id="rId2" Type="http://schemas.openxmlformats.org/officeDocument/2006/relationships/image" Target="../media/image17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sev-zrtdu.ru/news/7_vypusk_onlajn_peredachi_puteshestvuja_issleduj/2021-07-18-1946" TargetMode="External"/><Relationship Id="rId5" Type="http://schemas.openxmlformats.org/officeDocument/2006/relationships/image" Target="../media/image20.png"/><Relationship Id="rId15" Type="http://schemas.openxmlformats.org/officeDocument/2006/relationships/hyperlink" Target="http://sev-zrtdu.ru/news/onlajn_peredacha_my_s_toboj_kazaki/2021-09-30-1995" TargetMode="External"/><Relationship Id="rId10" Type="http://schemas.openxmlformats.org/officeDocument/2006/relationships/hyperlink" Target="http://sev-zrtdu.ru/news/onlajn_peredachi_puteshestvuja_issleduj/2021-08-30-1966" TargetMode="External"/><Relationship Id="rId19" Type="http://schemas.openxmlformats.org/officeDocument/2006/relationships/image" Target="../media/image7.png"/><Relationship Id="rId4" Type="http://schemas.openxmlformats.org/officeDocument/2006/relationships/image" Target="../media/image19.emf"/><Relationship Id="rId9" Type="http://schemas.openxmlformats.org/officeDocument/2006/relationships/image" Target="../media/image42.png"/><Relationship Id="rId14" Type="http://schemas.openxmlformats.org/officeDocument/2006/relationships/hyperlink" Target="http://sev-zrtdu.ru/news/onlajn_peredacha_my_s_toboj_kazaki_v_klube_dlja_klassov_kazachej_napravlennosti_kazachij_krug_po_teme_ehkskursija_v_kubanskuju_khatu_atamana/2021-11-01-205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UGMarFP9Y5a2Nbb9W_LT7vJ6FzomEhwf/edit" TargetMode="External"/><Relationship Id="rId5" Type="http://schemas.openxmlformats.org/officeDocument/2006/relationships/hyperlink" Target="https://&#1087;&#1077;&#1076;&#1072;&#1075;&#1086;&#1075;&#1080;&#1095;&#1077;&#1089;&#1082;&#1080;&#1081;-&#1088;&#1077;&#1089;&#1091;&#1088;&#1089;.&#1088;&#1092;/id3173900" TargetMode="External"/><Relationship Id="rId4" Type="http://schemas.openxmlformats.org/officeDocument/2006/relationships/hyperlink" Target="https://drive.google.com/drive/folders/13gWXDlcE3ltKP3o_8uhjtXw8GezL0Dx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&#1087;&#1077;&#1076;&#1072;&#1075;&#1086;&#1075;&#1080;&#1095;&#1077;&#1089;&#1082;&#1080;&#1081;-&#1088;&#1077;&#1089;&#1091;&#1088;&#1089;.&#1088;&#1092;/&#1082;&#1072;&#1073;&#1080;&#1085;&#1077;&#1090;/&#1087;&#1088;&#1086;&#1092;&#1080;&#1083;&#1100;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&#1087;&#1077;&#1076;&#1072;&#1075;&#1086;&#1075;&#1080;&#1095;&#1077;&#1089;&#1082;&#1080;&#1081;-&#1088;&#1077;&#1089;&#1091;&#1088;&#1089;.&#1088;&#1092;/id31739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hyperlink" Target="https://trello.com/b/e5X7fqeL/&#1089;&#1077;&#1082;&#1088;&#1077;&#1090;&#1099;-&#1089;&#1083;&#1086;&#1074;&#1072;" TargetMode="External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37890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«ДОПОЛНИТЕЛЬНОЕ ОБРАЗОВАНИЕ – РЕСУРСНЫЙ ЦЕНТР НАСТАВНИЧЕСТВА»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1323613"/>
            <a:ext cx="10140788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 РЕАЛИЗАЦИИИ  КРАЕВОЙ  ИННОВАЦИОННОЙ  ПЛОЩАДКИ</a:t>
            </a:r>
          </a:p>
          <a:p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(год присвоения – 2020</a:t>
            </a: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2264" y="6597352"/>
            <a:ext cx="3719736" cy="260648"/>
          </a:xfrm>
          <a:prstGeom prst="rect">
            <a:avLst/>
          </a:prstGeom>
          <a:solidFill>
            <a:srgbClr val="9C9A9C"/>
          </a:solidFill>
          <a:ln>
            <a:solidFill>
              <a:srgbClr val="9C9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869160"/>
            <a:ext cx="2093218" cy="2093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04" y="104130"/>
            <a:ext cx="8420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творчества детей и юношества станицы Северской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Северский район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274284" y="2674125"/>
            <a:ext cx="2457271" cy="387975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 flipV="1">
            <a:off x="2828052" y="2758443"/>
            <a:ext cx="3152858" cy="3769687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flipV="1">
            <a:off x="6077646" y="2773788"/>
            <a:ext cx="2994069" cy="3823564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9141975" y="2504940"/>
            <a:ext cx="2715396" cy="3859428"/>
          </a:xfrm>
          <a:prstGeom prst="can">
            <a:avLst>
              <a:gd name="adj" fmla="val 22946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067063" y="2434225"/>
            <a:ext cx="2999599" cy="961660"/>
            <a:chOff x="1003" y="2400"/>
            <a:chExt cx="1089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126991" y="2422199"/>
            <a:ext cx="2726439" cy="978967"/>
            <a:chOff x="1003" y="2400"/>
            <a:chExt cx="1089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57255"/>
                    <a:invGamma/>
                  </a:srgbClr>
                </a:gs>
                <a:gs pos="50000">
                  <a:srgbClr val="669900"/>
                </a:gs>
                <a:gs pos="100000">
                  <a:srgbClr val="66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tint val="28627"/>
                    <a:invGamma/>
                  </a:srgbClr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56057" y="2497939"/>
            <a:ext cx="2427841" cy="865619"/>
            <a:chOff x="1003" y="2400"/>
            <a:chExt cx="1089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797415" y="2441070"/>
            <a:ext cx="3250770" cy="963903"/>
            <a:chOff x="1003" y="2400"/>
            <a:chExt cx="1089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545987" y="349761"/>
            <a:ext cx="4090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9309092" y="3568080"/>
            <a:ext cx="264157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«Воспитание духовно-нравственной личности на основе дополнительной общеобразовательной программе «Казачий круг» в научно-методическом журнале «Методист» №10, 2021 год</a:t>
            </a:r>
            <a:r>
              <a:rPr lang="ru-RU" b="1" i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</a:t>
            </a:r>
            <a:endParaRPr lang="en-US" b="1" i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4" name="Picture 24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9661104" y="2565854"/>
            <a:ext cx="1558486" cy="292995"/>
          </a:xfrm>
          <a:prstGeom prst="rect">
            <a:avLst/>
          </a:prstGeom>
          <a:noFill/>
        </p:spPr>
      </p:pic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9523382" y="1341886"/>
            <a:ext cx="1820485" cy="1364001"/>
            <a:chOff x="887" y="2040"/>
            <a:chExt cx="433" cy="422"/>
          </a:xfrm>
        </p:grpSpPr>
        <p:pic>
          <p:nvPicPr>
            <p:cNvPr id="26" name="Picture 2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" name="Picture 28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29" name="Rectangle 29"/>
          <p:cNvSpPr>
            <a:spLocks noChangeArrowheads="1"/>
          </p:cNvSpPr>
          <p:nvPr/>
        </p:nvSpPr>
        <p:spPr bwMode="gray">
          <a:xfrm>
            <a:off x="9129278" y="2736910"/>
            <a:ext cx="2841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Мацагора</a:t>
            </a:r>
            <a:endParaRPr lang="en-US" sz="2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" name="Picture 30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6722128" y="2587981"/>
            <a:ext cx="1608461" cy="302794"/>
          </a:xfrm>
          <a:prstGeom prst="rect">
            <a:avLst/>
          </a:prstGeom>
          <a:noFill/>
        </p:spPr>
      </p:pic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682190" y="1323232"/>
            <a:ext cx="1795378" cy="1394083"/>
            <a:chOff x="887" y="2040"/>
            <a:chExt cx="433" cy="422"/>
          </a:xfrm>
        </p:grpSpPr>
        <p:pic>
          <p:nvPicPr>
            <p:cNvPr id="32" name="Picture 3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35" name="Rectangle 35"/>
          <p:cNvSpPr>
            <a:spLocks noChangeArrowheads="1"/>
          </p:cNvSpPr>
          <p:nvPr/>
        </p:nvSpPr>
        <p:spPr bwMode="gray">
          <a:xfrm>
            <a:off x="6102017" y="2656766"/>
            <a:ext cx="3113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Онлайн-передача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«Путешествуя, исследуй!»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6" name="Picture 36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3870452" y="2599408"/>
            <a:ext cx="1473453" cy="277009"/>
          </a:xfrm>
          <a:prstGeom prst="rect">
            <a:avLst/>
          </a:prstGeom>
          <a:noFill/>
        </p:spPr>
      </p:pic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3519652" y="1317951"/>
            <a:ext cx="1929926" cy="1384747"/>
            <a:chOff x="887" y="2040"/>
            <a:chExt cx="433" cy="422"/>
          </a:xfrm>
        </p:grpSpPr>
        <p:pic>
          <p:nvPicPr>
            <p:cNvPr id="38" name="Picture 38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9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4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1" name="Rectangle 41"/>
          <p:cNvSpPr>
            <a:spLocks noChangeArrowheads="1"/>
          </p:cNvSpPr>
          <p:nvPr/>
        </p:nvSpPr>
        <p:spPr bwMode="gray">
          <a:xfrm>
            <a:off x="2842152" y="2695286"/>
            <a:ext cx="3131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Онлайн-передача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«Мы с тобой казаки»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2" name="Picture 42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747272" y="2641385"/>
            <a:ext cx="1363145" cy="256613"/>
          </a:xfrm>
          <a:prstGeom prst="rect">
            <a:avLst/>
          </a:prstGeom>
          <a:noFill/>
        </p:spPr>
      </p:pic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540040" y="1365703"/>
            <a:ext cx="1919016" cy="1391310"/>
            <a:chOff x="887" y="2040"/>
            <a:chExt cx="433" cy="422"/>
          </a:xfrm>
        </p:grpSpPr>
        <p:pic>
          <p:nvPicPr>
            <p:cNvPr id="44" name="Picture 4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" name="Picture 46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7" name="Rectangle 47"/>
          <p:cNvSpPr>
            <a:spLocks noChangeArrowheads="1"/>
          </p:cNvSpPr>
          <p:nvPr/>
        </p:nvSpPr>
        <p:spPr bwMode="gray">
          <a:xfrm>
            <a:off x="829815" y="2079360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Проект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136" y="6571684"/>
            <a:ext cx="3048264" cy="2865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65" y="1345754"/>
            <a:ext cx="1720584" cy="1353889"/>
          </a:xfrm>
          <a:prstGeom prst="ellipse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1700" b="11151"/>
          <a:stretch/>
        </p:blipFill>
        <p:spPr>
          <a:xfrm>
            <a:off x="6752305" y="1336446"/>
            <a:ext cx="1648753" cy="1364159"/>
          </a:xfrm>
          <a:prstGeom prst="ellipse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9"/>
          <a:srcRect l="3800" t="3801" r="3800" b="3799"/>
          <a:stretch/>
        </p:blipFill>
        <p:spPr>
          <a:xfrm>
            <a:off x="9595244" y="1354815"/>
            <a:ext cx="1660697" cy="1332692"/>
          </a:xfrm>
          <a:prstGeom prst="ellipse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6101130" y="3397613"/>
            <a:ext cx="2972905" cy="3022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  <a:hlinkClick r:id="rId10"/>
              </a:rPr>
              <a:t>http://sev</a:t>
            </a:r>
            <a:r>
              <a:rPr lang="ru-RU" sz="1400" b="1" dirty="0" smtClean="0">
                <a:solidFill>
                  <a:schemeClr val="tx1"/>
                </a:solidFill>
                <a:hlinkClick r:id="rId10"/>
              </a:rPr>
              <a:t>-</a:t>
            </a:r>
            <a:r>
              <a:rPr lang="en-US" sz="1400" b="1" dirty="0" smtClean="0">
                <a:solidFill>
                  <a:schemeClr val="tx1"/>
                </a:solidFill>
                <a:hlinkClick r:id="rId10"/>
              </a:rPr>
              <a:t>zrtdu.ru/news/</a:t>
            </a:r>
            <a:r>
              <a:rPr lang="en-US" sz="1400" b="1" dirty="0" err="1" smtClean="0">
                <a:solidFill>
                  <a:schemeClr val="tx1"/>
                </a:solidFill>
                <a:hlinkClick r:id="rId10"/>
              </a:rPr>
              <a:t>onlajn_peredachi_puteshestvuja_issleduj</a:t>
            </a:r>
            <a:r>
              <a:rPr lang="en-US" sz="1400" b="1" dirty="0" smtClean="0">
                <a:solidFill>
                  <a:schemeClr val="tx1"/>
                </a:solidFill>
                <a:hlinkClick r:id="rId10"/>
              </a:rPr>
              <a:t>/2021-08-30-1966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r>
              <a:rPr lang="en-US" sz="1400" b="1" dirty="0">
                <a:solidFill>
                  <a:schemeClr val="tx1"/>
                </a:solidFill>
                <a:hlinkClick r:id="rId11"/>
              </a:rPr>
              <a:t>http://</a:t>
            </a:r>
            <a:r>
              <a:rPr lang="en-US" sz="1400" b="1" dirty="0" smtClean="0">
                <a:solidFill>
                  <a:schemeClr val="tx1"/>
                </a:solidFill>
                <a:hlinkClick r:id="rId11"/>
              </a:rPr>
              <a:t>sev-zrtdu.ru/news/7_vypusk_onlajn_peredachi_puteshestvuja_issleduj/2021-07-18-1946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r>
              <a:rPr lang="en-US" sz="1400" b="1" dirty="0">
                <a:solidFill>
                  <a:schemeClr val="tx1"/>
                </a:solidFill>
                <a:hlinkClick r:id="rId12"/>
              </a:rPr>
              <a:t>http://</a:t>
            </a:r>
            <a:r>
              <a:rPr lang="en-US" sz="1400" b="1" dirty="0" smtClean="0">
                <a:solidFill>
                  <a:schemeClr val="tx1"/>
                </a:solidFill>
                <a:hlinkClick r:id="rId12"/>
              </a:rPr>
              <a:t>sev-zrtdu.ru/news/novyj_vypusk_onlajn_peredachi/2020-12-25-1494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</a:rPr>
              <a:t> др.</a:t>
            </a:r>
          </a:p>
          <a:p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5575" y="336985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819182" y="3468661"/>
            <a:ext cx="3214135" cy="3201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://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sev-zrtdu.ru/news/onlajn_peredacha_my_s_toboj_kazaki/2021-12-10-2112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</a:t>
            </a:r>
            <a:r>
              <a:rPr lang="en-US" sz="1400" b="1" dirty="0">
                <a:solidFill>
                  <a:schemeClr val="tx1"/>
                </a:solidFill>
                <a:hlinkClick r:id="rId14"/>
              </a:rPr>
              <a:t>ttp://</a:t>
            </a:r>
            <a:r>
              <a:rPr lang="en-US" sz="1400" b="1" dirty="0" smtClean="0">
                <a:solidFill>
                  <a:schemeClr val="tx1"/>
                </a:solidFill>
                <a:hlinkClick r:id="rId14"/>
              </a:rPr>
              <a:t>sev-zrtdu.ru/news/onlajn_peredacha_my_s_toboj_kazaki_v_klube_dlja_klassov_kazachej_napravlennosti_kazachij_krug_po_teme_ehkskursija_v_kubanskuju_khatu_atamana/2021-11-01-2053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 3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r>
              <a:rPr lang="en-US" sz="1400" b="1" dirty="0">
                <a:solidFill>
                  <a:schemeClr val="tx1"/>
                </a:solidFill>
                <a:hlinkClick r:id="rId15"/>
              </a:rPr>
              <a:t>http://</a:t>
            </a:r>
            <a:r>
              <a:rPr lang="en-US" sz="1400" b="1" dirty="0" smtClean="0">
                <a:solidFill>
                  <a:schemeClr val="tx1"/>
                </a:solidFill>
                <a:hlinkClick r:id="rId15"/>
              </a:rPr>
              <a:t>sev-zrtdu.ru/news/onlajn_peredacha_my_s_toboj_kazaki/2021-09-30-1995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и др.</a:t>
            </a:r>
          </a:p>
          <a:p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4368" y="3238612"/>
            <a:ext cx="914479" cy="91447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4" y="1372935"/>
            <a:ext cx="1688547" cy="1377809"/>
          </a:xfrm>
          <a:prstGeom prst="ellipse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395949" y="3149082"/>
            <a:ext cx="2264985" cy="330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Материал размещен на канале </a:t>
            </a:r>
            <a:r>
              <a:rPr lang="ru-RU" b="1" dirty="0" err="1">
                <a:solidFill>
                  <a:schemeClr val="tx1"/>
                </a:solidFill>
              </a:rPr>
              <a:t>YouTube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  <a:hlinkClick r:id="rId18"/>
              </a:rPr>
              <a:t>https://</a:t>
            </a:r>
            <a:r>
              <a:rPr lang="ru-RU" b="1" dirty="0" smtClean="0">
                <a:solidFill>
                  <a:schemeClr val="tx1"/>
                </a:solidFill>
                <a:hlinkClick r:id="rId18"/>
              </a:rPr>
              <a:t>www.youtube.com/watch?v=OSjPceRpyU4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95450" y="2689093"/>
            <a:ext cx="2287949" cy="6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Обучающий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вебенар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43" y="-38996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4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57" y="2278300"/>
            <a:ext cx="4165674" cy="2757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6" y="645130"/>
            <a:ext cx="4354582" cy="27859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863" y="-252785"/>
            <a:ext cx="7067001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Онлайн-передачи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88" y="2278300"/>
            <a:ext cx="4273152" cy="2760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" y="3998694"/>
            <a:ext cx="4330889" cy="2836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36" y="476672"/>
            <a:ext cx="4101088" cy="2613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68" y="3975637"/>
            <a:ext cx="4226799" cy="28593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8919994">
            <a:off x="5189774" y="588006"/>
            <a:ext cx="3505396" cy="143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«Путешествуя, исследуй!»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515165">
            <a:off x="3610775" y="4900875"/>
            <a:ext cx="3857836" cy="152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 тобой казаки»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3698" y="4938532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018" y="10950"/>
            <a:ext cx="1341236" cy="13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12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1503701"/>
            <a:ext cx="1110302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6600"/>
                </a:solidFill>
                <a:latin typeface="Bahnschrift Condensed" panose="020B0502040204020203" pitchFamily="34" charset="0"/>
              </a:rPr>
              <a:t>- «</a:t>
            </a:r>
            <a:r>
              <a:rPr lang="ru-RU" sz="3200" b="1" dirty="0">
                <a:solidFill>
                  <a:srgbClr val="006600"/>
                </a:solidFill>
                <a:latin typeface="Bahnschrift Condensed" panose="020B0502040204020203" pitchFamily="34" charset="0"/>
              </a:rPr>
              <a:t>Приоритеты обновления содержания и технологий дополнительных общеобразовательных программ» </a:t>
            </a:r>
            <a:r>
              <a:rPr lang="ru-RU" sz="2400" b="1" dirty="0">
                <a:latin typeface="Bahnschrift Condensed" panose="020B0502040204020203" pitchFamily="34" charset="0"/>
                <a:hlinkClick r:id="rId4"/>
              </a:rPr>
              <a:t>https://</a:t>
            </a:r>
            <a:r>
              <a:rPr lang="ru-RU" sz="2400" b="1" dirty="0" smtClean="0">
                <a:latin typeface="Bahnschrift Condensed" panose="020B0502040204020203" pitchFamily="34" charset="0"/>
                <a:hlinkClick r:id="rId4"/>
              </a:rPr>
              <a:t>drive.google.com/drive/folders/13gWXDlcE3ltKP3o_8uhjtXw8GezL0Dxo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</a:t>
            </a:r>
            <a:endParaRPr lang="ru-RU" sz="2400" b="1" dirty="0">
              <a:latin typeface="Bahnschrift Condensed" panose="020B0502040204020203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392921"/>
                </a:solidFill>
                <a:latin typeface="Bahnschrift Condensed" panose="020B0502040204020203" pitchFamily="34" charset="0"/>
              </a:rPr>
              <a:t>«</a:t>
            </a:r>
            <a:r>
              <a:rPr lang="ru-RU" sz="3200" b="1" dirty="0">
                <a:solidFill>
                  <a:srgbClr val="392921"/>
                </a:solidFill>
                <a:latin typeface="Bahnschrift Condensed" panose="020B0502040204020203" pitchFamily="34" charset="0"/>
              </a:rPr>
              <a:t>Методические разработки в помощь педагогу организатору» </a:t>
            </a:r>
          </a:p>
          <a:p>
            <a:r>
              <a:rPr lang="ru-RU" sz="2400" b="1" dirty="0" smtClean="0">
                <a:latin typeface="Bahnschrift Condensed" panose="020B0502040204020203" pitchFamily="34" charset="0"/>
                <a:hlinkClick r:id="rId5"/>
              </a:rPr>
              <a:t>https</a:t>
            </a:r>
            <a:r>
              <a:rPr lang="ru-RU" sz="2400" b="1" dirty="0">
                <a:latin typeface="Bahnschrift Condensed" panose="020B0502040204020203" pitchFamily="34" charset="0"/>
                <a:hlinkClick r:id="rId5"/>
              </a:rPr>
              <a:t>://</a:t>
            </a:r>
            <a:r>
              <a:rPr lang="ru-RU" sz="2400" b="1" dirty="0" smtClean="0">
                <a:latin typeface="Bahnschrift Condensed" panose="020B0502040204020203" pitchFamily="34" charset="0"/>
                <a:hlinkClick r:id="rId5"/>
              </a:rPr>
              <a:t>педагогический-ресурс.рф/id3173900</a:t>
            </a:r>
            <a:endParaRPr lang="ru-RU" sz="2400" b="1" dirty="0" smtClean="0">
              <a:latin typeface="Bahnschrift Condensed" panose="020B0502040204020203" pitchFamily="34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967302"/>
            <a:ext cx="9721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Bahnschrift Condensed" panose="020B0502040204020203" pitchFamily="34" charset="0"/>
              </a:rPr>
              <a:t>- «Практика дистанционного обучения на примере электронного курса «Секреты слова</a:t>
            </a:r>
            <a:r>
              <a:rPr lang="ru-RU" sz="3200" b="1" dirty="0" smtClean="0">
                <a:solidFill>
                  <a:srgbClr val="006600"/>
                </a:solidFill>
                <a:latin typeface="Bahnschrift Condensed" panose="020B0502040204020203" pitchFamily="34" charset="0"/>
              </a:rPr>
              <a:t>». </a:t>
            </a:r>
            <a:r>
              <a:rPr lang="en-US" sz="2400" b="1" dirty="0">
                <a:latin typeface="Bahnschrift Condensed" panose="020B0502040204020203" pitchFamily="34" charset="0"/>
                <a:hlinkClick r:id="rId6"/>
              </a:rPr>
              <a:t>https://</a:t>
            </a:r>
            <a:r>
              <a:rPr lang="en-US" sz="2400" b="1" dirty="0" smtClean="0">
                <a:latin typeface="Bahnschrift Condensed" panose="020B0502040204020203" pitchFamily="34" charset="0"/>
                <a:hlinkClick r:id="rId6"/>
              </a:rPr>
              <a:t>docs.google.com/document/d/1UGMarFP9Y5a2Nbb9W_LT7vJ6FzomEhwf/edit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14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989" y="-262496"/>
            <a:ext cx="5349470" cy="180230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13776" r="8296" b="2751"/>
          <a:stretch/>
        </p:blipFill>
        <p:spPr>
          <a:xfrm>
            <a:off x="4027499" y="2350565"/>
            <a:ext cx="4131183" cy="2304765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59" y="2319891"/>
            <a:ext cx="1400879" cy="135263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1926" y="450274"/>
            <a:ext cx="3240360" cy="129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 станицы Северской, имеющие классы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казачьей направленности(МБОУ СОШ №43, «Казачий  44,45,59)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418" y="1857056"/>
            <a:ext cx="3240360" cy="671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 Детская школа искусств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Северской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226" y="2653914"/>
            <a:ext cx="3240360" cy="73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Северское районное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казачье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3269" y="1913587"/>
            <a:ext cx="3240360" cy="723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Северский историко-краеведческий музей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80529" y="389527"/>
            <a:ext cx="324036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«Подгоренский лицей имени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Н.А.Белозорова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Россошанского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Воронежской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87322" y="2779443"/>
            <a:ext cx="3226774" cy="76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Центральная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Сальникова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964" y="3502948"/>
            <a:ext cx="3215853" cy="1545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КК Краснодарский краевой колледж культуры (отделение народного художественного творчества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этнохудожественное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творчество), отделение декоративно-прикладного искусства и народные промыслы);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77366" y="3624226"/>
            <a:ext cx="3215853" cy="1527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образовательное учреждение дополнительного образования Станция юных туристов г. Туапсе муниципального образования Туапсинский район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1925" y="5187502"/>
            <a:ext cx="3215853" cy="1527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Молодежный клуб Русского географического общества на базе Алтайского республиканского отделения Русского географического общества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77366" y="5243078"/>
            <a:ext cx="3203600" cy="1533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Молодежный клуб Русского географического общества при Оренбургском региональном отделении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83518" y="5187502"/>
            <a:ext cx="3228107" cy="1537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ТРК «Атаман».</a:t>
            </a:r>
          </a:p>
        </p:txBody>
      </p:sp>
      <p:cxnSp>
        <p:nvCxnSpPr>
          <p:cNvPr id="19" name="Прямая соединительная линия 18"/>
          <p:cNvCxnSpPr>
            <a:stCxn id="3" idx="0"/>
            <a:endCxn id="6" idx="3"/>
          </p:cNvCxnSpPr>
          <p:nvPr/>
        </p:nvCxnSpPr>
        <p:spPr>
          <a:xfrm flipH="1" flipV="1">
            <a:off x="3342286" y="1095915"/>
            <a:ext cx="2750805" cy="125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0"/>
            <a:endCxn id="11" idx="1"/>
          </p:cNvCxnSpPr>
          <p:nvPr/>
        </p:nvCxnSpPr>
        <p:spPr>
          <a:xfrm flipV="1">
            <a:off x="6093091" y="1095915"/>
            <a:ext cx="2787438" cy="125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" idx="1"/>
            <a:endCxn id="8" idx="3"/>
          </p:cNvCxnSpPr>
          <p:nvPr/>
        </p:nvCxnSpPr>
        <p:spPr>
          <a:xfrm flipH="1" flipV="1">
            <a:off x="3317778" y="2192745"/>
            <a:ext cx="1314719" cy="495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7"/>
            <a:endCxn id="10" idx="1"/>
          </p:cNvCxnSpPr>
          <p:nvPr/>
        </p:nvCxnSpPr>
        <p:spPr>
          <a:xfrm flipV="1">
            <a:off x="7553684" y="2275354"/>
            <a:ext cx="1329585" cy="41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" idx="2"/>
            <a:endCxn id="9" idx="3"/>
          </p:cNvCxnSpPr>
          <p:nvPr/>
        </p:nvCxnSpPr>
        <p:spPr>
          <a:xfrm flipH="1" flipV="1">
            <a:off x="3312586" y="3020681"/>
            <a:ext cx="714913" cy="48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" idx="6"/>
            <a:endCxn id="12" idx="1"/>
          </p:cNvCxnSpPr>
          <p:nvPr/>
        </p:nvCxnSpPr>
        <p:spPr>
          <a:xfrm flipV="1">
            <a:off x="8158682" y="3159676"/>
            <a:ext cx="728640" cy="34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" idx="2"/>
            <a:endCxn id="13" idx="3"/>
          </p:cNvCxnSpPr>
          <p:nvPr/>
        </p:nvCxnSpPr>
        <p:spPr>
          <a:xfrm flipH="1">
            <a:off x="3308817" y="3502948"/>
            <a:ext cx="718682" cy="77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" idx="6"/>
            <a:endCxn id="14" idx="1"/>
          </p:cNvCxnSpPr>
          <p:nvPr/>
        </p:nvCxnSpPr>
        <p:spPr>
          <a:xfrm>
            <a:off x="8158682" y="3502948"/>
            <a:ext cx="718684" cy="884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" idx="3"/>
            <a:endCxn id="15" idx="3"/>
          </p:cNvCxnSpPr>
          <p:nvPr/>
        </p:nvCxnSpPr>
        <p:spPr>
          <a:xfrm flipH="1">
            <a:off x="3317778" y="4317805"/>
            <a:ext cx="1314719" cy="1633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" idx="4"/>
            <a:endCxn id="17" idx="0"/>
          </p:cNvCxnSpPr>
          <p:nvPr/>
        </p:nvCxnSpPr>
        <p:spPr>
          <a:xfrm>
            <a:off x="6093091" y="4655330"/>
            <a:ext cx="4481" cy="532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" idx="5"/>
            <a:endCxn id="16" idx="1"/>
          </p:cNvCxnSpPr>
          <p:nvPr/>
        </p:nvCxnSpPr>
        <p:spPr>
          <a:xfrm>
            <a:off x="7553684" y="4317805"/>
            <a:ext cx="1323682" cy="169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3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1341236" cy="13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54" y="0"/>
            <a:ext cx="10972800" cy="93774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региональных, муниципальных и международных площадках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3352" y="1484784"/>
            <a:ext cx="842493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Онлайн-семинар «Лучшие практики по развитию системы дополнительного 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образования. Представлен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работы муниципальной инновационной площадки «Дополнительное образование – ресурсный центр наставничества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rgbClr val="3929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1400" dirty="0" err="1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«Инновационные технологии в работе научных предметных сообществ естественнонаучной направленности дополнительного образования» (организованный Институтом развития образования Краснодарского края). Представлен опыт об инновационных технологиях в реализации ДОП «Путешествуя, исследуй» через научное сообщество Молодежный клуб Русского географического 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мероприятие «Проектирование и реализация современных </a:t>
            </a:r>
            <a:r>
              <a:rPr lang="ru-RU" sz="1400" dirty="0" err="1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тьютерских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моделей наставничества в сфере сопровождения образовательной, проектной, исследовательской, творческой деятельности».  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выступления «Модели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 в рамках сетевого взаимодействия «Школы волонтеров» и Молодежного  клуба русского географического общества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Краевая конференция «Современное доступное дополнительное образование: равный доступ и равные возможности», была представила модель дополнительного образования детей с ограниченными возможностями здоровья «Шаг навстречу». 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«Наставничество в патриотическом воспитании детей и подростков на примере общеобразовательной организации «Юные Жуковцы». Представлен опыт работы по развитию лидерских качеств учащихся «Успешный лидер – успешная детская организация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для педагогов и тренеров туристских объединений. Освящены блоки по теме: «Организация туристско-краеведческих мероприятий в дистанционном формате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   «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современного педагога и тренера туристских объединений».</a:t>
            </a:r>
            <a:endParaRPr lang="ru-RU" sz="1400" dirty="0">
              <a:solidFill>
                <a:srgbClr val="3929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60" y="1394629"/>
            <a:ext cx="2685847" cy="2759707"/>
          </a:xfrm>
          <a:prstGeom prst="rect">
            <a:avLst/>
          </a:prstGeom>
        </p:spPr>
      </p:pic>
      <p:pic>
        <p:nvPicPr>
          <p:cNvPr id="1026" name="Picture 2" descr="http://sev-zrtdu.ru/_nw/17/s48627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976555"/>
            <a:ext cx="2556049" cy="25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08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опыта</a:t>
            </a: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региональных, муниципальных и международных площадках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942" y="2420888"/>
            <a:ext cx="77642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 «Равный среди равных», организованный Управлением образования Северского района. Тема доклада «Доступное дополнительное образование детей через модель «Шаг навстречу» для детей с ограниченными возможностями и инвалидностью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«Приоритеты обновления содержания и технологий дополнительных общеобразовательных общеразвивающих программ». Семинар проводился для специалистов, ответственных за дополнительное образование в 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школах.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семинар-практикум «Программа  повышения лидерских качеств педагогов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совещание по обмену опытом работы с детьми-инвалидами. Выступили с темами «Лучшие практики дополнительного образования детей как доступное образование для детей с ОВЗ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«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в рамках реализации программы «Шаг навстречу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Районное онлайн-заседание лидеров ученического самоуправление, организатор Управление молодежной политики Северского района. Представлен опыт работы реализации краткосрочной программы «Лидер» в рамках инновационного проекта «Дополнительное образование – ресурсный центр наставничества</a:t>
            </a: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1400" dirty="0">
                <a:solidFill>
                  <a:srgbClr val="3929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стол «Пути взаимодействия общеобразовательных и воскресной школы в духовно-нравственном воспитании школьников». Представлен опыт работы с юными казачатами на примере реализации дополнительной общеобразовательной программы «Казачий круг».</a:t>
            </a:r>
            <a:endParaRPr lang="ru-RU" sz="1400" dirty="0">
              <a:solidFill>
                <a:srgbClr val="3929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0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202" y="1628800"/>
            <a:ext cx="8960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Бочаровские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чтения» «Инновационные подходы в туристско-краеведческой деятельности системы детско-юношеского и молодежного туризма: проблемы и перспективы развития». Представлен опыт реализации проекта онлайн-передачи «Путешествуя, исследуй».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sev-zrtdu.ru/_nw/19/02587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484784"/>
            <a:ext cx="2412033" cy="25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ev-zrtdu.ru/_nw/21/s47682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933056"/>
            <a:ext cx="2484041" cy="25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20562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2022 год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44" y="1556792"/>
            <a:ext cx="11737304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непрерывный процесс повышения роста профессиональных компетенций педагогических работников;</a:t>
            </a:r>
          </a:p>
          <a:p>
            <a:r>
              <a:rPr lang="ru-RU" sz="28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инновационных форм работы с детьми в рамках реализации проекта;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индивидуального сопровождения детей с различными образовательными потребностями;</a:t>
            </a:r>
          </a:p>
          <a:p>
            <a:r>
              <a:rPr lang="ru-RU" sz="28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лидерских качеств и гибких компетенций учащихся, ранняя профориентация школьников;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сетевого взаимодействия.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1281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0"/>
            <a:ext cx="11881320" cy="66693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взаимовыгодное сотрудничество.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наставника и свежие взгляды на образовательный процесс подопечного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успешные тенденции качественного образования и роста мастерства всех участников мероприятия.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-27384"/>
            <a:ext cx="1512168" cy="15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9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44" y="1916832"/>
            <a:ext cx="1166529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lang="ru-RU" sz="36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становление и развитие ресурсного центра по транслированию опыта наставничества в воспитательной работе, разработка технологических основ инновационной деятельности по наставничеству, обеспечение его действенности и эффективности, формирование положительного </a:t>
            </a:r>
            <a:r>
              <a:rPr lang="ru-RU" sz="3600" b="1" dirty="0" smtClean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endParaRPr lang="ru-RU" sz="3600" b="1" dirty="0">
              <a:solidFill>
                <a:srgbClr val="3929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245"/>
            <a:ext cx="1504256" cy="14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9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9"/>
            <a:ext cx="1343472" cy="13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336" y="1011475"/>
            <a:ext cx="11881320" cy="573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организационно-методической основы и нормативно-правовой базы проекта;</a:t>
            </a:r>
          </a:p>
          <a:p>
            <a:r>
              <a:rPr lang="ru-RU" sz="2000" b="1" dirty="0">
                <a:solidFill>
                  <a:srgbClr val="392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инновационных форм работы с детьми в рамках реализации </a:t>
            </a:r>
            <a:r>
              <a:rPr lang="ru-RU" sz="2000" b="1" dirty="0" smtClean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2000" b="1" dirty="0">
              <a:solidFill>
                <a:srgbClr val="3929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в учебный процесс учреждения дополнительного образования лучших практик профориентации подрастающего поколения;</a:t>
            </a:r>
          </a:p>
          <a:p>
            <a:r>
              <a:rPr lang="ru-RU" sz="20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интеллектуальных способностей обучающихся посредствам участия в конкурах, выставках различного уровня;</a:t>
            </a:r>
          </a:p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методического процесса реализации проекта;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включение в образовательно-воспитательную среду инновационного содержания;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педагогов по направлениям деятельности центра творчества (мастер-классы, семинары, тематические педсоветы и т.п.);</a:t>
            </a:r>
          </a:p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раскрыть сущность и потенциал создания ситуации успеха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практико-ориентированной помощи образовательным учреждениям муниципалитета в выстраивании системы ученического самоуправления и приобретение профессиональных компетенций специалистами, работающими в детских коллективах (классные руководители, педагоги-организаторы, педагоги дополнительного образования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сетевого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370360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9"/>
            <a:ext cx="1341236" cy="13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76" y="1700808"/>
            <a:ext cx="11233248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3600" b="1" dirty="0" smtClean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392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заключается в том, что созданный ресурсный центр позволит оптимально использовать время и ресурсы для аккумулирования и транслирования опыта наставничества в образовательной и воспитательной деятельности, создаст условия для личностного роста, самореализации и профессиональной успешности.</a:t>
            </a:r>
          </a:p>
        </p:txBody>
      </p:sp>
    </p:spTree>
    <p:extLst>
      <p:ext uri="{BB962C8B-B14F-4D97-AF65-F5344CB8AC3E}">
        <p14:creationId xmlns:p14="http://schemas.microsoft.com/office/powerpoint/2010/main" val="1199386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32"/>
            <a:ext cx="1341236" cy="13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потенциал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88" t="11704" r="9395" b="4804"/>
          <a:stretch/>
        </p:blipFill>
        <p:spPr>
          <a:xfrm>
            <a:off x="6559039" y="1693947"/>
            <a:ext cx="5023361" cy="438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96200" y="6222690"/>
            <a:ext cx="3353035" cy="492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Рис.2. Сравнительный анализ стажа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4972" y="6222690"/>
            <a:ext cx="3974232" cy="492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Рис.1. Сравнительный анализ образования педагогов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7299" t="13386" r="5375" b="13183"/>
          <a:stretch/>
        </p:blipFill>
        <p:spPr>
          <a:xfrm>
            <a:off x="609600" y="1700808"/>
            <a:ext cx="5302141" cy="437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695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9" y="2515445"/>
            <a:ext cx="1115665" cy="51820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16" y="2621256"/>
            <a:ext cx="1189037" cy="385910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363" y="2501163"/>
            <a:ext cx="1203144" cy="51820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62" y="2674913"/>
            <a:ext cx="1230442" cy="385910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177" y="2515768"/>
            <a:ext cx="1249135" cy="52430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332" y="2556016"/>
            <a:ext cx="1227294" cy="385910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425" y="2648381"/>
            <a:ext cx="1196667" cy="385910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260" y="2493154"/>
            <a:ext cx="1231812" cy="52430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756" y="2439129"/>
            <a:ext cx="1257343" cy="524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проектов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6768974" y="2556016"/>
            <a:ext cx="1198911" cy="387975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 flipV="1">
            <a:off x="8092613" y="2678952"/>
            <a:ext cx="1201387" cy="3769687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flipV="1">
            <a:off x="9421388" y="2590857"/>
            <a:ext cx="1210991" cy="3823564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0750031" y="2504940"/>
            <a:ext cx="1107340" cy="3859428"/>
          </a:xfrm>
          <a:prstGeom prst="can">
            <a:avLst>
              <a:gd name="adj" fmla="val 22946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373186" y="2408952"/>
            <a:ext cx="1257478" cy="520700"/>
            <a:chOff x="1003" y="2400"/>
            <a:chExt cx="1089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0732226" y="2388031"/>
            <a:ext cx="1121205" cy="520700"/>
            <a:chOff x="1003" y="2400"/>
            <a:chExt cx="1089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57255"/>
                    <a:invGamma/>
                  </a:srgbClr>
                </a:gs>
                <a:gs pos="50000">
                  <a:srgbClr val="669900"/>
                </a:gs>
                <a:gs pos="100000">
                  <a:srgbClr val="66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tint val="28627"/>
                    <a:invGamma/>
                  </a:srgbClr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737577" y="2416995"/>
            <a:ext cx="1259431" cy="520700"/>
            <a:chOff x="1003" y="2400"/>
            <a:chExt cx="1089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085735" y="2413357"/>
            <a:ext cx="1208265" cy="520700"/>
            <a:chOff x="1003" y="2400"/>
            <a:chExt cx="1089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545987" y="349761"/>
            <a:ext cx="4090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018755" y="2879358"/>
            <a:ext cx="738664" cy="36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кадрового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учреждения»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8313535" y="2894702"/>
            <a:ext cx="738664" cy="36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онлайн-передачи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 тобой казаки»</a:t>
            </a:r>
            <a:endParaRPr lang="en-US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0981237" y="2855311"/>
            <a:ext cx="738664" cy="34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«Сетевое сообщество туристов Северского района «PRO туризм»</a:t>
            </a:r>
            <a:endParaRPr lang="en-US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9638654" y="2974920"/>
            <a:ext cx="738664" cy="34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онлайн-передачи </a:t>
            </a:r>
            <a:endParaRPr lang="ru-RU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</a:t>
            </a:r>
            <a:r>
              <a:rPr lang="ru-RU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Путешествуя, исследуй»</a:t>
            </a:r>
            <a:endParaRPr lang="en-US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4" name="Picture 24" descr="shadow_1_m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gray">
          <a:xfrm>
            <a:off x="10704327" y="2469083"/>
            <a:ext cx="1190625" cy="223837"/>
          </a:xfrm>
          <a:prstGeom prst="rect">
            <a:avLst/>
          </a:prstGeom>
          <a:noFill/>
        </p:spPr>
      </p:pic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10711355" y="1529955"/>
            <a:ext cx="1198885" cy="1039744"/>
            <a:chOff x="887" y="2040"/>
            <a:chExt cx="433" cy="422"/>
          </a:xfrm>
        </p:grpSpPr>
        <p:pic>
          <p:nvPicPr>
            <p:cNvPr id="26" name="Picture 26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" name="Picture 28" descr="Picture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29" name="Rectangle 29"/>
          <p:cNvSpPr>
            <a:spLocks noChangeArrowheads="1"/>
          </p:cNvSpPr>
          <p:nvPr/>
        </p:nvSpPr>
        <p:spPr bwMode="gray">
          <a:xfrm>
            <a:off x="10902370" y="1846797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Проект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30" name="Picture 30" descr="shadow_1_m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gray">
          <a:xfrm>
            <a:off x="9361803" y="2501163"/>
            <a:ext cx="1189037" cy="223837"/>
          </a:xfrm>
          <a:prstGeom prst="rect">
            <a:avLst/>
          </a:prstGeom>
          <a:noFill/>
        </p:spPr>
      </p:pic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9416498" y="1548101"/>
            <a:ext cx="1189514" cy="1032965"/>
            <a:chOff x="887" y="2040"/>
            <a:chExt cx="433" cy="422"/>
          </a:xfrm>
        </p:grpSpPr>
        <p:pic>
          <p:nvPicPr>
            <p:cNvPr id="32" name="Picture 32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4" descr="Picture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35" name="Rectangle 35"/>
          <p:cNvSpPr>
            <a:spLocks noChangeArrowheads="1"/>
          </p:cNvSpPr>
          <p:nvPr/>
        </p:nvSpPr>
        <p:spPr bwMode="gray">
          <a:xfrm>
            <a:off x="9571058" y="1860128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Проект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36" name="Picture 36" descr="shadow_1_m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gray">
          <a:xfrm>
            <a:off x="8048577" y="2506124"/>
            <a:ext cx="1190625" cy="223837"/>
          </a:xfrm>
          <a:prstGeom prst="rect">
            <a:avLst/>
          </a:prstGeom>
          <a:noFill/>
        </p:spPr>
      </p:pic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8092613" y="1494817"/>
            <a:ext cx="1250895" cy="1106957"/>
            <a:chOff x="887" y="2040"/>
            <a:chExt cx="433" cy="422"/>
          </a:xfrm>
        </p:grpSpPr>
        <p:pic>
          <p:nvPicPr>
            <p:cNvPr id="38" name="Picture 38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9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40" descr="Picture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1" name="Rectangle 41"/>
          <p:cNvSpPr>
            <a:spLocks noChangeArrowheads="1"/>
          </p:cNvSpPr>
          <p:nvPr/>
        </p:nvSpPr>
        <p:spPr bwMode="gray">
          <a:xfrm>
            <a:off x="8261968" y="1846964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Проект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42" name="Picture 42" descr="shadow_1_m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gray">
          <a:xfrm>
            <a:off x="6783179" y="2515768"/>
            <a:ext cx="1189038" cy="223837"/>
          </a:xfrm>
          <a:prstGeom prst="rect">
            <a:avLst/>
          </a:prstGeom>
          <a:noFill/>
        </p:spPr>
      </p:pic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6823333" y="1561924"/>
            <a:ext cx="1205903" cy="1079026"/>
            <a:chOff x="887" y="2040"/>
            <a:chExt cx="433" cy="422"/>
          </a:xfrm>
        </p:grpSpPr>
        <p:pic>
          <p:nvPicPr>
            <p:cNvPr id="44" name="Picture 44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" name="Picture 46" descr="Picture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7" name="Rectangle 47"/>
          <p:cNvSpPr>
            <a:spLocks noChangeArrowheads="1"/>
          </p:cNvSpPr>
          <p:nvPr/>
        </p:nvSpPr>
        <p:spPr bwMode="gray">
          <a:xfrm>
            <a:off x="6956868" y="1874481"/>
            <a:ext cx="89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Проект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136" y="6571684"/>
            <a:ext cx="3048264" cy="28653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4176" y="1526437"/>
            <a:ext cx="1192793" cy="11094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1426" y="1542782"/>
            <a:ext cx="1212524" cy="107386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4884" y="1552244"/>
            <a:ext cx="1177883" cy="106901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8323" y="1580453"/>
            <a:ext cx="1256558" cy="109482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11788" y="2598989"/>
            <a:ext cx="1194920" cy="2194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4735" y="2613081"/>
            <a:ext cx="1194920" cy="21947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3900" y="2635836"/>
            <a:ext cx="1194920" cy="21947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929" y="2640725"/>
            <a:ext cx="1194920" cy="21947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3798" y="2605385"/>
            <a:ext cx="1194920" cy="2194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1" y="2576666"/>
            <a:ext cx="1131248" cy="385910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9286" y="1584886"/>
            <a:ext cx="1219932" cy="1085953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5462820" y="3243170"/>
            <a:ext cx="1065228" cy="2994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«Траектория успеха»-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выявления, поддержки и сопровождение талантливых детей и подростков в условиях дополнительного образования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575241" y="1902092"/>
            <a:ext cx="982011" cy="38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54849" y="3160137"/>
            <a:ext cx="671948" cy="307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«Лидер»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065317" y="1931094"/>
            <a:ext cx="1388859" cy="284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659" y="1857028"/>
            <a:ext cx="1469263" cy="524301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884861" y="3055940"/>
            <a:ext cx="1075113" cy="339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навстречу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 ограниченными возможностями здоровья 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инвалидностью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568117" y="3055940"/>
            <a:ext cx="1127664" cy="3308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«Казачий круг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классов казачьей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27857" y="1870176"/>
            <a:ext cx="1469263" cy="52430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839" y="1870176"/>
            <a:ext cx="1469263" cy="524301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545987" y="3123377"/>
            <a:ext cx="795012" cy="3113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«Путь к успеху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профориентационная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смена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54" y="42534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171" y="96310"/>
            <a:ext cx="109728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научно-практические конференции, семинары</a:t>
            </a: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gray">
          <a:xfrm>
            <a:off x="6929724" y="2912540"/>
            <a:ext cx="4764410" cy="1290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6914261" y="1500171"/>
            <a:ext cx="4795337" cy="1307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 rot="5400000">
            <a:off x="6647712" y="1911350"/>
            <a:ext cx="488950" cy="488950"/>
          </a:xfrm>
          <a:prstGeom prst="diamond">
            <a:avLst/>
          </a:prstGeom>
          <a:solidFill>
            <a:schemeClr val="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 rot="5400000">
            <a:off x="6644355" y="3265688"/>
            <a:ext cx="488950" cy="488950"/>
          </a:xfrm>
          <a:prstGeom prst="diamond">
            <a:avLst/>
          </a:prstGeom>
          <a:solidFill>
            <a:schemeClr val="fol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7023156" y="5532691"/>
            <a:ext cx="4670977" cy="10231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gray">
          <a:xfrm>
            <a:off x="6943353" y="4331318"/>
            <a:ext cx="4757920" cy="11259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gray">
          <a:xfrm rot="5400000">
            <a:off x="6685249" y="4598188"/>
            <a:ext cx="488950" cy="488950"/>
          </a:xfrm>
          <a:prstGeom prst="diamond">
            <a:avLst/>
          </a:prstGeom>
          <a:solidFill>
            <a:schemeClr val="accent1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 rot="5400000">
            <a:off x="6778681" y="5863685"/>
            <a:ext cx="488950" cy="488950"/>
          </a:xfrm>
          <a:prstGeom prst="diamond">
            <a:avLst/>
          </a:prstGeom>
          <a:solidFill>
            <a:schemeClr val="accent2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gray">
          <a:xfrm>
            <a:off x="7136662" y="1644605"/>
            <a:ext cx="4560855" cy="1254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общеразвивающих программ,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обучения с применением дистанционных технологий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US" sz="1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7088132" y="2886475"/>
            <a:ext cx="464924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образовательных организаций, детей с ограниченными возможностями здоровья, педагогов дополнительного образования, педагогов-организаторов и родителей</a:t>
            </a:r>
            <a:endParaRPr lang="en-US" sz="1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gray">
          <a:xfrm>
            <a:off x="7209633" y="4397891"/>
            <a:ext cx="4398337" cy="873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</a:t>
            </a:r>
            <a:r>
              <a:rPr lang="ru-RU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опыт работы образовательной и воспитательной деятельности на </a:t>
            </a:r>
            <a:r>
              <a:rPr lang="ru-RU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площадках</a:t>
            </a:r>
            <a:endParaRPr lang="ru-RU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7267632" y="5549755"/>
            <a:ext cx="4426502" cy="835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свой опыт работы образовательной и воспитательной деятельности на краевых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</a:t>
            </a:r>
            <a:endParaRPr lang="en-US" sz="1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ltGray">
          <a:xfrm>
            <a:off x="191344" y="1522413"/>
            <a:ext cx="5676056" cy="504905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ltGray">
          <a:xfrm>
            <a:off x="695400" y="2954000"/>
            <a:ext cx="4608512" cy="3617463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gray">
          <a:xfrm>
            <a:off x="1127448" y="3754638"/>
            <a:ext cx="3888432" cy="281682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ltGray">
          <a:xfrm>
            <a:off x="1487489" y="4768057"/>
            <a:ext cx="3024336" cy="180340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black">
          <a:xfrm>
            <a:off x="1758051" y="5089888"/>
            <a:ext cx="259781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 выступлений</a:t>
            </a:r>
            <a:endParaRPr 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black">
          <a:xfrm>
            <a:off x="1812000" y="3754638"/>
            <a:ext cx="252216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 выступлений</a:t>
            </a:r>
            <a:endParaRPr 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black">
          <a:xfrm>
            <a:off x="1260948" y="3241100"/>
            <a:ext cx="35920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 мастер-классов</a:t>
            </a:r>
            <a:endParaRPr 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black">
          <a:xfrm>
            <a:off x="1226125" y="1879855"/>
            <a:ext cx="37878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8F8F8"/>
                </a:solidFill>
                <a:cs typeface="Arial" charset="0"/>
              </a:rPr>
              <a:t>Регулярные консультации организаций по работе в АИС «Навигатор»</a:t>
            </a:r>
            <a:endParaRPr lang="en-US" sz="2400" b="1" dirty="0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732" y="6571463"/>
            <a:ext cx="3743268" cy="28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8" y="7643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6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162639"/>
            <a:ext cx="8112224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– площадка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производственной практики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51203"/>
            <a:ext cx="399199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603424"/>
            <a:ext cx="4295800" cy="3221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87" y="1359244"/>
            <a:ext cx="3179525" cy="2115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47" y="2375415"/>
            <a:ext cx="2193641" cy="3100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80" y="3300404"/>
            <a:ext cx="2158804" cy="2933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62" y="4150479"/>
            <a:ext cx="1936478" cy="26751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1344" y="87963"/>
            <a:ext cx="43924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Краснодарского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колледжа - 7 человек прошли производственную практику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344" y="4293096"/>
            <a:ext cx="302433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Преддипломную практику прошли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 человек.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каждым студентом был закреплен педагог-наставник.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64352" y="1451203"/>
            <a:ext cx="2808312" cy="2082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семинара по знакомству с нормативной документацией образовательного учреждения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1071" y="1448211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2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609600" y="1524001"/>
            <a:ext cx="5189538" cy="2412999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797231" y="1711818"/>
            <a:ext cx="4953372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5942014" y="1524001"/>
            <a:ext cx="5554586" cy="2416174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blackGray">
          <a:xfrm>
            <a:off x="609600" y="4067174"/>
            <a:ext cx="5186363" cy="2389189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5938839" y="4057649"/>
            <a:ext cx="5557761" cy="2398713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6647639" y="4130202"/>
            <a:ext cx="4309739" cy="600391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7217604" y="4089628"/>
            <a:ext cx="37157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Симакова </a:t>
            </a:r>
          </a:p>
          <a:p>
            <a:pPr algn="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Николаевна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638311" y="2326160"/>
            <a:ext cx="4613276" cy="1414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000" b="1" dirty="0">
                <a:latin typeface="Bahnschrift Condensed" panose="020B0502040204020203" pitchFamily="34" charset="0"/>
              </a:rPr>
              <a:t>личные блоги педагогов, где размещены методические рекомендации с общим доступом для педагогов образовательных организаций Северского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района</a:t>
            </a:r>
            <a:endParaRPr lang="en-US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6635566" y="1973552"/>
            <a:ext cx="3381696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ru-RU" sz="2400" dirty="0"/>
              <a:t>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https://педагогический-ресурс.рф/id3173900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gray">
          <a:xfrm>
            <a:off x="2207568" y="5108770"/>
            <a:ext cx="347237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https://педагогический-ресурс.рф/кабинет/профиль/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gray">
          <a:xfrm>
            <a:off x="7033037" y="5217730"/>
            <a:ext cx="4295141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https://trello.com/b/e5X7fqeL/секреты-слова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6" y="6571463"/>
            <a:ext cx="3048264" cy="2865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45" y="1980338"/>
            <a:ext cx="1380554" cy="1934895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gray">
          <a:xfrm flipH="1">
            <a:off x="5987941" y="1711818"/>
            <a:ext cx="5130477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gray">
          <a:xfrm>
            <a:off x="7757868" y="1690372"/>
            <a:ext cx="33605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Тищенко Полина Ивановна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3" y="4507511"/>
            <a:ext cx="1387979" cy="1948851"/>
          </a:xfrm>
          <a:prstGeom prst="rect">
            <a:avLst/>
          </a:prstGeom>
        </p:spPr>
      </p:pic>
      <p:sp>
        <p:nvSpPr>
          <p:cNvPr id="10" name="Freeform 10"/>
          <p:cNvSpPr>
            <a:spLocks/>
          </p:cNvSpPr>
          <p:nvPr/>
        </p:nvSpPr>
        <p:spPr bwMode="gray">
          <a:xfrm flipH="1">
            <a:off x="978069" y="4144101"/>
            <a:ext cx="4161168" cy="574899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4628340" y="2916012"/>
            <a:ext cx="2505074" cy="2127671"/>
            <a:chOff x="2350" y="2010"/>
            <a:chExt cx="1060" cy="1060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23" name="Picture 31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24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" name="Picture 33" descr="Picture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992216" y="4067174"/>
            <a:ext cx="388822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Мартьянова </a:t>
            </a:r>
          </a:p>
          <a:p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Владимировна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black">
          <a:xfrm>
            <a:off x="4741229" y="3263307"/>
            <a:ext cx="2305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Личные блоги педагогов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24" y="-24401"/>
            <a:ext cx="134123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366ce38582ec45be7a5ff074451c4f7f3e2c60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1318</Words>
  <Application>Microsoft Office PowerPoint</Application>
  <PresentationFormat>Широкоэкранный</PresentationFormat>
  <Paragraphs>142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Bahnschrift Condensed</vt:lpstr>
      <vt:lpstr>Calibri</vt:lpstr>
      <vt:lpstr>Times New Roman</vt:lpstr>
      <vt:lpstr>Тема Office</vt:lpstr>
      <vt:lpstr>ПО ТЕМЕ: «ДОПОЛНИТЕЛЬНОЕ ОБРАЗОВАНИЕ – РЕСУРСНЫЙ ЦЕНТР НАСТАВНИЧЕСТВА» </vt:lpstr>
      <vt:lpstr>Цель проекта</vt:lpstr>
      <vt:lpstr>Задачи проекта</vt:lpstr>
      <vt:lpstr>Инновационность проекта</vt:lpstr>
      <vt:lpstr>Педагогический потенциал</vt:lpstr>
      <vt:lpstr>Реализация программ и проектов</vt:lpstr>
      <vt:lpstr>Конкурсы, научно-практические конференции, семинары</vt:lpstr>
      <vt:lpstr>Ресурсный центр – площадка  производственной практики</vt:lpstr>
      <vt:lpstr>Электронные ресурсы</vt:lpstr>
      <vt:lpstr>Инновационный продукт</vt:lpstr>
      <vt:lpstr>Онлайн-передачи</vt:lpstr>
      <vt:lpstr>Методические разработки</vt:lpstr>
      <vt:lpstr>Сетевое  взаимодействие</vt:lpstr>
      <vt:lpstr>Диссеминация опыта (на региональных, муниципальных и международных площадках)</vt:lpstr>
      <vt:lpstr>Диссеминация опыта (на региональных, муниципальных и международных площадках)</vt:lpstr>
      <vt:lpstr>Задачи на 2022 год</vt:lpstr>
      <vt:lpstr>Наставничество – это взаимовыгодное сотрудничество. Опыт наставника и свежие взгляды на образовательный процесс подопечного – это успешные тенденции качественного образования и роста мастерства всех участников мероприятия.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alina</cp:lastModifiedBy>
  <cp:revision>71</cp:revision>
  <dcterms:created xsi:type="dcterms:W3CDTF">2017-03-21T16:32:01Z</dcterms:created>
  <dcterms:modified xsi:type="dcterms:W3CDTF">2022-01-13T18:48:04Z</dcterms:modified>
</cp:coreProperties>
</file>