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8"/>
  </p:notesMasterIdLst>
  <p:sldIdLst>
    <p:sldId id="257" r:id="rId2"/>
    <p:sldId id="258" r:id="rId3"/>
    <p:sldId id="259" r:id="rId4"/>
    <p:sldId id="272" r:id="rId5"/>
    <p:sldId id="273" r:id="rId6"/>
    <p:sldId id="260" r:id="rId7"/>
    <p:sldId id="261" r:id="rId8"/>
    <p:sldId id="262" r:id="rId9"/>
    <p:sldId id="271" r:id="rId10"/>
    <p:sldId id="264" r:id="rId11"/>
    <p:sldId id="266" r:id="rId12"/>
    <p:sldId id="265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68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9BEDBC-13DE-4881-9B3C-EC25EAF8709A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757116-CA24-4866-AB24-7D01A8F806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7722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32CAE7-FBA0-416C-93E6-6A972CC561DA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72431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A60D302-8BBC-4F85-9C1B-1E7CD9891C65}" type="slidenum">
              <a:rPr lang="ru-RU" altLang="ru-RU" smtClean="0"/>
              <a:pPr>
                <a:spcBef>
                  <a:spcPct val="0"/>
                </a:spcBef>
              </a:pPr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5022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BC2E62-598D-4A0C-80C0-E802469A9877}" type="slidenum">
              <a:rPr lang="ru-RU" altLang="ru-RU" smtClean="0"/>
              <a:pPr>
                <a:spcBef>
                  <a:spcPct val="0"/>
                </a:spcBef>
              </a:pPr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09345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FC1079-F809-44B5-98A2-E1BD276890E8}" type="slidenum">
              <a:rPr lang="ru-RU" altLang="ru-RU" smtClean="0"/>
              <a:pPr>
                <a:spcBef>
                  <a:spcPct val="0"/>
                </a:spcBef>
              </a:pPr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2154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06C5-C900-4C77-ACC1-AAC45FD4D4C7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4F439-53FF-4309-BE86-E92F150AF6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456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BEB7-CD4B-4527-83EB-3971BBF224E7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00E7-6D12-4E69-ADDE-4BF27095CF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479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2A7D-406A-43C6-9543-139052F25F17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B148C-D72E-4E7A-92BB-90E7629BE6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5643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838E-4460-46B0-98FF-DDAB6E739D3E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2827E-4DF4-46B9-BB1A-2F678CEAE4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668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7B51-48E9-4042-BFC5-789D06EDFA07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793B-42F3-43D8-B8CF-77BBB26CBC8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5457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066A-F4C0-4CAC-847A-C50CECEEE38B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7D72B-432F-449C-A617-6E1D76CFE3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29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9F4BD-80CC-4B9F-A948-5DF28777938F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36A7F-2A76-408F-BA9E-A4B9D1C505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64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C5FFC-4B4A-434B-B6EA-A5DE882044CA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F837-A74B-40D6-AFE4-26815BFB01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72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5B25-5D9F-486E-A0EA-392904D9E74D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5CE9-A41A-4425-92DD-4E8D152A9A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555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0D5C3A9-672D-43B6-8150-1C90B095A96B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95F8BD-D13B-48E5-A71C-75B664BEE1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64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00123-5F1F-482F-A397-E058D4C7E850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4919E-F658-48FB-832E-9E0A7786C1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925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8D541A-4F8D-4F4F-A0B1-063739CFACCA}" type="datetimeFigureOut">
              <a:rPr lang="ru-RU"/>
              <a:pPr>
                <a:defRPr/>
              </a:pPr>
              <a:t>08.09.2015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2E690D-A08F-44B1-99E7-7BD9E4384C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8" r:id="rId2"/>
    <p:sldLayoutId id="2147483834" r:id="rId3"/>
    <p:sldLayoutId id="2147483829" r:id="rId4"/>
    <p:sldLayoutId id="2147483830" r:id="rId5"/>
    <p:sldLayoutId id="2147483831" r:id="rId6"/>
    <p:sldLayoutId id="2147483835" r:id="rId7"/>
    <p:sldLayoutId id="2147483836" r:id="rId8"/>
    <p:sldLayoutId id="2147483837" r:id="rId9"/>
    <p:sldLayoutId id="2147483832" r:id="rId10"/>
    <p:sldLayoutId id="2147483838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" y="1928813"/>
            <a:ext cx="8229600" cy="2143125"/>
          </a:xfrm>
          <a:ln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900" b="1" dirty="0" smtClean="0">
                <a:solidFill>
                  <a:srgbClr val="771F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" pitchFamily="34" charset="0"/>
                <a:cs typeface="Segoe UI" pitchFamily="34" charset="0"/>
              </a:rPr>
              <a:t>Использование кейс – технологий  на уроках информатики</a:t>
            </a:r>
            <a:endParaRPr lang="ru-RU" sz="4000" b="1" dirty="0" smtClean="0">
              <a:solidFill>
                <a:srgbClr val="771F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4214813" y="5072063"/>
            <a:ext cx="457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latin typeface="Verdana" panose="020B0604030504040204" pitchFamily="34" charset="0"/>
              </a:rPr>
              <a:t>4 группа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428625" y="2286000"/>
            <a:ext cx="83581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2200" b="1">
                <a:solidFill>
                  <a:srgbClr val="14425D"/>
                </a:solidFill>
                <a:latin typeface="Arial Narrow" panose="020B0606020202030204" pitchFamily="34" charset="0"/>
              </a:rPr>
              <a:t>4</a:t>
            </a:r>
            <a:r>
              <a:rPr lang="ru-RU" altLang="ru-RU" sz="2200">
                <a:solidFill>
                  <a:srgbClr val="14425D"/>
                </a:solidFill>
                <a:latin typeface="Arial Narrow" panose="020B0606020202030204" pitchFamily="34" charset="0"/>
              </a:rPr>
              <a:t>. </a:t>
            </a:r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</a:rPr>
              <a:t>Поиск аналога обобщенной модели ситуации в реальной жизни, образовании или науке.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</a:rPr>
              <a:t>5. Определение источников и методов сбора информации.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</a:rPr>
              <a:t>6. Выбор техник работы с данным кейсом.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</a:rPr>
              <a:t>7. Определение желаемого результата по работе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</a:rPr>
              <a:t>обучаемых с данным кейсом (составление листа оценки).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</a:rPr>
              <a:t>8. Создание заданной модели.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</a:rPr>
              <a:t>9. Апробация в процессе обучения.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3813" y="476250"/>
            <a:ext cx="8858250" cy="7508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600" smtClean="0">
                <a:solidFill>
                  <a:schemeClr val="accent1"/>
                </a:solidFill>
              </a:rPr>
              <a:t/>
            </a:r>
            <a:br>
              <a:rPr lang="ru-RU" altLang="ru-RU" sz="3600" smtClean="0">
                <a:solidFill>
                  <a:schemeClr val="accent1"/>
                </a:solidFill>
              </a:rPr>
            </a:br>
            <a:r>
              <a:rPr lang="ru-RU" altLang="ru-RU" sz="3600" smtClean="0">
                <a:solidFill>
                  <a:schemeClr val="accent1"/>
                </a:solidFill>
              </a:rPr>
              <a:t/>
            </a:r>
            <a:br>
              <a:rPr lang="ru-RU" altLang="ru-RU" sz="3600" smtClean="0">
                <a:solidFill>
                  <a:schemeClr val="accent1"/>
                </a:solidFill>
              </a:rPr>
            </a:br>
            <a:r>
              <a:rPr lang="ru-RU" altLang="ru-RU" sz="3600" smtClean="0">
                <a:solidFill>
                  <a:schemeClr val="accent1"/>
                </a:solidFill>
              </a:rPr>
              <a:t/>
            </a:r>
            <a:br>
              <a:rPr lang="ru-RU" altLang="ru-RU" sz="3600" smtClean="0">
                <a:solidFill>
                  <a:schemeClr val="accent1"/>
                </a:solidFill>
              </a:rPr>
            </a:br>
            <a:r>
              <a:rPr lang="ru-RU" altLang="ru-RU" sz="3600" smtClean="0">
                <a:solidFill>
                  <a:schemeClr val="accent1"/>
                </a:solidFill>
              </a:rPr>
              <a:t>     </a:t>
            </a:r>
            <a:r>
              <a:rPr lang="ru-RU" alt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Этапы организации урока с использованием кейс-технологий: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625" y="2214563"/>
            <a:ext cx="8358188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Учитель будет давать ключи к разгадке в форме дополнительных вопросов или (дополнительной) информации;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В определенных условиях учитель будет сам давать ответ;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Учитель может ничего не делать, (оставаться молчаливым) пока кто-то работает над проблемой. 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6613" y="836613"/>
            <a:ext cx="7540625" cy="750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Стратегии поведения учителя в ходе работы с кейсом: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20713"/>
            <a:ext cx="8501063" cy="10509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Действия учителя  в кейс - технологии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2071688"/>
            <a:ext cx="8215313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создание кейса или использование уже имеющегося;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распределение учеников по малым группам (4-6 человек);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знакомство учащихся с ситуацией, системой оценивания решений проблемы, сроками выполнения заданий;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организация работы учащихся в малых группах, определение докладчиков;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работа с кейсом;</a:t>
            </a:r>
            <a:endParaRPr lang="ru-RU" sz="2400" u="sng" dirty="0">
              <a:latin typeface="Arial Narrow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организация презентации решений в малых группах;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организация общей дискуссии;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обобщающее выступление учителя, его анализ ситуации;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+mn-cs"/>
              </a:rPr>
              <a:t>  оценивание учащихся преподавателем.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463" y="-28575"/>
            <a:ext cx="8183562" cy="76517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mtClean="0">
                <a:solidFill>
                  <a:schemeClr val="accent1"/>
                </a:solidFill>
              </a:rPr>
              <a:t>   </a:t>
            </a:r>
            <a:r>
              <a:rPr lang="ru-RU" altLang="ru-RU" sz="4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Виды кейсов</a:t>
            </a: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928688" y="725488"/>
            <a:ext cx="82153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C00000"/>
                </a:solidFill>
                <a:latin typeface="Verdana" panose="020B0604030504040204" pitchFamily="34" charset="0"/>
              </a:rPr>
              <a:t>     Как правило, кейс состоит из трех частей: вспомогательная информация, необходимая для анализа кейса; описание конкретной ситуации; задания к кейсу. Кейс дает возможность учителю использовать его на любой стадии обучения. </a:t>
            </a:r>
          </a:p>
          <a:p>
            <a:pPr eaLnBrk="1" hangingPunct="1"/>
            <a:endParaRPr lang="ru-RU" altLang="ru-RU" sz="2000" b="1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pic>
        <p:nvPicPr>
          <p:cNvPr id="25604" name="Рисунок 5" descr="docu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2571750"/>
            <a:ext cx="123825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Рисунок 7" descr="24240_img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614738"/>
            <a:ext cx="1238250" cy="11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Рисунок 9" descr="item_520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714875"/>
            <a:ext cx="15716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TextBox 11"/>
          <p:cNvSpPr txBox="1">
            <a:spLocks noChangeArrowheads="1"/>
          </p:cNvSpPr>
          <p:nvPr/>
        </p:nvSpPr>
        <p:spPr bwMode="auto">
          <a:xfrm>
            <a:off x="2143125" y="2571750"/>
            <a:ext cx="6715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Verdana" panose="020B0604030504040204" pitchFamily="34" charset="0"/>
              </a:rPr>
              <a:t>    Печатный кейс (может содержать графики, таблицы, диаграммы, иллюстрации, что делает его более наглядным).</a:t>
            </a:r>
          </a:p>
        </p:txBody>
      </p:sp>
      <p:sp>
        <p:nvSpPr>
          <p:cNvPr id="25608" name="TextBox 12"/>
          <p:cNvSpPr txBox="1">
            <a:spLocks noChangeArrowheads="1"/>
          </p:cNvSpPr>
          <p:nvPr/>
        </p:nvSpPr>
        <p:spPr bwMode="auto">
          <a:xfrm>
            <a:off x="2071688" y="3571875"/>
            <a:ext cx="6715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Verdana" panose="020B0604030504040204" pitchFamily="34" charset="0"/>
              </a:rPr>
              <a:t>    Мультимедиа - кейс (наиболее популярный в последнее время, но зависит от технического оснащения школы).</a:t>
            </a:r>
          </a:p>
        </p:txBody>
      </p:sp>
      <p:sp>
        <p:nvSpPr>
          <p:cNvPr id="25609" name="TextBox 13"/>
          <p:cNvSpPr txBox="1">
            <a:spLocks noChangeArrowheads="1"/>
          </p:cNvSpPr>
          <p:nvPr/>
        </p:nvSpPr>
        <p:spPr bwMode="auto">
          <a:xfrm>
            <a:off x="2143125" y="4572000"/>
            <a:ext cx="6715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2060"/>
                </a:solidFill>
                <a:latin typeface="Verdana" panose="020B0604030504040204" pitchFamily="34" charset="0"/>
              </a:rPr>
              <a:t>   Видео кейс (может содержать фильм, аудио и видео материалы. Его минус - ограничена возможность многократного просмотра </a:t>
            </a:r>
            <a:r>
              <a:rPr lang="ru-RU" altLang="ru-RU" b="1">
                <a:solidFill>
                  <a:srgbClr val="00206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 искажение информации и ошибки</a:t>
            </a:r>
            <a:r>
              <a:rPr lang="ru-RU" altLang="ru-RU" b="1">
                <a:solidFill>
                  <a:srgbClr val="002060"/>
                </a:solidFill>
                <a:latin typeface="Verdana" panose="020B0604030504040204" pitchFamily="34" charset="0"/>
              </a:rPr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875" y="525463"/>
            <a:ext cx="8183563" cy="6794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Использование кейсов</a:t>
            </a:r>
          </a:p>
        </p:txBody>
      </p:sp>
      <p:grpSp>
        <p:nvGrpSpPr>
          <p:cNvPr id="26627" name="Группа 49"/>
          <p:cNvGrpSpPr>
            <a:grpSpLocks/>
          </p:cNvGrpSpPr>
          <p:nvPr/>
        </p:nvGrpSpPr>
        <p:grpSpPr bwMode="auto">
          <a:xfrm>
            <a:off x="423863" y="1989138"/>
            <a:ext cx="8358187" cy="4071937"/>
            <a:chOff x="285720" y="1857364"/>
            <a:chExt cx="8358246" cy="4071966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10800000" flipV="1">
              <a:off x="2571736" y="2643182"/>
              <a:ext cx="1000132" cy="285752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286380" y="2643182"/>
              <a:ext cx="1108083" cy="285752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630" name="Скругленный прямоугольник 6"/>
            <p:cNvGrpSpPr>
              <a:grpSpLocks/>
            </p:cNvGrpSpPr>
            <p:nvPr/>
          </p:nvGrpSpPr>
          <p:grpSpPr bwMode="auto">
            <a:xfrm>
              <a:off x="2836342" y="1820026"/>
              <a:ext cx="3127270" cy="859542"/>
              <a:chOff x="2907792" y="1962912"/>
              <a:chExt cx="3127248" cy="859536"/>
            </a:xfrm>
          </p:grpSpPr>
          <p:pic>
            <p:nvPicPr>
              <p:cNvPr id="26653" name="Скругленный прямоугольник 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7792" y="1962912"/>
                <a:ext cx="3127248" cy="8595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54" name="Text Box 7"/>
              <p:cNvSpPr txBox="1">
                <a:spLocks noChangeArrowheads="1"/>
              </p:cNvSpPr>
              <p:nvPr/>
            </p:nvSpPr>
            <p:spPr bwMode="auto">
              <a:xfrm>
                <a:off x="2967298" y="2038610"/>
                <a:ext cx="2995092" cy="709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ru-RU" altLang="ru-RU" b="1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  <a:p>
                <a:pPr algn="ctr" eaLnBrk="1" hangingPunct="1"/>
                <a:r>
                  <a:rPr lang="ru-RU" altLang="ru-RU" b="1">
                    <a:latin typeface="Verdana" panose="020B0604030504040204" pitchFamily="34" charset="0"/>
                  </a:rPr>
                  <a:t>Кейс - обучение</a:t>
                </a:r>
              </a:p>
              <a:p>
                <a:pPr algn="ctr" eaLnBrk="1" hangingPunct="1"/>
                <a:endParaRPr lang="ru-RU" altLang="ru-RU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26631" name="Скругленный прямоугольник 8"/>
            <p:cNvGrpSpPr>
              <a:grpSpLocks/>
            </p:cNvGrpSpPr>
            <p:nvPr/>
          </p:nvGrpSpPr>
          <p:grpSpPr bwMode="auto">
            <a:xfrm>
              <a:off x="818552" y="2886833"/>
              <a:ext cx="3499129" cy="932694"/>
              <a:chOff x="890016" y="3029712"/>
              <a:chExt cx="3499104" cy="932688"/>
            </a:xfrm>
          </p:grpSpPr>
          <p:pic>
            <p:nvPicPr>
              <p:cNvPr id="26651" name="Скругленный прямоугольник 8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0016" y="3029712"/>
                <a:ext cx="3499104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52" name="Text Box 10"/>
              <p:cNvSpPr txBox="1">
                <a:spLocks noChangeArrowheads="1"/>
              </p:cNvSpPr>
              <p:nvPr/>
            </p:nvSpPr>
            <p:spPr bwMode="auto">
              <a:xfrm>
                <a:off x="970536" y="3113661"/>
                <a:ext cx="3345304" cy="773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latin typeface="Verdana" panose="020B0604030504040204" pitchFamily="34" charset="0"/>
                  </a:rPr>
                  <a:t>Открытая дискуссия</a:t>
                </a:r>
              </a:p>
            </p:txBody>
          </p:sp>
        </p:grpSp>
        <p:grpSp>
          <p:nvGrpSpPr>
            <p:cNvPr id="26632" name="Скругленный прямоугольник 9"/>
            <p:cNvGrpSpPr>
              <a:grpSpLocks/>
            </p:cNvGrpSpPr>
            <p:nvPr/>
          </p:nvGrpSpPr>
          <p:grpSpPr bwMode="auto">
            <a:xfrm>
              <a:off x="4677347" y="2886833"/>
              <a:ext cx="3425976" cy="932694"/>
              <a:chOff x="4748784" y="3029712"/>
              <a:chExt cx="3425952" cy="932688"/>
            </a:xfrm>
          </p:grpSpPr>
          <p:pic>
            <p:nvPicPr>
              <p:cNvPr id="26649" name="Скругленный прямоугольник 9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48784" y="3029712"/>
                <a:ext cx="3425952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50" name="Text Box 13"/>
              <p:cNvSpPr txBox="1">
                <a:spLocks noChangeArrowheads="1"/>
              </p:cNvSpPr>
              <p:nvPr/>
            </p:nvSpPr>
            <p:spPr bwMode="auto">
              <a:xfrm>
                <a:off x="4828161" y="3113661"/>
                <a:ext cx="3273866" cy="773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latin typeface="Verdana" panose="020B0604030504040204" pitchFamily="34" charset="0"/>
                  </a:rPr>
                  <a:t>Опрос (презентация)</a:t>
                </a:r>
              </a:p>
            </p:txBody>
          </p:sp>
        </p:grp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1285852" y="3857627"/>
              <a:ext cx="357191" cy="214315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4929190" y="4071942"/>
              <a:ext cx="1285884" cy="71438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6589726" y="3983041"/>
              <a:ext cx="1285884" cy="892181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3286116" y="3857627"/>
              <a:ext cx="357191" cy="214315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637" name="Скругленный прямоугольник 30"/>
            <p:cNvGrpSpPr>
              <a:grpSpLocks/>
            </p:cNvGrpSpPr>
            <p:nvPr/>
          </p:nvGrpSpPr>
          <p:grpSpPr bwMode="auto">
            <a:xfrm>
              <a:off x="245524" y="4106041"/>
              <a:ext cx="2218960" cy="926598"/>
              <a:chOff x="316992" y="4248912"/>
              <a:chExt cx="2218944" cy="926592"/>
            </a:xfrm>
          </p:grpSpPr>
          <p:pic>
            <p:nvPicPr>
              <p:cNvPr id="26647" name="Скругленный прямоугольник 30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992" y="4248912"/>
                <a:ext cx="2218944" cy="926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48" name="Text Box 20"/>
              <p:cNvSpPr txBox="1">
                <a:spLocks noChangeArrowheads="1"/>
              </p:cNvSpPr>
              <p:nvPr/>
            </p:nvSpPr>
            <p:spPr bwMode="auto">
              <a:xfrm>
                <a:off x="431013" y="4360075"/>
                <a:ext cx="1995475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latin typeface="Verdana" panose="020B0604030504040204" pitchFamily="34" charset="0"/>
                  </a:rPr>
                  <a:t>Руководимая </a:t>
                </a:r>
              </a:p>
            </p:txBody>
          </p:sp>
        </p:grpSp>
        <p:grpSp>
          <p:nvGrpSpPr>
            <p:cNvPr id="26638" name="Скругленный прямоугольник 35"/>
            <p:cNvGrpSpPr>
              <a:grpSpLocks/>
            </p:cNvGrpSpPr>
            <p:nvPr/>
          </p:nvGrpSpPr>
          <p:grpSpPr bwMode="auto">
            <a:xfrm>
              <a:off x="2458387" y="4106041"/>
              <a:ext cx="2218960" cy="926598"/>
              <a:chOff x="2529840" y="4248912"/>
              <a:chExt cx="2218944" cy="926592"/>
            </a:xfrm>
          </p:grpSpPr>
          <p:pic>
            <p:nvPicPr>
              <p:cNvPr id="26645" name="Скругленный прямоугольник 35"/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29840" y="4248912"/>
                <a:ext cx="2218944" cy="9265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46" name="Text Box 23"/>
              <p:cNvSpPr txBox="1">
                <a:spLocks noChangeArrowheads="1"/>
              </p:cNvSpPr>
              <p:nvPr/>
            </p:nvSpPr>
            <p:spPr bwMode="auto">
              <a:xfrm>
                <a:off x="2645575" y="4360075"/>
                <a:ext cx="1995475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latin typeface="Verdana" panose="020B0604030504040204" pitchFamily="34" charset="0"/>
                  </a:rPr>
                  <a:t>Свободная </a:t>
                </a:r>
              </a:p>
            </p:txBody>
          </p:sp>
        </p:grpSp>
        <p:grpSp>
          <p:nvGrpSpPr>
            <p:cNvPr id="26639" name="Скругленный прямоугольник 39"/>
            <p:cNvGrpSpPr>
              <a:grpSpLocks/>
            </p:cNvGrpSpPr>
            <p:nvPr/>
          </p:nvGrpSpPr>
          <p:grpSpPr bwMode="auto">
            <a:xfrm>
              <a:off x="3744652" y="5032640"/>
              <a:ext cx="2932197" cy="932694"/>
              <a:chOff x="3816096" y="5175504"/>
              <a:chExt cx="2932176" cy="932688"/>
            </a:xfrm>
          </p:grpSpPr>
          <p:pic>
            <p:nvPicPr>
              <p:cNvPr id="26643" name="Скругленный прямоугольник 39"/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6096" y="5175504"/>
                <a:ext cx="2932176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44" name="Text Box 26"/>
              <p:cNvSpPr txBox="1">
                <a:spLocks noChangeArrowheads="1"/>
              </p:cNvSpPr>
              <p:nvPr/>
            </p:nvSpPr>
            <p:spPr bwMode="auto">
              <a:xfrm>
                <a:off x="3931450" y="5288763"/>
                <a:ext cx="2709850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latin typeface="Verdana" panose="020B0604030504040204" pitchFamily="34" charset="0"/>
                  </a:rPr>
                  <a:t>Индивидуальный</a:t>
                </a:r>
              </a:p>
            </p:txBody>
          </p:sp>
        </p:grpSp>
        <p:grpSp>
          <p:nvGrpSpPr>
            <p:cNvPr id="26640" name="Скругленный прямоугольник 41"/>
            <p:cNvGrpSpPr>
              <a:grpSpLocks/>
            </p:cNvGrpSpPr>
            <p:nvPr/>
          </p:nvGrpSpPr>
          <p:grpSpPr bwMode="auto">
            <a:xfrm>
              <a:off x="6676849" y="5032640"/>
              <a:ext cx="1999502" cy="932694"/>
              <a:chOff x="6748272" y="5175504"/>
              <a:chExt cx="1999488" cy="932688"/>
            </a:xfrm>
          </p:grpSpPr>
          <p:pic>
            <p:nvPicPr>
              <p:cNvPr id="26641" name="Скругленный прямоугольник 41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8272" y="5175504"/>
                <a:ext cx="1999488" cy="9326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642" name="Text Box 29"/>
              <p:cNvSpPr txBox="1">
                <a:spLocks noChangeArrowheads="1"/>
              </p:cNvSpPr>
              <p:nvPr/>
            </p:nvSpPr>
            <p:spPr bwMode="auto">
              <a:xfrm>
                <a:off x="6860388" y="5288763"/>
                <a:ext cx="1781162" cy="70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latin typeface="Verdana" panose="020B0604030504040204" pitchFamily="34" charset="0"/>
                  </a:rPr>
                  <a:t>Групповой 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Группа 11"/>
          <p:cNvGrpSpPr>
            <a:grpSpLocks/>
          </p:cNvGrpSpPr>
          <p:nvPr/>
        </p:nvGrpSpPr>
        <p:grpSpPr bwMode="auto">
          <a:xfrm>
            <a:off x="827088" y="1865313"/>
            <a:ext cx="7770812" cy="2643187"/>
            <a:chOff x="686248" y="714356"/>
            <a:chExt cx="7771504" cy="264320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0800000" flipV="1">
              <a:off x="2486633" y="1785926"/>
              <a:ext cx="1128813" cy="492129"/>
            </a:xfrm>
            <a:prstGeom prst="line">
              <a:avLst/>
            </a:prstGeom>
            <a:ln w="63500">
              <a:solidFill>
                <a:srgbClr val="CE6B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487275" y="1785926"/>
              <a:ext cx="1170091" cy="492129"/>
            </a:xfrm>
            <a:prstGeom prst="line">
              <a:avLst/>
            </a:prstGeom>
            <a:ln w="63500">
              <a:solidFill>
                <a:srgbClr val="CE6B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655" name="Скругленный прямоугольник 2"/>
            <p:cNvGrpSpPr>
              <a:grpSpLocks/>
            </p:cNvGrpSpPr>
            <p:nvPr/>
          </p:nvGrpSpPr>
          <p:grpSpPr bwMode="auto">
            <a:xfrm>
              <a:off x="2672578" y="672065"/>
              <a:ext cx="3676215" cy="1158248"/>
              <a:chOff x="2700528" y="1243584"/>
              <a:chExt cx="3675888" cy="1158240"/>
            </a:xfrm>
          </p:grpSpPr>
          <p:pic>
            <p:nvPicPr>
              <p:cNvPr id="27662" name="Скругленный прямоугольник 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00528" y="1243584"/>
                <a:ext cx="3675888" cy="1158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63" name="Text Box 7"/>
              <p:cNvSpPr txBox="1">
                <a:spLocks noChangeArrowheads="1"/>
              </p:cNvSpPr>
              <p:nvPr/>
            </p:nvSpPr>
            <p:spPr bwMode="auto">
              <a:xfrm>
                <a:off x="2795280" y="1338596"/>
                <a:ext cx="3494238" cy="974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ru-RU" altLang="ru-RU" b="1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  <a:p>
                <a:pPr algn="ctr" eaLnBrk="1" hangingPunct="1"/>
                <a:endParaRPr lang="ru-RU" altLang="ru-RU" b="1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  <a:p>
                <a:pPr algn="ctr" eaLnBrk="1" hangingPunct="1"/>
                <a:r>
                  <a:rPr lang="ru-RU" altLang="ru-RU" b="1">
                    <a:solidFill>
                      <a:srgbClr val="50141B"/>
                    </a:solidFill>
                    <a:latin typeface="Verdana" panose="020B0604030504040204" pitchFamily="34" charset="0"/>
                  </a:rPr>
                  <a:t>Кейс – экзамен (зачет)</a:t>
                </a:r>
              </a:p>
              <a:p>
                <a:pPr algn="ctr" eaLnBrk="1" hangingPunct="1"/>
                <a:endParaRPr lang="ru-RU" altLang="ru-RU" b="1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  <a:p>
                <a:pPr algn="ctr" eaLnBrk="1" hangingPunct="1"/>
                <a:endParaRPr lang="ru-RU" altLang="ru-RU">
                  <a:solidFill>
                    <a:srgbClr val="FFFFFF"/>
                  </a:solidFill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27656" name="Скругленный прямоугольник 3"/>
            <p:cNvGrpSpPr>
              <a:grpSpLocks/>
            </p:cNvGrpSpPr>
            <p:nvPr/>
          </p:nvGrpSpPr>
          <p:grpSpPr bwMode="auto">
            <a:xfrm>
              <a:off x="648526" y="2238747"/>
              <a:ext cx="3670118" cy="1152152"/>
              <a:chOff x="676656" y="2810256"/>
              <a:chExt cx="3669792" cy="1152144"/>
            </a:xfrm>
          </p:grpSpPr>
          <p:pic>
            <p:nvPicPr>
              <p:cNvPr id="27660" name="Скругленный прямоугольник 3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6656" y="2810256"/>
                <a:ext cx="3669792" cy="1152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61" name="Text Box 10"/>
              <p:cNvSpPr txBox="1">
                <a:spLocks noChangeArrowheads="1"/>
              </p:cNvSpPr>
              <p:nvPr/>
            </p:nvSpPr>
            <p:spPr bwMode="auto">
              <a:xfrm>
                <a:off x="767096" y="2901791"/>
                <a:ext cx="3494238" cy="974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solidFill>
                      <a:srgbClr val="50141B"/>
                    </a:solidFill>
                    <a:latin typeface="Verdana" panose="020B0604030504040204" pitchFamily="34" charset="0"/>
                  </a:rPr>
                  <a:t>С предварительной подготовкой</a:t>
                </a:r>
              </a:p>
            </p:txBody>
          </p:sp>
        </p:grpSp>
        <p:grpSp>
          <p:nvGrpSpPr>
            <p:cNvPr id="27657" name="Скругленный прямоугольник 4"/>
            <p:cNvGrpSpPr>
              <a:grpSpLocks/>
            </p:cNvGrpSpPr>
            <p:nvPr/>
          </p:nvGrpSpPr>
          <p:grpSpPr bwMode="auto">
            <a:xfrm>
              <a:off x="4818560" y="2238747"/>
              <a:ext cx="3670118" cy="1152152"/>
              <a:chOff x="4846320" y="2810256"/>
              <a:chExt cx="3669792" cy="1152144"/>
            </a:xfrm>
          </p:grpSpPr>
          <p:pic>
            <p:nvPicPr>
              <p:cNvPr id="27658" name="Скругленный прямоугольник 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320" y="2810256"/>
                <a:ext cx="3669792" cy="1152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59" name="Text Box 13"/>
              <p:cNvSpPr txBox="1">
                <a:spLocks noChangeArrowheads="1"/>
              </p:cNvSpPr>
              <p:nvPr/>
            </p:nvSpPr>
            <p:spPr bwMode="auto">
              <a:xfrm>
                <a:off x="4938229" y="2901791"/>
                <a:ext cx="3494238" cy="974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ru-RU" altLang="ru-RU" b="1">
                    <a:solidFill>
                      <a:srgbClr val="50141B"/>
                    </a:solidFill>
                    <a:latin typeface="Verdana" panose="020B0604030504040204" pitchFamily="34" charset="0"/>
                  </a:rPr>
                  <a:t>Без предварительной подготовки</a:t>
                </a:r>
              </a:p>
            </p:txBody>
          </p:sp>
        </p:grpSp>
      </p:grpSp>
      <p:sp>
        <p:nvSpPr>
          <p:cNvPr id="27651" name="TextBox 12"/>
          <p:cNvSpPr txBox="1">
            <a:spLocks noChangeArrowheads="1"/>
          </p:cNvSpPr>
          <p:nvPr/>
        </p:nvSpPr>
        <p:spPr bwMode="auto">
          <a:xfrm>
            <a:off x="500063" y="571500"/>
            <a:ext cx="82153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>
                <a:solidFill>
                  <a:srgbClr val="C00000"/>
                </a:solidFill>
                <a:latin typeface="Verdana" panose="020B0604030504040204" pitchFamily="34" charset="0"/>
              </a:rPr>
              <a:t>Кейс – метод возможно использовать и в качестве экзаменов или зачетов.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9388" y="4508500"/>
            <a:ext cx="885825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 Перед зачетом ученик может получить кейс-задание на дом, он должен его проанализировать и принести экзаменатору отчет с ответами на поставленные вопросы. Можно предложить кейс и прямо на зачете, но тогда он должен быть достаточно коротким и простым, для того чтобы уложиться в отведенное время.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75" y="188913"/>
            <a:ext cx="8183563" cy="6953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Вывод 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500063" y="963613"/>
            <a:ext cx="8143875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Следует отметить, что кейсы следует разрабатывать с учетом характеристик, обеспечивающих эффективность их использования в обучающих программах: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 во-первых, кейс должен соответствовать целям обучения;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 во-вторых, задание должно быть подобрано таким образом, чтобы можно было пользоваться разными путями для поиска вариантов решения;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 в-третьих, кейсы могут отличаться по уровню обобщенности, по количеству представленной в них информации, по сложности проблемы;</a:t>
            </a:r>
          </a:p>
          <a:p>
            <a:pPr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в-четвертых, материал кейса следует обновлять с изменениями в реальной практике.</a:t>
            </a:r>
          </a:p>
          <a:p>
            <a:pPr algn="just" eaLnBrk="1" hangingPunct="1"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</a:t>
            </a:r>
          </a:p>
        </p:txBody>
      </p:sp>
      <p:pic>
        <p:nvPicPr>
          <p:cNvPr id="28676" name="Рисунок 4" descr="Изображение в Рисунок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14938"/>
            <a:ext cx="192881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183562" cy="71437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История возникновения</a:t>
            </a:r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428625" y="1285875"/>
            <a:ext cx="828675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Метод анализа конкретных ситуаций возник в начале </a:t>
            </a:r>
            <a:r>
              <a:rPr lang="ru-RU" sz="2400" b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XXв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. в Школе бизнеса Гарвардского университета (США). Название его произошло от латинского термина «казус» — запутанный или необычный случай. В ведущих школах бизнеса Западной Европы кейсы стали активно использоваться в 60-е гг. В России данная технология стала внедряться лишь последние 3-4 года.</a:t>
            </a:r>
          </a:p>
          <a:p>
            <a:pPr algn="just"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      Существуют различные обозначения этой технологии. В зарубежных публикациях можно встретить названия: метод изучения ситуации, метод деловых историй и, наконец, просто метод кейсов. В российских изданиях чаще всего говорится о методе анализа конкретных ситуаций (АКС), деловых ситуаций, </a:t>
            </a:r>
            <a:r>
              <a:rPr lang="ru-RU" sz="2400" b="1" dirty="0" err="1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кейс-методе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, ситуационных задачах.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7508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Кейс – технология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0" y="1773238"/>
            <a:ext cx="7858125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Это метод активного проблемно – ситуационного анализа, основанный на обучении путем решения конкретных задач-ситуаций (кейсов).</a:t>
            </a:r>
          </a:p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Главное её предназначение – развивать способность разрабатывать проблемы и находить их решение, учиться работать с информацией. При  этом акцент делается не на получение готовых знаний, а на их выработку, на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egoe UI" pitchFamily="34" charset="0"/>
                <a:cs typeface="Times New Roman" pitchFamily="18" charset="0"/>
              </a:rPr>
              <a:t>сотрудничество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учителя и ученика!</a:t>
            </a:r>
          </a:p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 Narrow" pitchFamily="34" charset="0"/>
              <a:ea typeface="Segoe U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381000"/>
            <a:ext cx="7710488" cy="12620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Цели кейс-технологии:</a:t>
            </a:r>
            <a:br>
              <a:rPr lang="ru-RU" altLang="ru-RU" sz="40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1800" dirty="0" smtClean="0"/>
          </a:p>
        </p:txBody>
      </p:sp>
      <p:sp>
        <p:nvSpPr>
          <p:cNvPr id="15363" name="Прямоугольник 3"/>
          <p:cNvSpPr>
            <a:spLocks noChangeArrowheads="1"/>
          </p:cNvSpPr>
          <p:nvPr/>
        </p:nvSpPr>
        <p:spPr bwMode="auto">
          <a:xfrm>
            <a:off x="841375" y="1773238"/>
            <a:ext cx="747553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углубленное изучение предмета;</a:t>
            </a:r>
          </a:p>
          <a:p>
            <a:pPr>
              <a:buFontTx/>
              <a:buChar char="•"/>
            </a:pPr>
            <a:endParaRPr lang="ru-RU" altLang="ru-RU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alt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подготовка к олимпиадам, ЕГЭ, ГИА;</a:t>
            </a:r>
          </a:p>
          <a:p>
            <a:pPr>
              <a:buFontTx/>
              <a:buChar char="•"/>
            </a:pPr>
            <a:endParaRPr lang="ru-RU" altLang="ru-RU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Tx/>
              <a:buChar char="•"/>
            </a:pPr>
            <a:r>
              <a:rPr lang="ru-RU" alt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индивидуализация учебного процесса.</a:t>
            </a:r>
            <a:endParaRPr lang="ru-RU" altLang="ru-RU" sz="32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Достоинства кейс-технологии</a:t>
            </a:r>
            <a:br>
              <a:rPr lang="ru-RU" sz="4000" b="1" dirty="0" smtClean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ru-RU" sz="4000" b="1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387" name="Объект 5"/>
          <p:cNvSpPr>
            <a:spLocks noGrp="1"/>
          </p:cNvSpPr>
          <p:nvPr>
            <p:ph idx="1"/>
          </p:nvPr>
        </p:nvSpPr>
        <p:spPr>
          <a:xfrm>
            <a:off x="822325" y="1736725"/>
            <a:ext cx="7543800" cy="45720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00FF"/>
                </a:solidFill>
                <a:latin typeface="Arial Narrow" panose="020B0606020202030204" pitchFamily="34" charset="0"/>
              </a:rPr>
              <a:t>доступность,</a:t>
            </a:r>
            <a:r>
              <a:rPr lang="ru-RU" altLang="ru-RU" sz="2400" smtClean="0">
                <a:latin typeface="Arial Narrow" panose="020B0606020202030204" pitchFamily="34" charset="0"/>
              </a:rPr>
              <a:t> как возможность организации самостоятельной работы в электронной библиотеке, так и дома;</a:t>
            </a:r>
          </a:p>
          <a:p>
            <a:pPr eaLnBrk="1" hangingPunct="1"/>
            <a:r>
              <a:rPr lang="ru-RU" altLang="ru-RU" sz="2400" b="1" smtClean="0">
                <a:solidFill>
                  <a:srgbClr val="0000FF"/>
                </a:solidFill>
                <a:latin typeface="Arial Narrow" panose="020B0606020202030204" pitchFamily="34" charset="0"/>
              </a:rPr>
              <a:t>наглядность,</a:t>
            </a:r>
            <a:r>
              <a:rPr lang="ru-RU" altLang="ru-RU" sz="2400" smtClean="0">
                <a:latin typeface="Arial Narrow" panose="020B0606020202030204" pitchFamily="34" charset="0"/>
              </a:rPr>
              <a:t> т.е. красочные иллюстрации, видеофрагменты, мультимедиа-компоненты, схемы, квантованный текст с выделенными важными определениями и т.д.;</a:t>
            </a:r>
          </a:p>
          <a:p>
            <a:pPr eaLnBrk="1" hangingPunct="1"/>
            <a:r>
              <a:rPr lang="ru-RU" altLang="ru-RU" sz="2400" b="1" smtClean="0">
                <a:solidFill>
                  <a:srgbClr val="0000FF"/>
                </a:solidFill>
                <a:latin typeface="Arial Narrow" panose="020B0606020202030204" pitchFamily="34" charset="0"/>
              </a:rPr>
              <a:t>звуковое </a:t>
            </a:r>
            <a:r>
              <a:rPr lang="ru-RU" altLang="ru-RU" sz="2400" smtClean="0">
                <a:latin typeface="Arial Narrow" panose="020B0606020202030204" pitchFamily="34" charset="0"/>
              </a:rPr>
              <a:t>сопровождение лекций;</a:t>
            </a:r>
          </a:p>
          <a:p>
            <a:pPr eaLnBrk="1" hangingPunct="1"/>
            <a:r>
              <a:rPr lang="ru-RU" altLang="ru-RU" sz="2400" b="1" smtClean="0">
                <a:solidFill>
                  <a:srgbClr val="0000FF"/>
                </a:solidFill>
                <a:latin typeface="Arial Narrow" panose="020B0606020202030204" pitchFamily="34" charset="0"/>
              </a:rPr>
              <a:t>наличие</a:t>
            </a:r>
            <a:r>
              <a:rPr lang="ru-RU" altLang="ru-RU" sz="2400" smtClean="0">
                <a:latin typeface="Arial Narrow" panose="020B0606020202030204" pitchFamily="34" charset="0"/>
              </a:rPr>
              <a:t> интерактивных заданий;</a:t>
            </a:r>
          </a:p>
          <a:p>
            <a:pPr eaLnBrk="1" hangingPunct="1"/>
            <a:r>
              <a:rPr lang="ru-RU" altLang="ru-RU" sz="2400" b="1" smtClean="0">
                <a:solidFill>
                  <a:srgbClr val="0000FF"/>
                </a:solidFill>
                <a:latin typeface="Arial Narrow" panose="020B0606020202030204" pitchFamily="34" charset="0"/>
              </a:rPr>
              <a:t>анимированные</a:t>
            </a:r>
            <a:r>
              <a:rPr lang="ru-RU" altLang="ru-RU" sz="2400" smtClean="0">
                <a:latin typeface="Arial Narrow" panose="020B0606020202030204" pitchFamily="34" charset="0"/>
              </a:rPr>
              <a:t> примеры решения задач;</a:t>
            </a:r>
          </a:p>
          <a:p>
            <a:pPr eaLnBrk="1" hangingPunct="1"/>
            <a:r>
              <a:rPr lang="ru-RU" altLang="ru-RU" sz="2400" b="1" smtClean="0">
                <a:solidFill>
                  <a:srgbClr val="0000FF"/>
                </a:solidFill>
                <a:latin typeface="Arial Narrow" panose="020B0606020202030204" pitchFamily="34" charset="0"/>
              </a:rPr>
              <a:t>возможность</a:t>
            </a:r>
            <a:r>
              <a:rPr lang="ru-RU" altLang="ru-RU" sz="2400" smtClean="0">
                <a:latin typeface="Arial Narrow" panose="020B0606020202030204" pitchFamily="34" charset="0"/>
              </a:rPr>
              <a:t> нелинейной работы с материалом, обеспеченного гиперссылками.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88" y="500063"/>
            <a:ext cx="5286375" cy="750887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Создание кейса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7388" y="1627188"/>
            <a:ext cx="557212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В начале нужно ответить на три вопроса: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Для кого и чего пишется кейс?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Чему должны научиться дети?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Какие уроки они из этого извлекут?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9600" y="4022725"/>
            <a:ext cx="785812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После этого процесс создания кейса будет иметь вид:</a:t>
            </a:r>
          </a:p>
        </p:txBody>
      </p:sp>
      <p:grpSp>
        <p:nvGrpSpPr>
          <p:cNvPr id="17413" name="Группа 13"/>
          <p:cNvGrpSpPr>
            <a:grpSpLocks/>
          </p:cNvGrpSpPr>
          <p:nvPr/>
        </p:nvGrpSpPr>
        <p:grpSpPr bwMode="auto">
          <a:xfrm>
            <a:off x="692150" y="4652963"/>
            <a:ext cx="7786688" cy="1619250"/>
            <a:chOff x="500034" y="3143248"/>
            <a:chExt cx="7786742" cy="1620000"/>
          </a:xfrm>
        </p:grpSpPr>
        <p:sp>
          <p:nvSpPr>
            <p:cNvPr id="10" name="Выноска со стрелкой вправо 9"/>
            <p:cNvSpPr/>
            <p:nvPr/>
          </p:nvSpPr>
          <p:spPr>
            <a:xfrm>
              <a:off x="500034" y="3143248"/>
              <a:ext cx="2000264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3858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2">
                      <a:lumMod val="75000"/>
                    </a:schemeClr>
                  </a:solidFill>
                </a:rPr>
                <a:t>Цель обучения</a:t>
              </a:r>
            </a:p>
          </p:txBody>
        </p:sp>
        <p:sp>
          <p:nvSpPr>
            <p:cNvPr id="11" name="Выноска со стрелкой вправо 10"/>
            <p:cNvSpPr/>
            <p:nvPr/>
          </p:nvSpPr>
          <p:spPr>
            <a:xfrm>
              <a:off x="2500298" y="3143248"/>
              <a:ext cx="3143272" cy="1620000"/>
            </a:xfrm>
            <a:prstGeom prst="rightArrowCallout">
              <a:avLst>
                <a:gd name="adj1" fmla="val 12264"/>
                <a:gd name="adj2" fmla="val 12264"/>
                <a:gd name="adj3" fmla="val 13060"/>
                <a:gd name="adj4" fmla="val 88992"/>
              </a:avLst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2">
                      <a:lumMod val="75000"/>
                    </a:schemeClr>
                  </a:solidFill>
                </a:rPr>
                <a:t>Структурирование учебного материала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643570" y="3143248"/>
              <a:ext cx="2643206" cy="1620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60000"/>
                    <a:lumOff val="40000"/>
                  </a:schemeClr>
                </a:gs>
                <a:gs pos="50000">
                  <a:schemeClr val="accent3">
                    <a:lumMod val="75000"/>
                    <a:alpha val="84000"/>
                  </a:schemeClr>
                </a:gs>
                <a:gs pos="100000">
                  <a:schemeClr val="accent3">
                    <a:lumMod val="50000"/>
                    <a:alpha val="76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50000"/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 dirty="0">
                  <a:solidFill>
                    <a:schemeClr val="bg2">
                      <a:lumMod val="75000"/>
                    </a:schemeClr>
                  </a:solidFill>
                </a:rPr>
                <a:t>Выбор организационных форм, методов и средств обучения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63" y="714375"/>
            <a:ext cx="5254625" cy="7508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Кейс - стади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71500" y="1857375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Этот метод отличается большим объемом материала, так как помимо описания случая предоставляется и весь объем информации, которым могут пользоваться ученики.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063" y="3286125"/>
            <a:ext cx="8215312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Segoe UI" pitchFamily="34" charset="0"/>
                <a:cs typeface="Times New Roman" pitchFamily="18" charset="0"/>
              </a:rPr>
              <a:t>Цель метода кейс-стади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– совместными усилиями группы учащихся проанализировать представленную ситуацию, разработать варианты проблем, найти их практическое решение, закончить оценкой предложенных алгоритмов и выбором лучшего из них.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428625"/>
            <a:ext cx="7540625" cy="7508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4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Особенности: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9763" y="1758950"/>
            <a:ext cx="7858125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Обязательная исследовательская стадия процесса</a:t>
            </a:r>
          </a:p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 Коллективное обучение или работа в группе</a:t>
            </a:r>
          </a:p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Интеграция индивидуального, группового и коллективного обучения</a:t>
            </a:r>
          </a:p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Специфическая разновидность проектной технологии</a:t>
            </a:r>
          </a:p>
          <a:p>
            <a:pPr marL="1800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Segoe UI" pitchFamily="34" charset="0"/>
                <a:cs typeface="Times New Roman" pitchFamily="18" charset="0"/>
              </a:rPr>
              <a:t>Стимулирование деятельности учащихся для  достижения успеха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66775" y="4160838"/>
            <a:ext cx="7540625" cy="75088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ru-RU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Цель метода кейс - </a:t>
            </a:r>
            <a:r>
              <a:rPr lang="ru-RU" sz="39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стади</a:t>
            </a:r>
            <a:r>
              <a:rPr lang="ru-RU" sz="39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 :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96888" y="4738688"/>
            <a:ext cx="80073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совместными усилиями группы учащихся проанализировать</a:t>
            </a:r>
          </a:p>
          <a:p>
            <a:pPr algn="just"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представленную ситуацию, разработать варианты проблем,</a:t>
            </a:r>
          </a:p>
          <a:p>
            <a:pPr algn="just"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найти их практическое решение, закончить оценкой </a:t>
            </a:r>
          </a:p>
          <a:p>
            <a:pPr algn="just"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предложенных алгоритмов и выбором лучшего из них.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785813" y="2214563"/>
            <a:ext cx="750093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b="1">
                <a:solidFill>
                  <a:srgbClr val="24458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NewRomanPSMT"/>
              </a:rPr>
              <a:t>1.</a:t>
            </a:r>
            <a:r>
              <a:rPr lang="ru-RU" altLang="ru-RU">
                <a:solidFill>
                  <a:srgbClr val="244583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NewRomanPSMT"/>
              </a:rPr>
              <a:t> </a:t>
            </a:r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NewRomanPSMT"/>
              </a:rPr>
              <a:t>Определение того раздела учебной программы, которому посвящена ситуация, описывающая проблему.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NewRomanPSMT"/>
              </a:rPr>
              <a:t>2. Формулирование образовательных целей и задач, решаемых в процессе работы над кейсом.</a:t>
            </a:r>
          </a:p>
          <a:p>
            <a:pPr algn="just"/>
            <a:r>
              <a:rPr lang="ru-RU" altLang="ru-RU" sz="2400" b="1">
                <a:solidFill>
                  <a:srgbClr val="86211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NewRomanPSMT"/>
              </a:rPr>
              <a:t>3. Определение проблемы ситуации и создание обобщенной модели (обратить внимание, что вид ситуации надо выбрать: жизненная, учебная, научная).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397875" cy="7508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altLang="ru-RU" sz="3600" smtClean="0">
                <a:solidFill>
                  <a:schemeClr val="accent1"/>
                </a:solidFill>
              </a:rPr>
              <a:t/>
            </a:r>
            <a:br>
              <a:rPr lang="ru-RU" altLang="ru-RU" sz="3600" smtClean="0">
                <a:solidFill>
                  <a:schemeClr val="accent1"/>
                </a:solidFill>
              </a:rPr>
            </a:br>
            <a:r>
              <a:rPr lang="ru-RU" altLang="ru-RU" sz="3600" smtClean="0">
                <a:solidFill>
                  <a:schemeClr val="accent1"/>
                </a:solidFill>
              </a:rPr>
              <a:t/>
            </a:r>
            <a:br>
              <a:rPr lang="ru-RU" altLang="ru-RU" sz="3600" smtClean="0">
                <a:solidFill>
                  <a:schemeClr val="accent1"/>
                </a:solidFill>
              </a:rPr>
            </a:br>
            <a:r>
              <a:rPr lang="ru-RU" altLang="ru-RU" sz="3600" smtClean="0">
                <a:solidFill>
                  <a:schemeClr val="accent1"/>
                </a:solidFill>
              </a:rPr>
              <a:t/>
            </a:r>
            <a:br>
              <a:rPr lang="ru-RU" altLang="ru-RU" sz="3600" smtClean="0">
                <a:solidFill>
                  <a:schemeClr val="accent1"/>
                </a:solidFill>
              </a:rPr>
            </a:br>
            <a:r>
              <a:rPr lang="ru-RU" altLang="ru-RU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Этапы организации урока с использованием кейс-технологий: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962</Words>
  <Application>Microsoft Office PowerPoint</Application>
  <PresentationFormat>Экран (4:3)</PresentationFormat>
  <Paragraphs>103</Paragraphs>
  <Slides>16</Slides>
  <Notes>4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7" baseType="lpstr">
      <vt:lpstr>Arial</vt:lpstr>
      <vt:lpstr>Calibri Light</vt:lpstr>
      <vt:lpstr>Calibri</vt:lpstr>
      <vt:lpstr>Segoe UI</vt:lpstr>
      <vt:lpstr>Verdana</vt:lpstr>
      <vt:lpstr>Arial Narrow</vt:lpstr>
      <vt:lpstr>Times New Roman</vt:lpstr>
      <vt:lpstr>TimesNewRomanPSMT</vt:lpstr>
      <vt:lpstr>Wingdings</vt:lpstr>
      <vt:lpstr>Symbol</vt:lpstr>
      <vt:lpstr>Ретро</vt:lpstr>
      <vt:lpstr>Использование кейс – технологий  на уроках информатики</vt:lpstr>
      <vt:lpstr>История возникновения</vt:lpstr>
      <vt:lpstr>Кейс – технология </vt:lpstr>
      <vt:lpstr>Цели кейс-технологии:  </vt:lpstr>
      <vt:lpstr>Достоинства кейс-технологии </vt:lpstr>
      <vt:lpstr>Создание кейса</vt:lpstr>
      <vt:lpstr>Кейс - стади</vt:lpstr>
      <vt:lpstr>Особенности:</vt:lpstr>
      <vt:lpstr>   Этапы организации урока с использованием кейс-технологий:</vt:lpstr>
      <vt:lpstr>        Этапы организации урока с использованием кейс-технологий:</vt:lpstr>
      <vt:lpstr>Стратегии поведения учителя в ходе работы с кейсом:</vt:lpstr>
      <vt:lpstr>Действия учителя  в кейс - технологии</vt:lpstr>
      <vt:lpstr>   Виды кейсов</vt:lpstr>
      <vt:lpstr>Использование кейсов</vt:lpstr>
      <vt:lpstr>Презентация PowerPoint</vt:lpstr>
      <vt:lpstr>Вывод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Идрисов</dc:creator>
  <cp:lastModifiedBy>Слушатель</cp:lastModifiedBy>
  <cp:revision>20</cp:revision>
  <dcterms:created xsi:type="dcterms:W3CDTF">2010-12-01T04:28:04Z</dcterms:created>
  <dcterms:modified xsi:type="dcterms:W3CDTF">2015-09-08T11:00:33Z</dcterms:modified>
</cp:coreProperties>
</file>