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7" r:id="rId2"/>
    <p:sldId id="291" r:id="rId3"/>
    <p:sldId id="292" r:id="rId4"/>
    <p:sldId id="293" r:id="rId5"/>
    <p:sldId id="258" r:id="rId6"/>
    <p:sldId id="294" r:id="rId7"/>
    <p:sldId id="295" r:id="rId8"/>
    <p:sldId id="296" r:id="rId9"/>
    <p:sldId id="260" r:id="rId10"/>
    <p:sldId id="298" r:id="rId11"/>
    <p:sldId id="299" r:id="rId12"/>
    <p:sldId id="300" r:id="rId13"/>
    <p:sldId id="313" r:id="rId14"/>
    <p:sldId id="314" r:id="rId15"/>
    <p:sldId id="315" r:id="rId16"/>
    <p:sldId id="305" r:id="rId17"/>
    <p:sldId id="306" r:id="rId18"/>
    <p:sldId id="303" r:id="rId19"/>
    <p:sldId id="304" r:id="rId20"/>
    <p:sldId id="311" r:id="rId21"/>
    <p:sldId id="31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1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E990C2-52A6-4822-84D7-A9F672C4E58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3B8DC1-BE7C-4756-98BF-24B49E580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E67034F-3840-4FD1-A471-FD23A5CB55CA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255A-2DCA-4E18-B9BF-9626542DF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D895-DBD9-47BC-90AA-AEC93B575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8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CA5D-EFA9-4299-8F92-19D962F45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3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427B-5C53-4D0E-A46A-01197E5B2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8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0CAF-B347-49B3-869B-91DEE46EB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8DED-2635-4865-BB71-ADCCA5EE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8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3B7F-326E-4EC6-9731-6CD9B2C5C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8D98-EEC0-4EA5-A0B9-F9A602CD9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2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4E8BF-4E7F-4321-9F07-174AC7CF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3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F2A8-27AD-474E-9BF0-CBB768D6E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7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2E7A-355F-4F97-A2EE-41D1665E6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B8C2A17-E7C7-4F11-B0EA-4734FC984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773113" y="3952875"/>
            <a:ext cx="68294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Arial" pitchFamily="34" charset="0"/>
              </a:rPr>
              <a:t>ФОРМИРОВАНИЕ ГРАЖДАНСКОЙ </a:t>
            </a:r>
            <a:endParaRPr lang="en-US" altLang="ru-RU" sz="2800" b="1" i="1">
              <a:latin typeface="Arial" pitchFamily="34" charset="0"/>
            </a:endParaRPr>
          </a:p>
          <a:p>
            <a:pPr algn="ctr" eaLnBrk="1" hangingPunct="1"/>
            <a:r>
              <a:rPr lang="ru-RU" altLang="ru-RU" sz="2800" b="1" i="1">
                <a:latin typeface="Arial" pitchFamily="34" charset="0"/>
              </a:rPr>
              <a:t>КОМПЕТЕНТНОСТИ </a:t>
            </a:r>
            <a:endParaRPr lang="en-US" altLang="ru-RU" sz="2800" b="1" i="1">
              <a:latin typeface="Arial" pitchFamily="34" charset="0"/>
            </a:endParaRPr>
          </a:p>
          <a:p>
            <a:pPr algn="ctr" eaLnBrk="1" hangingPunct="1"/>
            <a:r>
              <a:rPr lang="ru-RU" altLang="ru-RU" sz="2800" b="1" i="1">
                <a:latin typeface="Arial" pitchFamily="34" charset="0"/>
              </a:rPr>
              <a:t>ШКОЛЬНИКОВ КАК ЗАДАЧА </a:t>
            </a:r>
            <a:endParaRPr lang="en-US" altLang="ru-RU" sz="2800" b="1" i="1">
              <a:latin typeface="Arial" pitchFamily="34" charset="0"/>
            </a:endParaRPr>
          </a:p>
          <a:p>
            <a:pPr algn="ctr" eaLnBrk="1" hangingPunct="1"/>
            <a:r>
              <a:rPr lang="ru-RU" altLang="ru-RU" sz="2800" b="1" i="1">
                <a:latin typeface="Arial" pitchFamily="34" charset="0"/>
              </a:rPr>
              <a:t>ИННОВАЦИОННОГО ОБРАЗОВАНИЯ</a:t>
            </a:r>
            <a:r>
              <a:rPr lang="ru-RU" altLang="ru-RU" sz="2800">
                <a:latin typeface="Arial" pitchFamily="34" charset="0"/>
              </a:rPr>
              <a:t> </a:t>
            </a:r>
          </a:p>
          <a:p>
            <a:pPr algn="ctr" eaLnBrk="1" hangingPunct="1"/>
            <a:endParaRPr lang="ru-RU" altLang="ru-RU" sz="2000">
              <a:latin typeface="Arial" pitchFamily="34" charset="0"/>
            </a:endParaRPr>
          </a:p>
          <a:p>
            <a:pPr algn="ctr" eaLnBrk="1" hangingPunct="1"/>
            <a:r>
              <a:rPr lang="ru-RU" altLang="ru-RU" sz="2000">
                <a:latin typeface="Arial" pitchFamily="34" charset="0"/>
              </a:rPr>
              <a:t>Презентация инновационного продукта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152525" y="188913"/>
            <a:ext cx="6838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МБОУ СОШ № 24 г. Краснодара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73113"/>
            <a:ext cx="455136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773113"/>
            <a:ext cx="453707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 продукта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Представлены результаты анализа ситуации гражданского воспитания в современной российской школе.</a:t>
            </a:r>
          </a:p>
          <a:p>
            <a:pPr eaLnBrk="1" hangingPunct="1">
              <a:defRPr/>
            </a:pPr>
            <a:r>
              <a:rPr lang="ru-RU" sz="2800" smtClean="0"/>
              <a:t>Выделен круг противоречий, на устранение которых направлен проект.</a:t>
            </a:r>
          </a:p>
          <a:p>
            <a:pPr eaLnBrk="1" hangingPunct="1">
              <a:defRPr/>
            </a:pPr>
            <a:r>
              <a:rPr lang="ru-RU" sz="2800" smtClean="0"/>
              <a:t>Дан анализ базовых понятий – «гражданственность» и «гражданская компетентность».</a:t>
            </a:r>
          </a:p>
          <a:p>
            <a:pPr eaLnBrk="1" hangingPunct="1">
              <a:defRPr/>
            </a:pPr>
            <a:r>
              <a:rPr lang="ru-RU" sz="2800" smtClean="0"/>
              <a:t>Представлены результаты пилотных исследований.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 продукта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Описана модель проектной деятельности учащихся, перерастающей в своем развитии в их гражданский поступок.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Сформулированы педагогические требования к организации этой деятельности.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Даны ее психологические характеристики, связанные с возрастными особенностями учащихся.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 продукта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Дано описание методов и процедур оценки гражданской компетентности школьников. </a:t>
            </a:r>
          </a:p>
          <a:p>
            <a:pPr eaLnBrk="1" hangingPunct="1">
              <a:defRPr/>
            </a:pPr>
            <a:r>
              <a:rPr lang="ru-RU" sz="2800" smtClean="0"/>
              <a:t>Представлены методики и экспертные инструменты, описаны процедуры оценивания гражданской позиции и гражданской компетентности учащихся. </a:t>
            </a:r>
          </a:p>
          <a:p>
            <a:pPr eaLnBrk="1" hangingPunct="1">
              <a:defRPr/>
            </a:pPr>
            <a:r>
              <a:rPr lang="ru-RU" sz="2800" smtClean="0"/>
              <a:t>Приведены примеры творческих заданий, в ходе выполнения которых учащимися проводится экспертная оценка их гражданской компетентности.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План мероприятий на 2015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1341438"/>
          <a:ext cx="8229600" cy="550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3672408"/>
                <a:gridCol w="2890664"/>
              </a:tblGrid>
              <a:tr h="6399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Время исполнения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Название мероприятия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Участники мероприятия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презентация инновационного продукта.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общественность г. Краснодара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3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стол: «Проблемы гражданского воспитания современной социокультурной ситуации развития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гражданского общества России»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социально-гуманитарных дисциплин, классные руководители,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 доп. образования, магистранты педагогического направления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5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проектной деятельности учащихся как инновационный механизм формирования гражданской компетентности»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Учителя социально-гуманитарных дисциплин, классные руководители,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 доп. образования, магистранты педагогического направления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План мероприятий на 2015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59713" cy="475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3789304"/>
                <a:gridCol w="2619904"/>
              </a:tblGrid>
              <a:tr h="64005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Время исполнения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Название мероприятия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/>
                          </a:solidFill>
                        </a:rPr>
                        <a:t>Участники мероприятия</a:t>
                      </a:r>
                      <a:endParaRPr lang="ru-RU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14" marB="45714"/>
                </a:tc>
              </a:tr>
              <a:tr h="17371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Обучающий семинар: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«Инновационный опыт формирования гражданской компетентности учащихся ООШ»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</a:tr>
              <a:tr h="9143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Обучающий семинар: «Экспертный подход к оцениванию гражданской компетентности учащихся ООШ»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</a:tr>
              <a:tr h="14630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Проектный семинар: «Проектирование образовательной среды школы как модели современного гражданского общества»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школы, учителя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Планируемые 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/>
              <a:t>1. Создание сети образовательных организаций-партнеров по проектированию эффективных систем гражданского образования школьников.</a:t>
            </a:r>
          </a:p>
          <a:p>
            <a:pPr algn="just">
              <a:defRPr/>
            </a:pPr>
            <a:r>
              <a:rPr lang="ru-RU" dirty="0" smtClean="0"/>
              <a:t>2. Появление спектра моделей гражданского образования школьников на </a:t>
            </a:r>
            <a:r>
              <a:rPr lang="ru-RU" dirty="0" err="1" smtClean="0"/>
              <a:t>общеконцептуальной</a:t>
            </a:r>
            <a:r>
              <a:rPr lang="ru-RU" dirty="0" smtClean="0"/>
              <a:t> основе, представленной в нашем продукте.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5263" y="228600"/>
            <a:ext cx="8229600" cy="896938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eaLnBrk="1" hangingPunct="1">
              <a:buFont typeface="StarSymbol"/>
              <a:buNone/>
              <a:defRPr/>
            </a:pPr>
            <a:r>
              <a:rPr lang="ru-RU" i="1" dirty="0"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rPr>
              <a:t>Гражданские проекты учащихся школы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7950" y="3787775"/>
            <a:ext cx="8840788" cy="3043238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9pPr>
          </a:lstStyle>
          <a:p>
            <a:pPr marL="0" indent="408521" algn="just" eaLnBrk="1" hangingPunct="1">
              <a:spcAft>
                <a:spcPts val="0"/>
              </a:spcAft>
              <a:buFont typeface="StarSymbol"/>
              <a:buNone/>
              <a:defRPr/>
            </a:pPr>
            <a:r>
              <a:rPr sz="3300" b="1" i="1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«Учись защищать свои права»</a:t>
            </a:r>
            <a:r>
              <a:rPr sz="33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, 10 «А», руководитель проекта – учитель </a:t>
            </a:r>
            <a:r>
              <a:rPr sz="3300" dirty="0" err="1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Мезина</a:t>
            </a:r>
            <a:r>
              <a:rPr sz="33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 О.О.</a:t>
            </a:r>
          </a:p>
          <a:p>
            <a:pPr marL="0" indent="408521" algn="just" eaLnBrk="1" hangingPunct="1">
              <a:spcAft>
                <a:spcPts val="0"/>
              </a:spcAft>
              <a:buFont typeface="StarSymbol"/>
              <a:buNone/>
              <a:defRPr/>
            </a:pPr>
            <a:r>
              <a:rPr sz="3300" b="1" i="1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«Влияние школьного социума на поведение восьмиклассников»</a:t>
            </a:r>
            <a:r>
              <a:rPr sz="33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, 8 «Б», руководитель проекта – учитель Лещенко Н.И.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5" y="1403350"/>
            <a:ext cx="3181350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1422400"/>
            <a:ext cx="3149600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784225" y="163513"/>
            <a:ext cx="8229600" cy="1174750"/>
          </a:xfrm>
        </p:spPr>
        <p:txBody>
          <a:bodyPr>
            <a:noAutofit/>
          </a:bodyPr>
          <a:lstStyle/>
          <a:p>
            <a:pPr marL="18286" indent="0" algn="ctr" eaLnBrk="1" hangingPunct="1">
              <a:buFont typeface="Wingdings" pitchFamily="2" charset="2"/>
              <a:buNone/>
              <a:defRPr/>
            </a:pPr>
            <a:r>
              <a:rPr lang="ru-RU" sz="4400" b="1" i="1" dirty="0">
                <a:latin typeface="Arial" pitchFamily="18"/>
                <a:ea typeface="Microsoft YaHei" pitchFamily="2"/>
                <a:cs typeface="Mangal" pitchFamily="2"/>
              </a:rPr>
              <a:t>Гражданские проекты учащихся школы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724400"/>
            <a:ext cx="9013825" cy="1800225"/>
          </a:xfrm>
        </p:spPr>
        <p:txBody>
          <a:bodyPr/>
          <a:lstStyle/>
          <a:p>
            <a:pPr indent="408521" eaLnBrk="1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«</a:t>
            </a:r>
            <a:r>
              <a:rPr lang="ru-RU" sz="2400" i="1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Красивому городу – культуру общения»</a:t>
            </a:r>
            <a:r>
              <a:rPr lang="ru-RU" sz="24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, 7 «Б», руководитель проекта – учитель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ЛукьянченкоН.С</a:t>
            </a:r>
            <a:r>
              <a:rPr lang="ru-RU" sz="24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.</a:t>
            </a:r>
            <a:br>
              <a:rPr lang="ru-RU" sz="24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r>
              <a:rPr lang="ru-RU" sz="2400" i="1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«Традиции и новаторство шефской работы»</a:t>
            </a:r>
            <a:r>
              <a:rPr lang="ru-RU" sz="24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>, 11 «А», руководитель проекта – учитель Петропавловская Т.Е.</a:t>
            </a:r>
            <a:r>
              <a:rPr lang="ru-RU" sz="29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  <a:t/>
            </a:r>
            <a:br>
              <a:rPr lang="ru-RU" sz="2900" dirty="0">
                <a:solidFill>
                  <a:srgbClr val="FFC000"/>
                </a:solidFill>
                <a:latin typeface="Times New Roman" pitchFamily="18"/>
                <a:ea typeface="Microsoft YaHei" pitchFamily="2"/>
                <a:cs typeface="Mangal" pitchFamily="2"/>
              </a:rPr>
            </a:br>
            <a:endParaRPr lang="ru-RU" sz="2900" dirty="0">
              <a:solidFill>
                <a:srgbClr val="FFC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628775"/>
            <a:ext cx="395763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628775"/>
            <a:ext cx="3963987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4975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Методики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087438"/>
            <a:ext cx="8229600" cy="2159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Методика оценки гражданской позиции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</a:rPr>
              <a:t>Методика оценки уровня сформированности средств реализации данной позиции в гражданском поступке (проекте)</a:t>
            </a:r>
          </a:p>
        </p:txBody>
      </p:sp>
      <p:pic>
        <p:nvPicPr>
          <p:cNvPr id="18436" name="Picture 4" descr="C:\Users\Владелец\Desktop\Владлен\апрель владлен\DSCN5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32474" r="12903" b="6020"/>
          <a:stretch>
            <a:fillRect/>
          </a:stretch>
        </p:blipFill>
        <p:spPr bwMode="auto">
          <a:xfrm>
            <a:off x="1476375" y="3213100"/>
            <a:ext cx="6146800" cy="3413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елец\Desktop\Владлен\апрель владлен\DSCN5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3548" b="7097"/>
          <a:stretch>
            <a:fillRect/>
          </a:stretch>
        </p:blipFill>
        <p:spPr bwMode="auto">
          <a:xfrm>
            <a:off x="3851920" y="2784475"/>
            <a:ext cx="5018939" cy="3221038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Владелец\Desktop\Владлен\апрель владлен\DSCN5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854575" cy="3641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5008563" y="476250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Старшеклассники – это огромный </a:t>
            </a:r>
          </a:p>
          <a:p>
            <a:pPr algn="ctr"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потенциал  энергии , активность и </a:t>
            </a:r>
          </a:p>
          <a:p>
            <a:pPr algn="ctr"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вечная готовность к  действиям.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206375" y="4221163"/>
            <a:ext cx="4010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Нет выше  -</a:t>
            </a:r>
          </a:p>
          <a:p>
            <a:pPr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права зваться гражданином, </a:t>
            </a:r>
          </a:p>
          <a:p>
            <a:pPr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Нет выше долга -  </a:t>
            </a:r>
          </a:p>
          <a:p>
            <a:pPr eaLnBrk="1" hangingPunct="1"/>
            <a:r>
              <a:rPr lang="ru-RU" altLang="ru-RU" sz="24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гражданином быть!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Авторы проекта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ФОТО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err="1" smtClean="0"/>
              <a:t>Бугакова</a:t>
            </a:r>
            <a:r>
              <a:rPr lang="ru-RU" b="1" i="1" dirty="0" smtClean="0"/>
              <a:t> Марина Викторовна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497013"/>
            <a:ext cx="38941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ФОТО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b="1" i="1" dirty="0" smtClean="0"/>
              <a:t>Просвернина Наталья Васильевна</a:t>
            </a: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"/>
          <a:stretch/>
        </p:blipFill>
        <p:spPr bwMode="auto">
          <a:xfrm>
            <a:off x="581166" y="1196752"/>
            <a:ext cx="2764087" cy="362920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Кирилл\Desktop\Учителя сош № 24\Просвернина Наталия Васильевна кл.рук 11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30" t="4966" r="-1" b="-1"/>
          <a:stretch/>
        </p:blipFill>
        <p:spPr bwMode="auto">
          <a:xfrm>
            <a:off x="4572000" y="1141223"/>
            <a:ext cx="3096344" cy="368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документ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64" b="8688"/>
          <a:stretch>
            <a:fillRect/>
          </a:stretch>
        </p:blipFill>
        <p:spPr bwMode="auto">
          <a:xfrm>
            <a:off x="1979613" y="0"/>
            <a:ext cx="5449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46529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0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258888" y="928688"/>
            <a:ext cx="7158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 спросите</a:t>
            </a:r>
            <a:r>
              <a:rPr lang="en-US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«Зачем демократия в школе нужна?»</a:t>
            </a:r>
          </a:p>
          <a:p>
            <a:pPr eaLnBrk="1" hangingPunct="1"/>
            <a:r>
              <a:rPr lang="ru-RU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 этом знает вся наша страна!</a:t>
            </a:r>
          </a:p>
          <a:p>
            <a:pPr eaLnBrk="1" hangingPunct="1"/>
            <a:r>
              <a:rPr lang="ru-RU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Свободно думать и говорить</a:t>
            </a:r>
          </a:p>
          <a:p>
            <a:pPr eaLnBrk="1" hangingPunct="1"/>
            <a:r>
              <a:rPr lang="ru-RU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Нам выбирать , как нам дальше жить!</a:t>
            </a:r>
          </a:p>
          <a:p>
            <a:pPr eaLnBrk="1" hangingPunct="1"/>
            <a:r>
              <a:rPr lang="ru-RU" altLang="ru-RU" sz="3200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Коллективное творчество.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Исполнители проекта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2" cstate="print"/>
          <a:srcRect l="8739" t="4381" r="7510" b="20705"/>
          <a:stretch/>
        </p:blipFill>
        <p:spPr bwMode="auto">
          <a:xfrm>
            <a:off x="610977" y="1294861"/>
            <a:ext cx="1543836" cy="22348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9295" r="26161" b="32331"/>
          <a:stretch/>
        </p:blipFill>
        <p:spPr bwMode="auto">
          <a:xfrm>
            <a:off x="3779912" y="1436570"/>
            <a:ext cx="1723806" cy="20179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68288" y="3529013"/>
            <a:ext cx="198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000">
                <a:latin typeface="Monotype Corsiva" pitchFamily="66" charset="0"/>
              </a:rPr>
              <a:t>Петренко И. Г. </a:t>
            </a:r>
          </a:p>
          <a:p>
            <a:pPr eaLnBrk="1" hangingPunct="1"/>
            <a:r>
              <a:rPr lang="ru-RU" altLang="ru-RU" sz="1600">
                <a:latin typeface="Monotype Corsiva" pitchFamily="66" charset="0"/>
              </a:rPr>
              <a:t>кл. руководитель 9 «Б »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247900" y="6062663"/>
            <a:ext cx="2225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>
                <a:latin typeface="Monotype Corsiva" pitchFamily="66" charset="0"/>
              </a:rPr>
              <a:t>Мезина О. О. </a:t>
            </a:r>
          </a:p>
          <a:p>
            <a:pPr eaLnBrk="1" hangingPunct="1"/>
            <a:r>
              <a:rPr lang="ru-RU" altLang="ru-RU">
                <a:latin typeface="Monotype Corsiva" pitchFamily="66" charset="0"/>
              </a:rPr>
              <a:t>кл. руководитель 10«А»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3748088" y="3529013"/>
            <a:ext cx="2157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>
                <a:latin typeface="Monotype Corsiva" pitchFamily="66" charset="0"/>
              </a:rPr>
              <a:t>Лещенко Н. И. </a:t>
            </a:r>
          </a:p>
          <a:p>
            <a:pPr eaLnBrk="1" hangingPunct="1"/>
            <a:r>
              <a:rPr lang="ru-RU" altLang="ru-RU">
                <a:latin typeface="Monotype Corsiva" pitchFamily="66" charset="0"/>
              </a:rPr>
              <a:t>кл. руководитель  8«Б»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643563" y="6078538"/>
            <a:ext cx="172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>
                <a:latin typeface="Monotype Corsiva" pitchFamily="66" charset="0"/>
              </a:rPr>
              <a:t>Афиногенов О. С. </a:t>
            </a:r>
          </a:p>
          <a:p>
            <a:pPr eaLnBrk="1" hangingPunct="1"/>
            <a:r>
              <a:rPr lang="ru-RU" altLang="ru-RU">
                <a:latin typeface="Monotype Corsiva" pitchFamily="66" charset="0"/>
              </a:rPr>
              <a:t>учитель труда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715125" y="3513138"/>
            <a:ext cx="189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1600">
                <a:latin typeface="Monotype Corsiva" pitchFamily="66" charset="0"/>
              </a:rPr>
              <a:t>Лукьянченко Н. С.</a:t>
            </a:r>
          </a:p>
          <a:p>
            <a:pPr eaLnBrk="1" hangingPunct="1"/>
            <a:r>
              <a:rPr lang="ru-RU" altLang="ru-RU" sz="1600">
                <a:latin typeface="Monotype Corsiva" pitchFamily="66" charset="0"/>
              </a:rPr>
              <a:t>кл. руководитель 7»Б»</a:t>
            </a:r>
          </a:p>
        </p:txBody>
      </p:sp>
      <p:pic>
        <p:nvPicPr>
          <p:cNvPr id="14" name="Picture 5" descr="C:\Users\Ольга\Desktop\DSC03282.JPG"/>
          <p:cNvPicPr>
            <a:picLocks noChangeAspect="1" noChangeArrowheads="1"/>
          </p:cNvPicPr>
          <p:nvPr/>
        </p:nvPicPr>
        <p:blipFill rotWithShape="1">
          <a:blip r:embed="rId4"/>
          <a:srcRect l="27931" t="26857" r="29425"/>
          <a:stretch/>
        </p:blipFill>
        <p:spPr bwMode="auto">
          <a:xfrm>
            <a:off x="7006607" y="1361422"/>
            <a:ext cx="1684908" cy="21682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24"/>
          <a:stretch>
            <a:fillRect/>
          </a:stretch>
        </p:blipFill>
        <p:spPr bwMode="auto">
          <a:xfrm>
            <a:off x="2385237" y="4115161"/>
            <a:ext cx="1579091" cy="19468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24499" t="11877" r="24276"/>
          <a:stretch>
            <a:fillRect/>
          </a:stretch>
        </p:blipFill>
        <p:spPr bwMode="auto">
          <a:xfrm>
            <a:off x="5652120" y="4175999"/>
            <a:ext cx="1618213" cy="19022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Научный руководитель проекта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algn="r" eaLnBrk="1" hangingPunct="1">
              <a:lnSpc>
                <a:spcPct val="80000"/>
              </a:lnSpc>
              <a:defRPr/>
            </a:pPr>
            <a:endParaRPr lang="ru-RU" sz="2000" b="1" i="1" smtClean="0"/>
          </a:p>
          <a:p>
            <a:pPr algn="r" eaLnBrk="1" hangingPunct="1">
              <a:lnSpc>
                <a:spcPct val="80000"/>
              </a:lnSpc>
              <a:defRPr/>
            </a:pPr>
            <a:endParaRPr lang="ru-RU" sz="2000" b="1" i="1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smtClean="0"/>
              <a:t>В.К. Игнатович, канд. пед. наук,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smtClean="0"/>
              <a:t>доцент ФГБОУ ВПО «Кубанский государственный университет»,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i="1" smtClean="0"/>
              <a:t>эксперт АНО ДПО Институт проблем образовательной политики «Эврика»</a:t>
            </a:r>
          </a:p>
        </p:txBody>
      </p:sp>
      <p:pic>
        <p:nvPicPr>
          <p:cNvPr id="6148" name="Picture 4" descr="0_image_1012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6792"/>
            <a:ext cx="3671888" cy="3175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/>
              <a:t>Проблема: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	выявление педагогических условий, при которых учащиеся могут становиться субъектами развития своей гражданской компетентности, включающей гражданскую позицию как систему отношений к ценностям гражданского общества и средства ее реализации в гражданском поступке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Актуальность проекта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Традиционные модели гражданского воспитания не дают учащимся возможности принимать и осуществлять самостоятельные ответственные решения, в результате чего уровень сформированности их гражданской компетентности не позволяет им в дальнейшем полноценно включаться в процессы становления современного гражданского общества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Методологические характеристики проекта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Объект</a:t>
            </a:r>
            <a:r>
              <a:rPr lang="ru-RU" smtClean="0"/>
              <a:t> - процесс гражданского воспитания школьников;</a:t>
            </a:r>
          </a:p>
          <a:p>
            <a:pPr eaLnBrk="1" hangingPunct="1">
              <a:defRPr/>
            </a:pPr>
            <a:r>
              <a:rPr lang="ru-RU" b="1" i="1" smtClean="0"/>
              <a:t>Предмет</a:t>
            </a:r>
            <a:r>
              <a:rPr lang="ru-RU" smtClean="0"/>
              <a:t> - педагогические условия, обеспечивающие становление гражданской компетентности школьников как их способности к коллективному решению проблем гражданского общества в диалоге с властью.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Методологические характеристики проекта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b="1" i="1" dirty="0" smtClean="0"/>
              <a:t>Цель</a:t>
            </a:r>
            <a:r>
              <a:rPr lang="ru-RU" dirty="0" smtClean="0"/>
              <a:t> проекта - выявление и экспериментальное обоснование спектра педагогических условий становления гражданской компетентности школьников в процессе их гражданского воспитания.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/>
              <a:t>Гипотеза: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педагогические условия должны обеспечивать проживание воспитанниками полного жизненного цикла становления, деятельности и институционализации гражданских объединений: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850" y="3213100"/>
            <a:ext cx="345598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3141663"/>
            <a:ext cx="3255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Arial" pitchFamily="34" charset="0"/>
              </a:rPr>
              <a:t>Выявление и осмысление </a:t>
            </a:r>
          </a:p>
          <a:p>
            <a:pPr algn="ctr" eaLnBrk="1" hangingPunct="1"/>
            <a:r>
              <a:rPr lang="ru-RU" altLang="ru-RU" b="1" i="1">
                <a:latin typeface="Arial" pitchFamily="34" charset="0"/>
              </a:rPr>
              <a:t>противоречий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331913" y="3789363"/>
            <a:ext cx="345598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627313" y="4365625"/>
            <a:ext cx="3455987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563938" y="4941888"/>
            <a:ext cx="374491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076825" y="5516563"/>
            <a:ext cx="3455988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97025" y="3716338"/>
            <a:ext cx="318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Arial" pitchFamily="34" charset="0"/>
              </a:rPr>
              <a:t>Проявления активности </a:t>
            </a:r>
          </a:p>
          <a:p>
            <a:pPr algn="ctr" eaLnBrk="1" hangingPunct="1"/>
            <a:r>
              <a:rPr lang="ru-RU" altLang="ru-RU" b="1" i="1">
                <a:latin typeface="Arial" pitchFamily="34" charset="0"/>
              </a:rPr>
              <a:t>граждан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843213" y="4292600"/>
            <a:ext cx="324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Arial" pitchFamily="34" charset="0"/>
              </a:rPr>
              <a:t>Разработка и реализация </a:t>
            </a:r>
          </a:p>
          <a:p>
            <a:pPr algn="ctr" eaLnBrk="1" hangingPunct="1"/>
            <a:r>
              <a:rPr lang="ru-RU" altLang="ru-RU" b="1" i="1">
                <a:latin typeface="Arial" pitchFamily="34" charset="0"/>
              </a:rPr>
              <a:t>инициативных проектов</a:t>
            </a:r>
            <a:r>
              <a:rPr lang="ru-RU" altLang="ru-RU">
                <a:latin typeface="Arial" pitchFamily="34" charset="0"/>
              </a:rPr>
              <a:t>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63938" y="4868863"/>
            <a:ext cx="3792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Arial" pitchFamily="34" charset="0"/>
              </a:rPr>
              <a:t>Институционализация новых </a:t>
            </a:r>
          </a:p>
          <a:p>
            <a:pPr algn="ctr" eaLnBrk="1" hangingPunct="1"/>
            <a:r>
              <a:rPr lang="ru-RU" altLang="ru-RU" b="1" i="1">
                <a:latin typeface="Arial" pitchFamily="34" charset="0"/>
              </a:rPr>
              <a:t>моделей деятельности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148263" y="5445125"/>
            <a:ext cx="3186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Arial" pitchFamily="34" charset="0"/>
              </a:rPr>
              <a:t>Оценка новообразований </a:t>
            </a:r>
          </a:p>
          <a:p>
            <a:pPr algn="ctr" eaLnBrk="1" hangingPunct="1"/>
            <a:r>
              <a:rPr lang="ru-RU" altLang="ru-RU" b="1" i="1">
                <a:latin typeface="Arial" pitchFamily="34" charset="0"/>
              </a:rPr>
              <a:t>общественной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722</TotalTime>
  <Words>659</Words>
  <Application>Microsoft Office PowerPoint</Application>
  <PresentationFormat>Экран (4:3)</PresentationFormat>
  <Paragraphs>133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Garamond</vt:lpstr>
      <vt:lpstr>Arial</vt:lpstr>
      <vt:lpstr>Wingdings</vt:lpstr>
      <vt:lpstr>Calibri</vt:lpstr>
      <vt:lpstr>Monotype Corsiva</vt:lpstr>
      <vt:lpstr>Times New Roman</vt:lpstr>
      <vt:lpstr>Microsoft YaHei</vt:lpstr>
      <vt:lpstr>Mangal</vt:lpstr>
      <vt:lpstr>StarSymbol</vt:lpstr>
      <vt:lpstr>Течение</vt:lpstr>
      <vt:lpstr>Презентация PowerPoint</vt:lpstr>
      <vt:lpstr>Авторы проекта</vt:lpstr>
      <vt:lpstr>Исполнители проекта</vt:lpstr>
      <vt:lpstr>Научный руководитель проекта</vt:lpstr>
      <vt:lpstr>Проблема:</vt:lpstr>
      <vt:lpstr>Актуальность проекта</vt:lpstr>
      <vt:lpstr>Методологические характеристики проекта</vt:lpstr>
      <vt:lpstr>Методологические характеристики проекта</vt:lpstr>
      <vt:lpstr>Гипотеза:</vt:lpstr>
      <vt:lpstr>Содержание продукта</vt:lpstr>
      <vt:lpstr>Содержание продукта</vt:lpstr>
      <vt:lpstr>Содержание продукта</vt:lpstr>
      <vt:lpstr>План мероприятий на 2015 год</vt:lpstr>
      <vt:lpstr>План мероприятий на 2015 год</vt:lpstr>
      <vt:lpstr>Планируемые результаты</vt:lpstr>
      <vt:lpstr>Гражданские проекты учащихся школы</vt:lpstr>
      <vt:lpstr>«Красивому городу – культуру общения», 7 «Б», руководитель проекта – учитель ЛукьянченкоН.С. «Традиции и новаторство шефской работы», 11 «А», руководитель проекта – учитель Петропавловская Т.Е. </vt:lpstr>
      <vt:lpstr>Методики</vt:lpstr>
      <vt:lpstr>Презентация PowerPoint</vt:lpstr>
      <vt:lpstr>Презентация PowerPoint</vt:lpstr>
      <vt:lpstr>Спасибо за внимание!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33</cp:revision>
  <cp:lastPrinted>2015-02-16T12:24:22Z</cp:lastPrinted>
  <dcterms:created xsi:type="dcterms:W3CDTF">2012-10-04T11:56:22Z</dcterms:created>
  <dcterms:modified xsi:type="dcterms:W3CDTF">2015-03-22T17:57:54Z</dcterms:modified>
</cp:coreProperties>
</file>