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3"/>
  </p:notesMasterIdLst>
  <p:sldIdLst>
    <p:sldId id="256" r:id="rId2"/>
    <p:sldId id="281" r:id="rId3"/>
    <p:sldId id="273" r:id="rId4"/>
    <p:sldId id="282" r:id="rId5"/>
    <p:sldId id="283" r:id="rId6"/>
    <p:sldId id="284" r:id="rId7"/>
    <p:sldId id="285" r:id="rId8"/>
    <p:sldId id="280" r:id="rId9"/>
    <p:sldId id="268" r:id="rId10"/>
    <p:sldId id="266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232C12"/>
    <a:srgbClr val="FF9933"/>
    <a:srgbClr val="DEDA32"/>
    <a:srgbClr val="3B4A1E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 varScale="1">
        <p:scale>
          <a:sx n="110" d="100"/>
          <a:sy n="110" d="100"/>
        </p:scale>
        <p:origin x="-18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Z:\.&#1052;%20&#1040;%20&#1052;%20&#1040;\1_&#1052;&#1040;&#1052;&#1040;%20&#1085;&#1086;&#1074;&#1086;&#1077;\&#1055;&#1088;&#1086;&#1077;&#1082;&#1090;&#1099;\&#1050;&#1048;&#1055;_3&#1075;&#1086;&#1076;_&#1044;&#1054;&#1059;%208%20&#1051;&#1077;&#1085;&#1080;&#1085;&#1075;&#1088;&#1072;&#1076;&#1089;&#1082;&#1072;&#1103;\&#1050;&#1048;&#1055;%202020\2%20&#1075;&#1086;&#1076;_2022\&#1054;&#1090;&#1095;&#1077;&#1090;_2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Z:\.&#1052;%20&#1040;%20&#1052;%20&#1040;\1_&#1052;&#1040;&#1052;&#1040;%20&#1085;&#1086;&#1074;&#1086;&#1077;\&#1044;&#1054;&#1059;%208%20&#1051;&#1077;&#1085;&#1080;&#1085;&#1075;&#1088;&#1072;&#1076;&#1089;&#1082;&#1072;&#1103;\&#1050;&#1048;&#1055;%202020\2%20&#1075;&#1086;&#1076;%202020-2021\&#1052;&#1086;&#1085;&#1080;&#1090;&#1086;&#1088;&#1080;&#1085;&#1075;\&#1052;&#1086;&#1085;&#1080;&#1090;&#1086;&#1088;&#1080;&#1085;&#1075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Z:\.&#1052;%20&#1040;%20&#1052;%20&#1040;\1_&#1052;&#1040;&#1052;&#1040;%20&#1085;&#1086;&#1074;&#1086;&#1077;\&#1055;&#1088;&#1086;&#1077;&#1082;&#1090;&#1099;\&#1050;&#1048;&#1055;_3&#1075;&#1086;&#1076;_&#1044;&#1054;&#1059;%208%20&#1051;&#1077;&#1085;&#1080;&#1085;&#1075;&#1088;&#1072;&#1076;&#1089;&#1082;&#1072;&#1103;\&#1050;&#1048;&#1055;%202020\1%20&#1075;&#1086;&#1076;%202021\&#1052;&#1086;&#1085;&#1080;&#1090;&#1086;&#1088;&#1080;&#1085;&#1075;\&#1052;&#1086;&#1085;&#1080;&#1090;&#1086;&#1088;&#1080;&#1085;&#1075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Z:\.&#1052;%20&#1040;%20&#1052;%20&#1040;\1_&#1052;&#1040;&#1052;&#1040;%20&#1085;&#1086;&#1074;&#1086;&#1077;\&#1055;&#1088;&#1086;&#1077;&#1082;&#1090;&#1099;\&#1050;&#1048;&#1055;_3&#1075;&#1086;&#1076;_&#1044;&#1054;&#1059;%208%20&#1051;&#1077;&#1085;&#1080;&#1085;&#1075;&#1088;&#1072;&#1076;&#1089;&#1082;&#1072;&#1103;\&#1050;&#1048;&#1055;%202020\1%20&#1075;&#1086;&#1076;%202021\&#1052;&#1086;&#1085;&#1080;&#1090;&#1086;&#1088;&#1080;&#1085;&#1075;\&#1052;&#1086;&#1085;&#1080;&#1090;&#1086;&#1088;&#1080;&#1085;&#107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b="0" dirty="0">
                <a:latin typeface="Book Antiqua" panose="02040602050305030304" pitchFamily="18" charset="0"/>
              </a:rPr>
              <a:t>Включенность семьи в культурно-досуговую деятельность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10284507345135044"/>
          <c:y val="0.31989490624939426"/>
          <c:w val="0.86837915142566768"/>
          <c:h val="0.581349543365714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Включенность семьи в культурно-досуговую деятельность</c:v>
                </c:pt>
              </c:strCache>
            </c:strRef>
          </c:tx>
          <c:spPr>
            <a:solidFill>
              <a:srgbClr val="669900"/>
            </a:solidFill>
          </c:spPr>
          <c:cat>
            <c:strRef>
              <c:f>Лист1!$A$2:$A$4</c:f>
              <c:strCache>
                <c:ptCount val="3"/>
                <c:pt idx="0">
                  <c:v>1 этап</c:v>
                </c:pt>
                <c:pt idx="1">
                  <c:v>2 этап</c:v>
                </c:pt>
                <c:pt idx="2">
                  <c:v>3 этап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0.47000000000000008</c:v>
                </c:pt>
                <c:pt idx="1">
                  <c:v>0.78</c:v>
                </c:pt>
                <c:pt idx="2">
                  <c:v>0.96000000000000019</c:v>
                </c:pt>
              </c:numCache>
            </c:numRef>
          </c:val>
        </c:ser>
        <c:shape val="box"/>
        <c:axId val="114236032"/>
        <c:axId val="115344128"/>
        <c:axId val="0"/>
      </c:bar3DChart>
      <c:catAx>
        <c:axId val="11423603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Book Antiqua" panose="02040602050305030304" pitchFamily="18" charset="0"/>
              </a:defRPr>
            </a:pPr>
            <a:endParaRPr lang="ru-RU"/>
          </a:p>
        </c:txPr>
        <c:crossAx val="115344128"/>
        <c:crosses val="autoZero"/>
        <c:auto val="1"/>
        <c:lblAlgn val="ctr"/>
        <c:lblOffset val="100"/>
      </c:catAx>
      <c:valAx>
        <c:axId val="11534412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>
                <a:latin typeface="Book Antiqua" panose="02040602050305030304" pitchFamily="18" charset="0"/>
              </a:defRPr>
            </a:pPr>
            <a:endParaRPr lang="ru-RU"/>
          </a:p>
        </c:txPr>
        <c:crossAx val="114236032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'2020-2021'!$B$15</c:f>
              <c:strCache>
                <c:ptCount val="1"/>
                <c:pt idx="0">
                  <c:v>Высокий</c:v>
                </c:pt>
              </c:strCache>
            </c:strRef>
          </c:tx>
          <c:marker>
            <c:symbol val="none"/>
          </c:marker>
          <c:cat>
            <c:strRef>
              <c:f>'2020-2021'!$A$16:$A$27</c:f>
              <c:strCache>
                <c:ptCount val="12"/>
                <c:pt idx="0">
                  <c:v>коммуникативный</c:v>
                </c:pt>
                <c:pt idx="1">
                  <c:v>познавательный</c:v>
                </c:pt>
                <c:pt idx="2">
                  <c:v>экологический</c:v>
                </c:pt>
                <c:pt idx="3">
                  <c:v>исторический</c:v>
                </c:pt>
                <c:pt idx="4">
                  <c:v> нравственный</c:v>
                </c:pt>
                <c:pt idx="5">
                  <c:v>художественно-эстетический</c:v>
                </c:pt>
                <c:pt idx="6">
                  <c:v>информационный</c:v>
                </c:pt>
                <c:pt idx="7">
                  <c:v>физический</c:v>
                </c:pt>
                <c:pt idx="8">
                  <c:v>детский игровой</c:v>
                </c:pt>
                <c:pt idx="9">
                  <c:v> трудовой</c:v>
                </c:pt>
                <c:pt idx="10">
                  <c:v>досуговый</c:v>
                </c:pt>
                <c:pt idx="11">
                  <c:v>«Я – сам»</c:v>
                </c:pt>
              </c:strCache>
            </c:strRef>
          </c:cat>
          <c:val>
            <c:numRef>
              <c:f>'2020-2021'!$B$16:$B$27</c:f>
              <c:numCache>
                <c:formatCode>0%</c:formatCode>
                <c:ptCount val="12"/>
                <c:pt idx="0">
                  <c:v>0.32000000000000012</c:v>
                </c:pt>
                <c:pt idx="1">
                  <c:v>0.3600000000000001</c:v>
                </c:pt>
                <c:pt idx="2">
                  <c:v>0.4</c:v>
                </c:pt>
                <c:pt idx="3">
                  <c:v>0.32000000000000012</c:v>
                </c:pt>
                <c:pt idx="4">
                  <c:v>0.6000000000000002</c:v>
                </c:pt>
                <c:pt idx="5">
                  <c:v>0.6000000000000002</c:v>
                </c:pt>
                <c:pt idx="6">
                  <c:v>0.48000000000000009</c:v>
                </c:pt>
                <c:pt idx="7">
                  <c:v>0.6000000000000002</c:v>
                </c:pt>
                <c:pt idx="8">
                  <c:v>0.8</c:v>
                </c:pt>
                <c:pt idx="9">
                  <c:v>0.68</c:v>
                </c:pt>
                <c:pt idx="10">
                  <c:v>0.48000000000000009</c:v>
                </c:pt>
                <c:pt idx="11">
                  <c:v>0.48000000000000009</c:v>
                </c:pt>
              </c:numCache>
            </c:numRef>
          </c:val>
        </c:ser>
        <c:ser>
          <c:idx val="1"/>
          <c:order val="1"/>
          <c:tx>
            <c:strRef>
              <c:f>'2020-2021'!$C$15</c:f>
              <c:strCache>
                <c:ptCount val="1"/>
                <c:pt idx="0">
                  <c:v>Средний</c:v>
                </c:pt>
              </c:strCache>
            </c:strRef>
          </c:tx>
          <c:marker>
            <c:symbol val="none"/>
          </c:marker>
          <c:cat>
            <c:strRef>
              <c:f>'2020-2021'!$A$16:$A$27</c:f>
              <c:strCache>
                <c:ptCount val="12"/>
                <c:pt idx="0">
                  <c:v>коммуникативный</c:v>
                </c:pt>
                <c:pt idx="1">
                  <c:v>познавательный</c:v>
                </c:pt>
                <c:pt idx="2">
                  <c:v>экологический</c:v>
                </c:pt>
                <c:pt idx="3">
                  <c:v>исторический</c:v>
                </c:pt>
                <c:pt idx="4">
                  <c:v> нравственный</c:v>
                </c:pt>
                <c:pt idx="5">
                  <c:v>художественно-эстетический</c:v>
                </c:pt>
                <c:pt idx="6">
                  <c:v>информационный</c:v>
                </c:pt>
                <c:pt idx="7">
                  <c:v>физический</c:v>
                </c:pt>
                <c:pt idx="8">
                  <c:v>детский игровой</c:v>
                </c:pt>
                <c:pt idx="9">
                  <c:v> трудовой</c:v>
                </c:pt>
                <c:pt idx="10">
                  <c:v>досуговый</c:v>
                </c:pt>
                <c:pt idx="11">
                  <c:v>«Я – сам»</c:v>
                </c:pt>
              </c:strCache>
            </c:strRef>
          </c:cat>
          <c:val>
            <c:numRef>
              <c:f>'2020-2021'!$C$16:$C$27</c:f>
              <c:numCache>
                <c:formatCode>0%</c:formatCode>
                <c:ptCount val="12"/>
                <c:pt idx="0">
                  <c:v>0.4</c:v>
                </c:pt>
                <c:pt idx="1">
                  <c:v>0.3600000000000001</c:v>
                </c:pt>
                <c:pt idx="2">
                  <c:v>0.4</c:v>
                </c:pt>
                <c:pt idx="3">
                  <c:v>0.32000000000000012</c:v>
                </c:pt>
                <c:pt idx="4">
                  <c:v>0.2</c:v>
                </c:pt>
                <c:pt idx="5">
                  <c:v>0.2</c:v>
                </c:pt>
                <c:pt idx="6">
                  <c:v>0.44</c:v>
                </c:pt>
                <c:pt idx="7">
                  <c:v>0.2</c:v>
                </c:pt>
                <c:pt idx="8">
                  <c:v>0.2</c:v>
                </c:pt>
                <c:pt idx="9">
                  <c:v>0.2</c:v>
                </c:pt>
                <c:pt idx="10">
                  <c:v>0.4</c:v>
                </c:pt>
                <c:pt idx="11">
                  <c:v>0.44</c:v>
                </c:pt>
              </c:numCache>
            </c:numRef>
          </c:val>
        </c:ser>
        <c:ser>
          <c:idx val="2"/>
          <c:order val="2"/>
          <c:tx>
            <c:strRef>
              <c:f>'2020-2021'!$D$15</c:f>
              <c:strCache>
                <c:ptCount val="1"/>
                <c:pt idx="0">
                  <c:v>Низкий</c:v>
                </c:pt>
              </c:strCache>
            </c:strRef>
          </c:tx>
          <c:marker>
            <c:symbol val="none"/>
          </c:marker>
          <c:cat>
            <c:strRef>
              <c:f>'2020-2021'!$A$16:$A$27</c:f>
              <c:strCache>
                <c:ptCount val="12"/>
                <c:pt idx="0">
                  <c:v>коммуникативный</c:v>
                </c:pt>
                <c:pt idx="1">
                  <c:v>познавательный</c:v>
                </c:pt>
                <c:pt idx="2">
                  <c:v>экологический</c:v>
                </c:pt>
                <c:pt idx="3">
                  <c:v>исторический</c:v>
                </c:pt>
                <c:pt idx="4">
                  <c:v> нравственный</c:v>
                </c:pt>
                <c:pt idx="5">
                  <c:v>художественно-эстетический</c:v>
                </c:pt>
                <c:pt idx="6">
                  <c:v>информационный</c:v>
                </c:pt>
                <c:pt idx="7">
                  <c:v>физический</c:v>
                </c:pt>
                <c:pt idx="8">
                  <c:v>детский игровой</c:v>
                </c:pt>
                <c:pt idx="9">
                  <c:v> трудовой</c:v>
                </c:pt>
                <c:pt idx="10">
                  <c:v>досуговый</c:v>
                </c:pt>
                <c:pt idx="11">
                  <c:v>«Я – сам»</c:v>
                </c:pt>
              </c:strCache>
            </c:strRef>
          </c:cat>
          <c:val>
            <c:numRef>
              <c:f>'2020-2021'!$D$16:$D$27</c:f>
              <c:numCache>
                <c:formatCode>0%</c:formatCode>
                <c:ptCount val="12"/>
                <c:pt idx="0">
                  <c:v>0.28000000000000008</c:v>
                </c:pt>
                <c:pt idx="1">
                  <c:v>0.28000000000000008</c:v>
                </c:pt>
                <c:pt idx="2">
                  <c:v>0.2</c:v>
                </c:pt>
                <c:pt idx="3">
                  <c:v>0.3600000000000001</c:v>
                </c:pt>
                <c:pt idx="4">
                  <c:v>0.2</c:v>
                </c:pt>
                <c:pt idx="5">
                  <c:v>0.2</c:v>
                </c:pt>
                <c:pt idx="6">
                  <c:v>8.0000000000000029E-2</c:v>
                </c:pt>
                <c:pt idx="7">
                  <c:v>0.2</c:v>
                </c:pt>
                <c:pt idx="8">
                  <c:v>0</c:v>
                </c:pt>
                <c:pt idx="9">
                  <c:v>0.12000000000000002</c:v>
                </c:pt>
                <c:pt idx="10">
                  <c:v>0.12000000000000002</c:v>
                </c:pt>
                <c:pt idx="11">
                  <c:v>8.0000000000000029E-2</c:v>
                </c:pt>
              </c:numCache>
            </c:numRef>
          </c:val>
        </c:ser>
        <c:marker val="1"/>
        <c:axId val="115376896"/>
        <c:axId val="115378432"/>
      </c:lineChart>
      <c:catAx>
        <c:axId val="11537689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Book Antiqua" panose="02040602050305030304" pitchFamily="18" charset="0"/>
              </a:defRPr>
            </a:pPr>
            <a:endParaRPr lang="ru-RU"/>
          </a:p>
        </c:txPr>
        <c:crossAx val="115378432"/>
        <c:crosses val="autoZero"/>
        <c:auto val="1"/>
        <c:lblAlgn val="ctr"/>
        <c:lblOffset val="100"/>
      </c:catAx>
      <c:valAx>
        <c:axId val="115378432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crossAx val="115376896"/>
        <c:crosses val="autoZero"/>
        <c:crossBetween val="between"/>
        <c:majorUnit val="0.2"/>
        <c:minorUnit val="4.0000000000000022E-2"/>
      </c:valAx>
    </c:plotArea>
    <c:legend>
      <c:legendPos val="b"/>
      <c:layout/>
      <c:txPr>
        <a:bodyPr/>
        <a:lstStyle/>
        <a:p>
          <a:pPr>
            <a:defRPr>
              <a:latin typeface="Book Antiqua" panose="02040602050305030304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'2022'!$B$1</c:f>
              <c:strCache>
                <c:ptCount val="1"/>
                <c:pt idx="0">
                  <c:v>Высокий</c:v>
                </c:pt>
              </c:strCache>
            </c:strRef>
          </c:tx>
          <c:marker>
            <c:symbol val="none"/>
          </c:marker>
          <c:cat>
            <c:strRef>
              <c:f>'2022'!$A$2:$A$13</c:f>
              <c:strCache>
                <c:ptCount val="12"/>
                <c:pt idx="0">
                  <c:v>коммуникативный</c:v>
                </c:pt>
                <c:pt idx="1">
                  <c:v>познавательный</c:v>
                </c:pt>
                <c:pt idx="2">
                  <c:v>экологический</c:v>
                </c:pt>
                <c:pt idx="3">
                  <c:v>исторический</c:v>
                </c:pt>
                <c:pt idx="4">
                  <c:v> нравственный</c:v>
                </c:pt>
                <c:pt idx="5">
                  <c:v>художественно-эстетический</c:v>
                </c:pt>
                <c:pt idx="6">
                  <c:v>информационный</c:v>
                </c:pt>
                <c:pt idx="7">
                  <c:v>физический</c:v>
                </c:pt>
                <c:pt idx="8">
                  <c:v>детский игровой</c:v>
                </c:pt>
                <c:pt idx="9">
                  <c:v> трудовой</c:v>
                </c:pt>
                <c:pt idx="10">
                  <c:v>досуговый</c:v>
                </c:pt>
                <c:pt idx="11">
                  <c:v>«Я – сам»</c:v>
                </c:pt>
              </c:strCache>
            </c:strRef>
          </c:cat>
          <c:val>
            <c:numRef>
              <c:f>'2022'!$B$2:$B$13</c:f>
              <c:numCache>
                <c:formatCode>General</c:formatCode>
                <c:ptCount val="12"/>
                <c:pt idx="0">
                  <c:v>68</c:v>
                </c:pt>
                <c:pt idx="1">
                  <c:v>72</c:v>
                </c:pt>
                <c:pt idx="2">
                  <c:v>58</c:v>
                </c:pt>
                <c:pt idx="3">
                  <c:v>52</c:v>
                </c:pt>
                <c:pt idx="4">
                  <c:v>72</c:v>
                </c:pt>
                <c:pt idx="5">
                  <c:v>78</c:v>
                </c:pt>
                <c:pt idx="6">
                  <c:v>100</c:v>
                </c:pt>
                <c:pt idx="7">
                  <c:v>70</c:v>
                </c:pt>
                <c:pt idx="8">
                  <c:v>100</c:v>
                </c:pt>
                <c:pt idx="9">
                  <c:v>58</c:v>
                </c:pt>
                <c:pt idx="10">
                  <c:v>82</c:v>
                </c:pt>
                <c:pt idx="11">
                  <c:v>72</c:v>
                </c:pt>
              </c:numCache>
            </c:numRef>
          </c:val>
        </c:ser>
        <c:ser>
          <c:idx val="1"/>
          <c:order val="1"/>
          <c:tx>
            <c:strRef>
              <c:f>'2022'!$C$1</c:f>
              <c:strCache>
                <c:ptCount val="1"/>
                <c:pt idx="0">
                  <c:v>Средний</c:v>
                </c:pt>
              </c:strCache>
            </c:strRef>
          </c:tx>
          <c:marker>
            <c:symbol val="none"/>
          </c:marker>
          <c:cat>
            <c:strRef>
              <c:f>'2022'!$A$2:$A$13</c:f>
              <c:strCache>
                <c:ptCount val="12"/>
                <c:pt idx="0">
                  <c:v>коммуникативный</c:v>
                </c:pt>
                <c:pt idx="1">
                  <c:v>познавательный</c:v>
                </c:pt>
                <c:pt idx="2">
                  <c:v>экологический</c:v>
                </c:pt>
                <c:pt idx="3">
                  <c:v>исторический</c:v>
                </c:pt>
                <c:pt idx="4">
                  <c:v> нравственный</c:v>
                </c:pt>
                <c:pt idx="5">
                  <c:v>художественно-эстетический</c:v>
                </c:pt>
                <c:pt idx="6">
                  <c:v>информационный</c:v>
                </c:pt>
                <c:pt idx="7">
                  <c:v>физический</c:v>
                </c:pt>
                <c:pt idx="8">
                  <c:v>детский игровой</c:v>
                </c:pt>
                <c:pt idx="9">
                  <c:v> трудовой</c:v>
                </c:pt>
                <c:pt idx="10">
                  <c:v>досуговый</c:v>
                </c:pt>
                <c:pt idx="11">
                  <c:v>«Я – сам»</c:v>
                </c:pt>
              </c:strCache>
            </c:strRef>
          </c:cat>
          <c:val>
            <c:numRef>
              <c:f>'2022'!$C$2:$C$13</c:f>
              <c:numCache>
                <c:formatCode>General</c:formatCode>
                <c:ptCount val="12"/>
                <c:pt idx="0">
                  <c:v>32</c:v>
                </c:pt>
                <c:pt idx="1">
                  <c:v>28</c:v>
                </c:pt>
                <c:pt idx="2">
                  <c:v>36</c:v>
                </c:pt>
                <c:pt idx="3">
                  <c:v>36</c:v>
                </c:pt>
                <c:pt idx="4">
                  <c:v>28</c:v>
                </c:pt>
                <c:pt idx="5">
                  <c:v>22</c:v>
                </c:pt>
                <c:pt idx="6">
                  <c:v>0</c:v>
                </c:pt>
                <c:pt idx="7">
                  <c:v>18</c:v>
                </c:pt>
                <c:pt idx="8">
                  <c:v>0</c:v>
                </c:pt>
                <c:pt idx="9">
                  <c:v>36</c:v>
                </c:pt>
                <c:pt idx="10">
                  <c:v>18</c:v>
                </c:pt>
                <c:pt idx="11">
                  <c:v>28</c:v>
                </c:pt>
              </c:numCache>
            </c:numRef>
          </c:val>
        </c:ser>
        <c:ser>
          <c:idx val="2"/>
          <c:order val="2"/>
          <c:tx>
            <c:strRef>
              <c:f>'2022'!$D$1</c:f>
              <c:strCache>
                <c:ptCount val="1"/>
                <c:pt idx="0">
                  <c:v>Низкий</c:v>
                </c:pt>
              </c:strCache>
            </c:strRef>
          </c:tx>
          <c:marker>
            <c:symbol val="none"/>
          </c:marker>
          <c:cat>
            <c:strRef>
              <c:f>'2022'!$A$2:$A$13</c:f>
              <c:strCache>
                <c:ptCount val="12"/>
                <c:pt idx="0">
                  <c:v>коммуникативный</c:v>
                </c:pt>
                <c:pt idx="1">
                  <c:v>познавательный</c:v>
                </c:pt>
                <c:pt idx="2">
                  <c:v>экологический</c:v>
                </c:pt>
                <c:pt idx="3">
                  <c:v>исторический</c:v>
                </c:pt>
                <c:pt idx="4">
                  <c:v> нравственный</c:v>
                </c:pt>
                <c:pt idx="5">
                  <c:v>художественно-эстетический</c:v>
                </c:pt>
                <c:pt idx="6">
                  <c:v>информационный</c:v>
                </c:pt>
                <c:pt idx="7">
                  <c:v>физический</c:v>
                </c:pt>
                <c:pt idx="8">
                  <c:v>детский игровой</c:v>
                </c:pt>
                <c:pt idx="9">
                  <c:v> трудовой</c:v>
                </c:pt>
                <c:pt idx="10">
                  <c:v>досуговый</c:v>
                </c:pt>
                <c:pt idx="11">
                  <c:v>«Я – сам»</c:v>
                </c:pt>
              </c:strCache>
            </c:strRef>
          </c:cat>
          <c:val>
            <c:numRef>
              <c:f>'2022'!$D$2:$D$13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12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12</c:v>
                </c:pt>
                <c:pt idx="8">
                  <c:v>0</c:v>
                </c:pt>
                <c:pt idx="9">
                  <c:v>8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marker val="1"/>
        <c:axId val="115897088"/>
        <c:axId val="115898624"/>
      </c:lineChart>
      <c:catAx>
        <c:axId val="115897088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>
                <a:latin typeface="Book Antiqua" panose="02040602050305030304" pitchFamily="18" charset="0"/>
              </a:defRPr>
            </a:pPr>
            <a:endParaRPr lang="ru-RU"/>
          </a:p>
        </c:txPr>
        <c:crossAx val="115898624"/>
        <c:crosses val="autoZero"/>
        <c:auto val="1"/>
        <c:lblAlgn val="ctr"/>
        <c:lblOffset val="100"/>
      </c:catAx>
      <c:valAx>
        <c:axId val="115898624"/>
        <c:scaling>
          <c:orientation val="minMax"/>
          <c:max val="1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Book Antiqua" panose="02040602050305030304" pitchFamily="18" charset="0"/>
              </a:defRPr>
            </a:pPr>
            <a:endParaRPr lang="ru-RU"/>
          </a:p>
        </c:txPr>
        <c:crossAx val="1158970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Book Antiqua" panose="02040602050305030304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'2022'!$B$16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'2022'!$A$17:$A$20</c:f>
              <c:strCache>
                <c:ptCount val="4"/>
                <c:pt idx="0">
                  <c:v>Взаимодействие родителей и ребенка 1 этап </c:v>
                </c:pt>
                <c:pt idx="1">
                  <c:v>Взаимодействие родителей ДОУ 1 этап  </c:v>
                </c:pt>
                <c:pt idx="2">
                  <c:v>Взаимодействие родителей и ребенка 3 этап  </c:v>
                </c:pt>
                <c:pt idx="3">
                  <c:v>Взаимодействие родителей ДОУ 3 этап  </c:v>
                </c:pt>
              </c:strCache>
            </c:strRef>
          </c:cat>
          <c:val>
            <c:numRef>
              <c:f>'2022'!$B$17:$B$20</c:f>
              <c:numCache>
                <c:formatCode>0%</c:formatCode>
                <c:ptCount val="4"/>
                <c:pt idx="0">
                  <c:v>0.32000000000000012</c:v>
                </c:pt>
                <c:pt idx="1">
                  <c:v>0.4</c:v>
                </c:pt>
                <c:pt idx="2">
                  <c:v>0.7200000000000002</c:v>
                </c:pt>
                <c:pt idx="3">
                  <c:v>0.88</c:v>
                </c:pt>
              </c:numCache>
            </c:numRef>
          </c:val>
        </c:ser>
        <c:ser>
          <c:idx val="1"/>
          <c:order val="1"/>
          <c:tx>
            <c:strRef>
              <c:f>'2022'!$C$16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'2022'!$A$17:$A$20</c:f>
              <c:strCache>
                <c:ptCount val="4"/>
                <c:pt idx="0">
                  <c:v>Взаимодействие родителей и ребенка 1 этап </c:v>
                </c:pt>
                <c:pt idx="1">
                  <c:v>Взаимодействие родителей ДОУ 1 этап  </c:v>
                </c:pt>
                <c:pt idx="2">
                  <c:v>Взаимодействие родителей и ребенка 3 этап  </c:v>
                </c:pt>
                <c:pt idx="3">
                  <c:v>Взаимодействие родителей ДОУ 3 этап  </c:v>
                </c:pt>
              </c:strCache>
            </c:strRef>
          </c:cat>
          <c:val>
            <c:numRef>
              <c:f>'2022'!$C$17:$C$20</c:f>
              <c:numCache>
                <c:formatCode>0%</c:formatCode>
                <c:ptCount val="4"/>
                <c:pt idx="0">
                  <c:v>0.4</c:v>
                </c:pt>
                <c:pt idx="1">
                  <c:v>0.32000000000000012</c:v>
                </c:pt>
                <c:pt idx="2">
                  <c:v>0.28000000000000008</c:v>
                </c:pt>
                <c:pt idx="3">
                  <c:v>0.12000000000000002</c:v>
                </c:pt>
              </c:numCache>
            </c:numRef>
          </c:val>
        </c:ser>
        <c:ser>
          <c:idx val="2"/>
          <c:order val="2"/>
          <c:tx>
            <c:strRef>
              <c:f>'2022'!$D$16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'2022'!$A$17:$A$20</c:f>
              <c:strCache>
                <c:ptCount val="4"/>
                <c:pt idx="0">
                  <c:v>Взаимодействие родителей и ребенка 1 этап </c:v>
                </c:pt>
                <c:pt idx="1">
                  <c:v>Взаимодействие родителей ДОУ 1 этап  </c:v>
                </c:pt>
                <c:pt idx="2">
                  <c:v>Взаимодействие родителей и ребенка 3 этап  </c:v>
                </c:pt>
                <c:pt idx="3">
                  <c:v>Взаимодействие родителей ДОУ 3 этап  </c:v>
                </c:pt>
              </c:strCache>
            </c:strRef>
          </c:cat>
          <c:val>
            <c:numRef>
              <c:f>'2022'!$D$17:$D$20</c:f>
              <c:numCache>
                <c:formatCode>0%</c:formatCode>
                <c:ptCount val="4"/>
                <c:pt idx="0">
                  <c:v>0.28000000000000008</c:v>
                </c:pt>
                <c:pt idx="1">
                  <c:v>0.28000000000000008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box"/>
        <c:axId val="115929856"/>
        <c:axId val="115931392"/>
        <c:axId val="0"/>
      </c:bar3DChart>
      <c:catAx>
        <c:axId val="11592985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Book Antiqua" panose="02040602050305030304" pitchFamily="18" charset="0"/>
              </a:defRPr>
            </a:pPr>
            <a:endParaRPr lang="ru-RU"/>
          </a:p>
        </c:txPr>
        <c:crossAx val="115931392"/>
        <c:crosses val="autoZero"/>
        <c:auto val="1"/>
        <c:lblAlgn val="ctr"/>
        <c:lblOffset val="100"/>
      </c:catAx>
      <c:valAx>
        <c:axId val="11593139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>
                <a:latin typeface="Book Antiqua" panose="02040602050305030304" pitchFamily="18" charset="0"/>
              </a:defRPr>
            </a:pPr>
            <a:endParaRPr lang="ru-RU"/>
          </a:p>
        </c:txPr>
        <c:crossAx val="1159298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Book Antiqua" panose="02040602050305030304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5AD82-5337-465D-8F39-7468716B1B01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C3448-EE44-45C1-AE26-A0E8DA9E1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943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C3448-EE44-45C1-AE26-A0E8DA9E1F63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1913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C3448-EE44-45C1-AE26-A0E8DA9E1F6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0680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C3448-EE44-45C1-AE26-A0E8DA9E1F6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2717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C3448-EE44-45C1-AE26-A0E8DA9E1F6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303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A886-9D50-411D-8E93-D062F77EA31A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73D9-8531-46B3-A025-CB26DA855E7A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0F8D-6A10-457A-BB98-EBB1B764A9E5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86BD-0AAB-41E4-A94F-665A509E0F95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0E22-B2E5-4454-AF44-829379A95E68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368D-30AF-4A09-BEBF-C8FB8065042E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306A-32B6-4C90-9E63-EBDD0E9043A0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1D46-0B2B-40A5-AC62-7E98C8802E8A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6F4E-E1AD-4D2D-BEC1-C95EA4642965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0CCD-6C9B-4CC7-A58A-FBAC9CCB6962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59E-5244-4C8F-8177-081E5194EECB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7AFB3-451E-41A4-95C6-89EA194D31BB}" type="datetime1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2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40871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Book Antiqua" panose="02040602050305030304" pitchFamily="18" charset="0"/>
              </a:rPr>
              <a:t>ОТЧЕТ </a:t>
            </a:r>
            <a:br>
              <a:rPr lang="ru-RU" sz="2400" dirty="0" smtClean="0">
                <a:latin typeface="Book Antiqua" panose="02040602050305030304" pitchFamily="18" charset="0"/>
              </a:rPr>
            </a:br>
            <a:r>
              <a:rPr lang="ru-RU" sz="2400" b="1" dirty="0" smtClean="0">
                <a:latin typeface="Book Antiqua" panose="02040602050305030304" pitchFamily="18" charset="0"/>
              </a:rPr>
              <a:t>Формирование </a:t>
            </a:r>
            <a:r>
              <a:rPr lang="ru-RU" sz="2400" b="1" dirty="0">
                <a:latin typeface="Book Antiqua" panose="02040602050305030304" pitchFamily="18" charset="0"/>
              </a:rPr>
              <a:t>культурных потребностей ребенка дошкольного возраста в системе: дошкольная организация – семья – учреждение культуры</a:t>
            </a:r>
            <a:endParaRPr lang="ru-RU" sz="2400" b="1" dirty="0">
              <a:solidFill>
                <a:srgbClr val="3B4A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581128"/>
            <a:ext cx="5472608" cy="105767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1900" dirty="0" smtClean="0">
                <a:solidFill>
                  <a:srgbClr val="232C12"/>
                </a:solidFill>
                <a:latin typeface="Book Antiqua" panose="02040602050305030304" pitchFamily="18" charset="0"/>
              </a:rPr>
              <a:t>МАСИЧ  ЛЮБОВЬ ГРИГОРЬЕВНА,  </a:t>
            </a:r>
            <a:r>
              <a:rPr lang="ru-RU" sz="1900" dirty="0">
                <a:solidFill>
                  <a:srgbClr val="232C12"/>
                </a:solidFill>
                <a:latin typeface="Book Antiqua" panose="02040602050305030304" pitchFamily="18" charset="0"/>
              </a:rPr>
              <a:t>заведующий</a:t>
            </a:r>
            <a:r>
              <a:rPr lang="ru-RU" sz="1900" b="1" dirty="0" smtClean="0">
                <a:solidFill>
                  <a:srgbClr val="232C12"/>
                </a:solidFill>
                <a:latin typeface="Book Antiqua" panose="02040602050305030304" pitchFamily="18" charset="0"/>
              </a:rPr>
              <a:t> </a:t>
            </a:r>
          </a:p>
          <a:p>
            <a:pPr algn="r"/>
            <a:r>
              <a:rPr lang="ru-RU" sz="1900" dirty="0" smtClean="0">
                <a:solidFill>
                  <a:srgbClr val="232C12"/>
                </a:solidFill>
                <a:latin typeface="Book Antiqua" panose="02040602050305030304" pitchFamily="18" charset="0"/>
              </a:rPr>
              <a:t>МБДОУ </a:t>
            </a:r>
            <a:r>
              <a:rPr lang="ru-RU" sz="1900" dirty="0">
                <a:solidFill>
                  <a:srgbClr val="232C12"/>
                </a:solidFill>
                <a:latin typeface="Book Antiqua" panose="02040602050305030304" pitchFamily="18" charset="0"/>
              </a:rPr>
              <a:t>«</a:t>
            </a:r>
            <a:r>
              <a:rPr lang="ru-RU" sz="1900" dirty="0" smtClean="0">
                <a:solidFill>
                  <a:srgbClr val="232C12"/>
                </a:solidFill>
                <a:latin typeface="Book Antiqua" panose="02040602050305030304" pitchFamily="18" charset="0"/>
              </a:rPr>
              <a:t>Детский сад общеразвивающего вида № </a:t>
            </a:r>
            <a:r>
              <a:rPr lang="ru-RU" sz="1900" dirty="0">
                <a:solidFill>
                  <a:srgbClr val="232C12"/>
                </a:solidFill>
                <a:latin typeface="Book Antiqua" panose="02040602050305030304" pitchFamily="18" charset="0"/>
              </a:rPr>
              <a:t>8» </a:t>
            </a:r>
            <a:endParaRPr lang="ru-RU" sz="1900" dirty="0" smtClean="0">
              <a:solidFill>
                <a:srgbClr val="232C12"/>
              </a:solidFill>
              <a:latin typeface="Book Antiqua" panose="02040602050305030304" pitchFamily="18" charset="0"/>
            </a:endParaRPr>
          </a:p>
          <a:p>
            <a:pPr algn="r"/>
            <a:r>
              <a:rPr lang="ru-RU" sz="1900" dirty="0" smtClean="0">
                <a:solidFill>
                  <a:srgbClr val="232C12"/>
                </a:solidFill>
                <a:latin typeface="Book Antiqua" panose="02040602050305030304" pitchFamily="18" charset="0"/>
              </a:rPr>
              <a:t>ст. Ленинградской МО Ленинградский район </a:t>
            </a:r>
          </a:p>
          <a:p>
            <a:pPr algn="r"/>
            <a:r>
              <a:rPr lang="ru-RU" sz="1900" dirty="0" smtClean="0">
                <a:solidFill>
                  <a:srgbClr val="232C12"/>
                </a:solidFill>
                <a:latin typeface="Book Antiqua" panose="02040602050305030304" pitchFamily="18" charset="0"/>
              </a:rPr>
              <a:t>«Казачья образовательная организация»</a:t>
            </a:r>
            <a:endParaRPr lang="ru-RU" sz="1900" dirty="0">
              <a:solidFill>
                <a:srgbClr val="232C12"/>
              </a:solidFill>
              <a:latin typeface="Book Antiqua" panose="0204060205030503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46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3235"/>
            <a:ext cx="1915000" cy="2723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5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Инновационный продукт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за 2 год реализации проекта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 descr="C:\Users\User\Desktop\ДОУ 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2592288" cy="91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Bookman Old Style" panose="02050604050505020204" pitchFamily="18" charset="0"/>
              </a:rPr>
              <a:pPr/>
              <a:t>10</a:t>
            </a:fld>
            <a:endParaRPr lang="ru-RU" sz="18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1600200"/>
            <a:ext cx="8784977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4" name="Picture 4" descr="C:\Users\User\Desktop\Безымя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47" y="3045662"/>
            <a:ext cx="1918386" cy="2719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Безымянный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48251"/>
            <a:ext cx="2065073" cy="2895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Безымянный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32847"/>
            <a:ext cx="2016224" cy="2825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Безымянный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27122"/>
            <a:ext cx="2106322" cy="2971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\Desktop\Безымянный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474152"/>
            <a:ext cx="2069724" cy="2900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07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2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40871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295232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3B4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Благодарим за внимание!</a:t>
            </a:r>
            <a:endParaRPr lang="ru-RU" sz="4000" b="1" i="1" dirty="0">
              <a:solidFill>
                <a:srgbClr val="3B4A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152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7"/>
            <a:ext cx="5482952" cy="900935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Идея модели формирования культурных потребностей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</a:t>
            </a:r>
          </a:p>
          <a:p>
            <a:pPr marL="0" indent="0">
              <a:buNone/>
            </a:pPr>
            <a:r>
              <a:rPr lang="ru-RU" sz="1800" dirty="0" smtClean="0"/>
              <a:t>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3300" b="1" i="1" dirty="0">
                <a:latin typeface="Book Antiqua" panose="02040602050305030304" pitchFamily="18" charset="0"/>
              </a:rPr>
              <a:t> </a:t>
            </a:r>
            <a:r>
              <a:rPr lang="ru-RU" sz="3300" b="1" i="1" dirty="0" smtClean="0">
                <a:latin typeface="Book Antiqua" panose="02040602050305030304" pitchFamily="18" charset="0"/>
              </a:rPr>
              <a:t>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3300" b="1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3300" b="1" i="1" dirty="0" smtClean="0">
                <a:latin typeface="Book Antiqua" panose="02040602050305030304" pitchFamily="18" charset="0"/>
              </a:rPr>
              <a:t>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3300" b="1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3300" b="1" i="1" dirty="0" smtClean="0">
                <a:latin typeface="Book Antiqua" panose="02040602050305030304" pitchFamily="18" charset="0"/>
              </a:rPr>
              <a:t>                                                                                                                                </a:t>
            </a:r>
            <a:r>
              <a:rPr lang="ru-RU" sz="4500" b="1" i="1" dirty="0" smtClean="0">
                <a:latin typeface="Book Antiqua" panose="02040602050305030304" pitchFamily="18" charset="0"/>
              </a:rPr>
              <a:t>Учреждения культуры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i="1" dirty="0" smtClean="0">
                <a:latin typeface="Book Antiqua" panose="02040602050305030304" pitchFamily="18" charset="0"/>
              </a:rPr>
              <a:t>                </a:t>
            </a:r>
          </a:p>
          <a:p>
            <a:pPr marL="0" indent="0">
              <a:buNone/>
            </a:pPr>
            <a:r>
              <a:rPr lang="ru-RU" sz="4500" b="1" i="1" dirty="0">
                <a:latin typeface="Book Antiqua" panose="02040602050305030304" pitchFamily="18" charset="0"/>
              </a:rPr>
              <a:t> </a:t>
            </a:r>
            <a:r>
              <a:rPr lang="ru-RU" sz="4500" b="1" i="1" dirty="0" smtClean="0">
                <a:latin typeface="Book Antiqua" panose="02040602050305030304" pitchFamily="18" charset="0"/>
              </a:rPr>
              <a:t>                      Семьи детей</a:t>
            </a:r>
            <a:endParaRPr lang="ru-RU" sz="4500" b="1" i="1" dirty="0">
              <a:latin typeface="Book Antiqua" panose="0204060205030503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5" name="Picture 2" descr="C:\Users\User\Desktop\ДОУ 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2592288" cy="91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692384" y="1478191"/>
            <a:ext cx="8021070" cy="4556792"/>
            <a:chOff x="696771" y="1599186"/>
            <a:chExt cx="8021070" cy="4556792"/>
          </a:xfrm>
        </p:grpSpPr>
        <p:sp>
          <p:nvSpPr>
            <p:cNvPr id="6" name="Овал 5"/>
            <p:cNvSpPr/>
            <p:nvPr/>
          </p:nvSpPr>
          <p:spPr>
            <a:xfrm>
              <a:off x="696771" y="1638245"/>
              <a:ext cx="1800200" cy="172819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schemeClr val="tx1"/>
                  </a:solidFill>
                  <a:latin typeface="Book Antiqua" panose="02040602050305030304" pitchFamily="18" charset="0"/>
                </a:rPr>
                <a:t>ДОУ</a:t>
              </a:r>
              <a:endParaRPr lang="ru-RU" sz="2800" b="1" i="1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3025810" y="4365104"/>
              <a:ext cx="648072" cy="64807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254358" y="5085184"/>
              <a:ext cx="648072" cy="64807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2509022" y="4951420"/>
              <a:ext cx="648072" cy="6480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924600" y="4761148"/>
              <a:ext cx="648072" cy="648072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004320" y="5507906"/>
              <a:ext cx="648072" cy="648072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763689" y="4859834"/>
              <a:ext cx="648072" cy="64807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019401" y="4211762"/>
              <a:ext cx="648072" cy="64807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5" name="Picture 3" descr="C:\Users\User\Desktop\1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599186"/>
              <a:ext cx="3353753" cy="23192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Двойная стрелка влево/вправо 12"/>
            <p:cNvSpPr/>
            <p:nvPr/>
          </p:nvSpPr>
          <p:spPr>
            <a:xfrm rot="2946542">
              <a:off x="1945493" y="3604293"/>
              <a:ext cx="1443960" cy="302295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Двойная стрелка влево/вправо 16"/>
            <p:cNvSpPr/>
            <p:nvPr/>
          </p:nvSpPr>
          <p:spPr>
            <a:xfrm>
              <a:off x="2531192" y="2502341"/>
              <a:ext cx="2554500" cy="302295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Двойная стрелка влево/вправо 17"/>
            <p:cNvSpPr/>
            <p:nvPr/>
          </p:nvSpPr>
          <p:spPr>
            <a:xfrm rot="19552190">
              <a:off x="3377073" y="3605440"/>
              <a:ext cx="2029523" cy="302295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42261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688632" cy="1426170"/>
          </a:xfrm>
        </p:spPr>
        <p:txBody>
          <a:bodyPr>
            <a:noAutofit/>
          </a:bodyPr>
          <a:lstStyle/>
          <a:p>
            <a:pPr marL="177800" algn="l"/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Цель отчетного периода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: </a:t>
            </a:r>
            <a:r>
              <a:rPr lang="ru-RU" sz="2000" dirty="0">
                <a:latin typeface="Book Antiqua" panose="02040602050305030304" pitchFamily="18" charset="0"/>
              </a:rPr>
              <a:t>апробация модели </a:t>
            </a:r>
            <a:r>
              <a:rPr lang="ru-RU" sz="2000" dirty="0" smtClean="0">
                <a:latin typeface="Book Antiqua" panose="02040602050305030304" pitchFamily="18" charset="0"/>
              </a:rPr>
              <a:t>формирования </a:t>
            </a:r>
            <a:r>
              <a:rPr lang="ru-RU" sz="2000" dirty="0">
                <a:latin typeface="Book Antiqua" panose="02040602050305030304" pitchFamily="18" charset="0"/>
              </a:rPr>
              <a:t>культурных потребностей ребенка дошкольного возраста 5–7 лет.</a:t>
            </a:r>
            <a:r>
              <a:rPr lang="ru-RU" sz="2000" dirty="0" smtClean="0">
                <a:solidFill>
                  <a:srgbClr val="232C12"/>
                </a:solidFill>
                <a:latin typeface="Book Antiqua" panose="02040602050305030304" pitchFamily="18" charset="0"/>
              </a:rPr>
              <a:t> </a:t>
            </a:r>
            <a:endParaRPr lang="ru-RU" sz="2000" dirty="0">
              <a:solidFill>
                <a:srgbClr val="232C1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919" cy="44644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>
              <a:solidFill>
                <a:srgbClr val="232C12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4200" b="1" i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Задачи отчетного периода</a:t>
            </a:r>
            <a:r>
              <a:rPr lang="ru-RU" sz="42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:</a:t>
            </a:r>
          </a:p>
          <a:p>
            <a:pPr lvl="0">
              <a:buFont typeface="+mj-lt"/>
              <a:buAutoNum type="arabicPeriod"/>
            </a:pPr>
            <a:r>
              <a:rPr lang="ru-RU" sz="2000" dirty="0">
                <a:latin typeface="Book Antiqua" panose="02040602050305030304" pitchFamily="18" charset="0"/>
              </a:rPr>
              <a:t>Продолжить формировать эмоционально-ценностное и эстетическое восприятие культуры посредством организации и проведения мероприятий культурного клуба, культпоходов, ведения дневника «Культурный дневник дошкольника».</a:t>
            </a:r>
          </a:p>
          <a:p>
            <a:pPr lvl="0">
              <a:buFont typeface="+mj-lt"/>
              <a:buAutoNum type="arabicPeriod"/>
            </a:pPr>
            <a:r>
              <a:rPr lang="ru-RU" sz="2000" dirty="0">
                <a:latin typeface="Book Antiqua" panose="02040602050305030304" pitchFamily="18" charset="0"/>
              </a:rPr>
              <a:t>Провести 3 этап мониторинга эффективности КИП.</a:t>
            </a:r>
          </a:p>
          <a:p>
            <a:pPr lvl="0">
              <a:buFont typeface="+mj-lt"/>
              <a:buAutoNum type="arabicPeriod"/>
            </a:pPr>
            <a:r>
              <a:rPr lang="ru-RU" sz="2000" dirty="0">
                <a:latin typeface="Book Antiqua" panose="02040602050305030304" pitchFamily="18" charset="0"/>
              </a:rPr>
              <a:t>Разработать и апробировать новый продукт инновационной деятельности – рабочая тетрадь «Культурный дневник дошкольника» (для детей 6-7 лет).</a:t>
            </a:r>
          </a:p>
          <a:p>
            <a:pPr lvl="0">
              <a:buFont typeface="+mj-lt"/>
              <a:buAutoNum type="arabicPeriod"/>
            </a:pPr>
            <a:r>
              <a:rPr lang="ru-RU" sz="2000" dirty="0">
                <a:latin typeface="Book Antiqua" panose="02040602050305030304" pitchFamily="18" charset="0"/>
              </a:rPr>
              <a:t>Продолжить распространять результаты инновационной деятельности МБДОУ детский сад общеразвивающего вида №8 с целью повышения компетенции участников образовательного процесса по формированию культурных потребностей ребенка дошкольного возраста на основе его собственных интересов</a:t>
            </a:r>
            <a:endParaRPr lang="ru-RU" sz="2000" dirty="0">
              <a:effectLst/>
              <a:latin typeface="Book Antiqua" panose="02040602050305030304" pitchFamily="18" charset="0"/>
            </a:endParaRPr>
          </a:p>
        </p:txBody>
      </p:sp>
      <p:pic>
        <p:nvPicPr>
          <p:cNvPr id="1026" name="Picture 2" descr="C:\Users\User\Desktop\ДОУ 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2592288" cy="91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Bookman Old Style" panose="02050604050505020204" pitchFamily="18" charset="0"/>
              </a:rPr>
              <a:pPr/>
              <a:t>3</a:t>
            </a:fld>
            <a:endParaRPr lang="ru-RU" sz="1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18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06090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Культурный клуб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 – форма развития любознательности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и инициативности детей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3537012"/>
            <a:ext cx="3744416" cy="3600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Book Antiqua" panose="02040602050305030304" pitchFamily="18" charset="0"/>
              </a:rPr>
              <a:t>Образовательное событие культурного клуба </a:t>
            </a:r>
          </a:p>
          <a:p>
            <a:pPr algn="ctr"/>
            <a:r>
              <a:rPr lang="ru-RU" sz="1000" b="1" dirty="0" smtClean="0">
                <a:latin typeface="Book Antiqua" panose="02040602050305030304" pitchFamily="18" charset="0"/>
              </a:rPr>
              <a:t>«</a:t>
            </a:r>
            <a:r>
              <a:rPr lang="ru-RU" sz="1000" b="1" dirty="0">
                <a:latin typeface="Book Antiqua" panose="02040602050305030304" pitchFamily="18" charset="0"/>
              </a:rPr>
              <a:t>В мир творчества мы двери </a:t>
            </a:r>
            <a:r>
              <a:rPr lang="ru-RU" sz="1000" b="1" dirty="0" smtClean="0">
                <a:latin typeface="Book Antiqua" panose="02040602050305030304" pitchFamily="18" charset="0"/>
              </a:rPr>
              <a:t>открываем»</a:t>
            </a:r>
            <a:endParaRPr lang="ru-RU" sz="1000" b="1" dirty="0">
              <a:latin typeface="Book Antiqua" panose="0204060205030503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63718" y="6148461"/>
            <a:ext cx="3744416" cy="3600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Book Antiqua" panose="02040602050305030304" pitchFamily="18" charset="0"/>
              </a:rPr>
              <a:t>Образовательное событие культурного клуба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«</a:t>
            </a:r>
            <a:r>
              <a:rPr lang="ru-RU" sz="1000" b="1" dirty="0">
                <a:solidFill>
                  <a:schemeClr val="tx1"/>
                </a:solidFill>
                <a:latin typeface="Book Antiqua" panose="02040602050305030304" pitchFamily="18" charset="0"/>
              </a:rPr>
              <a:t>По страницам любимых </a:t>
            </a:r>
            <a:r>
              <a:rPr lang="ru-RU" sz="10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книг»</a:t>
            </a:r>
            <a:endParaRPr lang="ru-RU" sz="1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42566297"/>
              </p:ext>
            </p:extLst>
          </p:nvPr>
        </p:nvGraphicFramePr>
        <p:xfrm>
          <a:off x="539552" y="1268760"/>
          <a:ext cx="4104455" cy="4779264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88297"/>
                <a:gridCol w="2636039"/>
                <a:gridCol w="108011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600" dirty="0" smtClean="0">
                          <a:effectLst/>
                          <a:latin typeface="Book Antiqua" panose="0204060205030503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Тема</a:t>
                      </a:r>
                      <a:endParaRPr lang="ru-RU" sz="16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600">
                          <a:effectLst/>
                          <a:latin typeface="Book Antiqua" panose="02040602050305030304" pitchFamily="18" charset="0"/>
                        </a:rPr>
                        <a:t>Дата</a:t>
                      </a:r>
                      <a:endParaRPr lang="ru-RU" sz="160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600"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  <a:endParaRPr lang="ru-RU" sz="160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600" dirty="0" smtClean="0">
                          <a:effectLst/>
                          <a:latin typeface="Book Antiqua" panose="02040602050305030304" pitchFamily="18" charset="0"/>
                        </a:rPr>
                        <a:t>Мир </a:t>
                      </a: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танцев, музыки и </a:t>
                      </a:r>
                      <a:r>
                        <a:rPr lang="ru-RU" sz="1600" dirty="0" smtClean="0">
                          <a:effectLst/>
                          <a:latin typeface="Book Antiqua" panose="02040602050305030304" pitchFamily="18" charset="0"/>
                        </a:rPr>
                        <a:t>песен</a:t>
                      </a:r>
                      <a:endParaRPr lang="ru-RU" sz="16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600" dirty="0" smtClean="0">
                          <a:effectLst/>
                          <a:latin typeface="Book Antiqua" panose="02040602050305030304" pitchFamily="18" charset="0"/>
                        </a:rPr>
                        <a:t>12.01.2022</a:t>
                      </a:r>
                      <a:endParaRPr lang="ru-RU" sz="16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600"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  <a:endParaRPr lang="ru-RU" sz="160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600" dirty="0" smtClean="0">
                          <a:effectLst/>
                          <a:latin typeface="Book Antiqua" panose="02040602050305030304" pitchFamily="18" charset="0"/>
                        </a:rPr>
                        <a:t>Тайны </a:t>
                      </a: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дома </a:t>
                      </a:r>
                      <a:r>
                        <a:rPr lang="ru-RU" sz="1600" dirty="0" smtClean="0">
                          <a:effectLst/>
                          <a:latin typeface="Book Antiqua" panose="02040602050305030304" pitchFamily="18" charset="0"/>
                        </a:rPr>
                        <a:t>Смысловых</a:t>
                      </a:r>
                      <a:endParaRPr lang="ru-RU" sz="16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600" dirty="0" smtClean="0">
                          <a:effectLst/>
                          <a:latin typeface="Book Antiqua" panose="02040602050305030304" pitchFamily="18" charset="0"/>
                        </a:rPr>
                        <a:t>08.02.2022</a:t>
                      </a:r>
                      <a:endParaRPr lang="ru-RU" sz="16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600"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  <a:endParaRPr lang="ru-RU" sz="160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600" dirty="0" smtClean="0">
                          <a:effectLst/>
                          <a:latin typeface="Book Antiqua" panose="02040602050305030304" pitchFamily="18" charset="0"/>
                        </a:rPr>
                        <a:t>В </a:t>
                      </a: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волшебном мире </a:t>
                      </a:r>
                      <a:r>
                        <a:rPr lang="ru-RU" sz="1600" dirty="0" smtClean="0">
                          <a:effectLst/>
                          <a:latin typeface="Book Antiqua" panose="02040602050305030304" pitchFamily="18" charset="0"/>
                        </a:rPr>
                        <a:t>звуков</a:t>
                      </a:r>
                      <a:endParaRPr lang="ru-RU" sz="16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600" dirty="0" smtClean="0">
                          <a:effectLst/>
                          <a:latin typeface="Book Antiqua" panose="02040602050305030304" pitchFamily="18" charset="0"/>
                        </a:rPr>
                        <a:t>15.03.2022</a:t>
                      </a:r>
                      <a:endParaRPr lang="ru-RU" sz="16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600"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endParaRPr lang="ru-RU" sz="160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600" dirty="0" smtClean="0">
                          <a:effectLst/>
                          <a:latin typeface="Book Antiqua" panose="02040602050305030304" pitchFamily="18" charset="0"/>
                        </a:rPr>
                        <a:t>У </a:t>
                      </a: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Кубани у реки разгулялись </a:t>
                      </a:r>
                      <a:r>
                        <a:rPr lang="ru-RU" sz="1600" dirty="0" smtClean="0">
                          <a:effectLst/>
                          <a:latin typeface="Book Antiqua" panose="02040602050305030304" pitchFamily="18" charset="0"/>
                        </a:rPr>
                        <a:t>казаки</a:t>
                      </a:r>
                      <a:endParaRPr lang="ru-RU" sz="16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600" dirty="0" smtClean="0">
                          <a:effectLst/>
                          <a:latin typeface="Book Antiqua" panose="02040602050305030304" pitchFamily="18" charset="0"/>
                        </a:rPr>
                        <a:t>22.03.2022</a:t>
                      </a:r>
                      <a:endParaRPr lang="ru-RU" sz="16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600">
                          <a:effectLst/>
                          <a:latin typeface="Book Antiqua" panose="02040602050305030304" pitchFamily="18" charset="0"/>
                        </a:rPr>
                        <a:t>5</a:t>
                      </a:r>
                      <a:endParaRPr lang="ru-RU" sz="160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600" dirty="0" smtClean="0">
                          <a:effectLst/>
                          <a:latin typeface="Book Antiqua" panose="02040602050305030304" pitchFamily="18" charset="0"/>
                        </a:rPr>
                        <a:t>В </a:t>
                      </a: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мир творчества мы двери </a:t>
                      </a:r>
                      <a:r>
                        <a:rPr lang="ru-RU" sz="1600" dirty="0" smtClean="0">
                          <a:effectLst/>
                          <a:latin typeface="Book Antiqua" panose="02040602050305030304" pitchFamily="18" charset="0"/>
                        </a:rPr>
                        <a:t>открываем</a:t>
                      </a:r>
                      <a:endParaRPr lang="ru-RU" sz="16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600" dirty="0" smtClean="0">
                          <a:effectLst/>
                          <a:latin typeface="Book Antiqua" panose="02040602050305030304" pitchFamily="18" charset="0"/>
                        </a:rPr>
                        <a:t>19.04.2022</a:t>
                      </a:r>
                      <a:endParaRPr lang="ru-RU" sz="16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600">
                          <a:effectLst/>
                          <a:latin typeface="Book Antiqua" panose="02040602050305030304" pitchFamily="18" charset="0"/>
                        </a:rPr>
                        <a:t>6</a:t>
                      </a:r>
                      <a:endParaRPr lang="ru-RU" sz="160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600" dirty="0" smtClean="0">
                          <a:effectLst/>
                          <a:latin typeface="Book Antiqua" panose="02040602050305030304" pitchFamily="18" charset="0"/>
                        </a:rPr>
                        <a:t>Музей </a:t>
                      </a: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– хранитель </a:t>
                      </a:r>
                      <a:r>
                        <a:rPr lang="ru-RU" sz="1600" dirty="0" smtClean="0">
                          <a:effectLst/>
                          <a:latin typeface="Book Antiqua" panose="02040602050305030304" pitchFamily="18" charset="0"/>
                        </a:rPr>
                        <a:t>истории</a:t>
                      </a:r>
                      <a:endParaRPr lang="ru-RU" sz="16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600" dirty="0" smtClean="0">
                          <a:effectLst/>
                          <a:latin typeface="Book Antiqua" panose="02040602050305030304" pitchFamily="18" charset="0"/>
                        </a:rPr>
                        <a:t>04.05.2022</a:t>
                      </a:r>
                      <a:endParaRPr lang="ru-RU" sz="16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600">
                          <a:effectLst/>
                          <a:latin typeface="Book Antiqua" panose="02040602050305030304" pitchFamily="18" charset="0"/>
                        </a:rPr>
                        <a:t>7</a:t>
                      </a:r>
                      <a:endParaRPr lang="ru-RU" sz="160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600" dirty="0" smtClean="0">
                          <a:effectLst/>
                          <a:latin typeface="Book Antiqua" panose="02040602050305030304" pitchFamily="18" charset="0"/>
                        </a:rPr>
                        <a:t>По </a:t>
                      </a: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страницам любимых </a:t>
                      </a:r>
                      <a:r>
                        <a:rPr lang="ru-RU" sz="1600" dirty="0" smtClean="0">
                          <a:effectLst/>
                          <a:latin typeface="Book Antiqua" panose="02040602050305030304" pitchFamily="18" charset="0"/>
                        </a:rPr>
                        <a:t>книг</a:t>
                      </a:r>
                      <a:endParaRPr lang="ru-RU" sz="16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600" dirty="0" smtClean="0">
                          <a:effectLst/>
                          <a:latin typeface="Book Antiqua" panose="02040602050305030304" pitchFamily="18" charset="0"/>
                        </a:rPr>
                        <a:t>19.07.2022</a:t>
                      </a:r>
                      <a:endParaRPr lang="ru-RU" sz="16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600">
                          <a:effectLst/>
                          <a:latin typeface="Book Antiqua" panose="02040602050305030304" pitchFamily="18" charset="0"/>
                        </a:rPr>
                        <a:t>8</a:t>
                      </a:r>
                      <a:endParaRPr lang="ru-RU" sz="160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600" dirty="0" smtClean="0">
                          <a:effectLst/>
                          <a:latin typeface="Book Antiqua" panose="02040602050305030304" pitchFamily="18" charset="0"/>
                        </a:rPr>
                        <a:t>Где </a:t>
                      </a: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живут </a:t>
                      </a:r>
                      <a:r>
                        <a:rPr lang="ru-RU" sz="1600" dirty="0" smtClean="0">
                          <a:effectLst/>
                          <a:latin typeface="Book Antiqua" panose="02040602050305030304" pitchFamily="18" charset="0"/>
                        </a:rPr>
                        <a:t>сказки</a:t>
                      </a:r>
                      <a:endParaRPr lang="ru-RU" sz="16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600" dirty="0" smtClean="0">
                          <a:effectLst/>
                          <a:latin typeface="Book Antiqua" panose="02040602050305030304" pitchFamily="18" charset="0"/>
                        </a:rPr>
                        <a:t>02.08.2022</a:t>
                      </a:r>
                      <a:endParaRPr lang="ru-RU" sz="16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8" name="Picture 1" descr="Z:\.М А М А\1_МАМА новое\Проекты\КИП_3год_ДОУ 8 Ленинградская\Фото\культклуб в мир творчество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641" y="1340768"/>
            <a:ext cx="2780570" cy="2085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.М А М А\1_МАМА новое\Проекты\КИП_3год_ДОУ 8 Ленинградская\Фото\культклуб в мир книг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102" y="4005064"/>
            <a:ext cx="2736304" cy="2052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69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700" b="1" i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Культпоход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– форма комплексного эстетического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и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воспитательного воздействия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на юную аудиторию. Его суть заключается в том, чтобы развивать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интерес к культуре страны, края, станицы.</a:t>
            </a:r>
            <a:endParaRPr lang="ru-RU" sz="2200" b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3" y="3789040"/>
            <a:ext cx="3672408" cy="3443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Book Antiqua" panose="02040602050305030304" pitchFamily="18" charset="0"/>
              </a:rPr>
              <a:t>Культпоход в библиотеку</a:t>
            </a:r>
            <a:endParaRPr lang="ru-RU" sz="1200" dirty="0">
              <a:latin typeface="Book Antiqua" panose="0204060205030503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0" y="6325006"/>
            <a:ext cx="3672408" cy="3443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ook Antiqua" panose="02040602050305030304" pitchFamily="18" charset="0"/>
              </a:rPr>
              <a:t>Культпоход </a:t>
            </a:r>
            <a:r>
              <a:rPr lang="ru-RU" sz="1200" dirty="0" smtClean="0">
                <a:latin typeface="Book Antiqua" panose="02040602050305030304" pitchFamily="18" charset="0"/>
              </a:rPr>
              <a:t>в детскую художественную школу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43709" y="6307659"/>
            <a:ext cx="3672408" cy="3443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ook Antiqua" panose="02040602050305030304" pitchFamily="18" charset="0"/>
              </a:rPr>
              <a:t>Культпоход </a:t>
            </a:r>
            <a:r>
              <a:rPr lang="ru-RU" sz="1200" dirty="0" smtClean="0">
                <a:latin typeface="Book Antiqua" panose="02040602050305030304" pitchFamily="18" charset="0"/>
              </a:rPr>
              <a:t>в центр народной культуры «Казачье подворье»</a:t>
            </a:r>
            <a:endParaRPr lang="ru-RU" sz="1200" dirty="0">
              <a:latin typeface="Book Antiqua" panose="0204060205030503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11817" y="3769263"/>
            <a:ext cx="3672408" cy="3443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200" dirty="0" smtClean="0">
                <a:latin typeface="Book Antiqua" panose="02040602050305030304" pitchFamily="18" charset="0"/>
              </a:rPr>
              <a:t>Культпоход в социально-культурный комплекс</a:t>
            </a:r>
            <a:endParaRPr lang="ru-RU" sz="1200" dirty="0">
              <a:latin typeface="Book Antiqua" panose="02040602050305030304" pitchFamily="18" charset="0"/>
            </a:endParaRPr>
          </a:p>
        </p:txBody>
      </p:sp>
      <p:pic>
        <p:nvPicPr>
          <p:cNvPr id="5122" name="Picture 2" descr="Z:\.М А М А\1_МАМА новое\Проекты\КИП_3год_ДОУ 8 Ленинградская\КИП 2020\2 год_2022\Отчет_2\культпоход в библиоте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78939"/>
            <a:ext cx="2709404" cy="2032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Z:\.М А М А\1_МАМА новое\Проекты\КИП_3год_ДОУ 8 Ленинградская\КИП 2020\2 год_2022\Отчет_2\культпоход в Казачье подворье  День Ильи Проро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058" y="4179891"/>
            <a:ext cx="2721675" cy="2041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:\.М А М А\1_МАМА новое\Проекты\КИП_3год_ДОУ 8 Ленинградская\КИП 2020\2 год_2022\Отчет_2\Культпоход ДХШ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05309"/>
            <a:ext cx="2898265" cy="1990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Z:\.М А М А\1_МАМА новое\Проекты\КИП_3год_ДОУ 8 Ленинградская\КИП 2020\2 год_2022\Отчет_2\Культпоход в СКК  Путешествие в страну сказо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894" y="1654408"/>
            <a:ext cx="2826037" cy="19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275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958" y="26977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i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«Культурный дневник дошкольника</a:t>
            </a:r>
            <a:r>
              <a:rPr lang="ru-RU" sz="2700" b="1" i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»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- средство побуждения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потребности ребенка к культурным впечатлениям через возвращение и укрепление пережитых чувств и эмоций в культурном походе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7" name="Picture 3" descr="C:\Users\User\Desktop\Пап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21" y="2928489"/>
            <a:ext cx="1476375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63323" y="1412776"/>
            <a:ext cx="6728957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Book Antiqua" panose="02040602050305030304" pitchFamily="18" charset="0"/>
              </a:rPr>
              <a:t>Пример страниц дневника. </a:t>
            </a:r>
            <a:r>
              <a:rPr lang="ru-RU" sz="1600" dirty="0" smtClean="0">
                <a:latin typeface="Book Antiqua" panose="02040602050305030304" pitchFamily="18" charset="0"/>
              </a:rPr>
              <a:t>Культпоход </a:t>
            </a:r>
            <a:r>
              <a:rPr lang="ru-RU" sz="1600" dirty="0">
                <a:latin typeface="Book Antiqua" panose="02040602050305030304" pitchFamily="18" charset="0"/>
              </a:rPr>
              <a:t>в </a:t>
            </a:r>
            <a:r>
              <a:rPr lang="ru-RU" sz="1600" dirty="0" smtClean="0">
                <a:latin typeface="Book Antiqua" panose="02040602050305030304" pitchFamily="18" charset="0"/>
              </a:rPr>
              <a:t>библиотеку. </a:t>
            </a:r>
          </a:p>
          <a:p>
            <a:pPr algn="ctr"/>
            <a:r>
              <a:rPr lang="ru-RU" sz="1600" dirty="0" smtClean="0">
                <a:latin typeface="Book Antiqua" panose="02040602050305030304" pitchFamily="18" charset="0"/>
              </a:rPr>
              <a:t>Тема «</a:t>
            </a:r>
            <a:r>
              <a:rPr lang="ru-RU" sz="1600" dirty="0">
                <a:latin typeface="Book Antiqua" panose="02040602050305030304" pitchFamily="18" charset="0"/>
              </a:rPr>
              <a:t>Добро пожаловать в Книгоград</a:t>
            </a:r>
            <a:r>
              <a:rPr lang="ru-RU" sz="1600" dirty="0" smtClean="0">
                <a:latin typeface="Book Antiqua" panose="02040602050305030304" pitchFamily="18" charset="0"/>
              </a:rPr>
              <a:t>»</a:t>
            </a:r>
            <a:endParaRPr lang="ru-RU" sz="1600" dirty="0"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1162472" cy="1036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Z:\.М А М А\1_МАМА новое\Проекты\КИП_3год_ДОУ 8 Ленинградская\КИП 2020\2 год_2022\Отчет_2\культпоход в  библиотеку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21" y="1844824"/>
            <a:ext cx="1476374" cy="1083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Z:\.М А М А\1_МАМА новое\Проекты\КИП_3год_ДОУ 8 Ленинградская\Фото\ФОТО\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40" y="4595364"/>
            <a:ext cx="1466156" cy="1990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13" y="2301346"/>
            <a:ext cx="3038359" cy="4284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516" y="2301346"/>
            <a:ext cx="3055428" cy="4284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597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42617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Изучение особенностей и активизация позиции родителей в организации культурно-досуговой деятельности детей дошкольного возраста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latin typeface="Book Antiqua" panose="02040602050305030304" pitchFamily="18" charset="0"/>
              </a:rPr>
              <a:pPr/>
              <a:t>7</a:t>
            </a:fld>
            <a:endParaRPr lang="ru-RU" sz="1400" dirty="0">
              <a:latin typeface="Book Antiqua" panose="02040602050305030304" pitchFamily="18" charset="0"/>
            </a:endParaRPr>
          </a:p>
        </p:txBody>
      </p:sp>
      <p:pic>
        <p:nvPicPr>
          <p:cNvPr id="5" name="Picture 2" descr="C:\Users\User\Desktop\ДОУ 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02" y="332656"/>
            <a:ext cx="2088231" cy="737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59012977"/>
              </p:ext>
            </p:extLst>
          </p:nvPr>
        </p:nvGraphicFramePr>
        <p:xfrm>
          <a:off x="98144" y="1772816"/>
          <a:ext cx="4977912" cy="2794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170" name="Picture 2" descr="Z:\.М А М А\1_МАМА новое\Проекты\КИП_3год_ДОУ 8 Ленинградская\КИП 2020\2 год_2022\Отчет_2\культпоход в Казачье подворье  День Ильи Проро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98" y="4725144"/>
            <a:ext cx="3300270" cy="1973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Z:\.М А М А\1_МАМА новое\Проекты\КИП_3год_ДОУ 8 Ленинградская\КИП 2020\2 год_2022\Отчет_2\День Ильи Пророка Казачье подворь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43" y="1891432"/>
            <a:ext cx="2310014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Z:\.М А М А\1_МАМА новое\Проекты\КИП_3год_ДОУ 8 Ленинградская\Фото\ФОТО\IMG-20210416-WA00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9431"/>
            <a:ext cx="1963378" cy="2617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20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Результаты мониторинга качества инновации</a:t>
            </a:r>
            <a:endParaRPr lang="ru-RU" sz="2400" b="1" dirty="0">
              <a:latin typeface="Book Antiqua" panose="0204060205030503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20162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20162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12936799"/>
              </p:ext>
            </p:extLst>
          </p:nvPr>
        </p:nvGraphicFramePr>
        <p:xfrm>
          <a:off x="0" y="1052736"/>
          <a:ext cx="457200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467544" y="3429000"/>
            <a:ext cx="8208912" cy="2880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ookman Old Style" panose="02050604050505020204" pitchFamily="18" charset="0"/>
              </a:rPr>
              <a:t>Целевые ориентиры развития базовых компонентов культуры </a:t>
            </a:r>
            <a:r>
              <a:rPr lang="ru-RU" sz="1200" dirty="0" smtClean="0">
                <a:latin typeface="Bookman Old Style" panose="02050604050505020204" pitchFamily="18" charset="0"/>
              </a:rPr>
              <a:t>ребенка на 1 и 3 этапе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504" y="6381328"/>
            <a:ext cx="8568952" cy="3600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Bookman Old Style" panose="02050604050505020204" pitchFamily="18" charset="0"/>
              </a:rPr>
              <a:t>Компетенции родителей по организации культурно-досуговой деятельности ребенка дошкольного возраста </a:t>
            </a:r>
            <a:endParaRPr lang="ru-RU" sz="1100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1100" dirty="0" smtClean="0">
                <a:latin typeface="Bookman Old Style" panose="02050604050505020204" pitchFamily="18" charset="0"/>
              </a:rPr>
              <a:t>на 1 и 3 </a:t>
            </a:r>
            <a:r>
              <a:rPr lang="ru-RU" sz="1100" dirty="0">
                <a:latin typeface="Bookman Old Style" panose="02050604050505020204" pitchFamily="18" charset="0"/>
              </a:rPr>
              <a:t>этапе 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97828872"/>
              </p:ext>
            </p:extLst>
          </p:nvPr>
        </p:nvGraphicFramePr>
        <p:xfrm>
          <a:off x="4572000" y="1124744"/>
          <a:ext cx="432048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Объект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036234203"/>
              </p:ext>
            </p:extLst>
          </p:nvPr>
        </p:nvGraphicFramePr>
        <p:xfrm>
          <a:off x="467544" y="3933056"/>
          <a:ext cx="820891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9893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5482951" cy="914925"/>
          </a:xfrm>
        </p:spPr>
        <p:txBody>
          <a:bodyPr>
            <a:noAutofit/>
          </a:bodyPr>
          <a:lstStyle/>
          <a:p>
            <a:pPr marL="177800" algn="l"/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Диссеминация результатов деятельности КИП в образовательных организациях Краснодарского края на основе сетевого взаимодействия</a:t>
            </a:r>
          </a:p>
        </p:txBody>
      </p:sp>
      <p:pic>
        <p:nvPicPr>
          <p:cNvPr id="1026" name="Picture 2" descr="C:\Users\User\Desktop\ДОУ 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2592288" cy="91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Bookman Old Style" panose="02050604050505020204" pitchFamily="18" charset="0"/>
              </a:rPr>
              <a:pPr/>
              <a:t>9</a:t>
            </a:fld>
            <a:endParaRPr lang="ru-RU" sz="18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63167498"/>
              </p:ext>
            </p:extLst>
          </p:nvPr>
        </p:nvGraphicFramePr>
        <p:xfrm>
          <a:off x="434015" y="1556792"/>
          <a:ext cx="4858065" cy="50342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619355"/>
                <a:gridCol w="926517"/>
                <a:gridCol w="231219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effectLst/>
                          <a:latin typeface="Book Antiqua" panose="02040602050305030304" pitchFamily="18" charset="0"/>
                        </a:rPr>
                        <a:t>Форма</a:t>
                      </a:r>
                      <a:endParaRPr lang="ru-RU" sz="11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Book Antiqua" panose="02040602050305030304" pitchFamily="18" charset="0"/>
                        </a:rPr>
                        <a:t>Дата </a:t>
                      </a:r>
                      <a:endParaRPr lang="ru-RU" sz="1100">
                        <a:effectLst/>
                        <a:latin typeface="Book Antiqua" panose="020406020503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Тема 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/>
                        </a:rPr>
                        <a:t>Всероссийский смотр-конкурс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Book Antiqua" panose="02040602050305030304" pitchFamily="18" charset="0"/>
                          <a:cs typeface="Times New Roman"/>
                        </a:rPr>
                        <a:t>с 01.11. 2021 г. по 17.03.2022 г.</a:t>
                      </a:r>
                      <a:endParaRPr lang="ru-RU" sz="10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solidFill>
                            <a:srgbClr val="2C2D2E"/>
                          </a:solidFill>
                          <a:effectLst/>
                          <a:latin typeface="Book Antiqua" panose="02040602050305030304" pitchFamily="18" charset="0"/>
                          <a:cs typeface="Times New Roman"/>
                        </a:rPr>
                        <a:t>Образцовый детский сад 2021-2022</a:t>
                      </a:r>
                      <a:endParaRPr lang="ru-RU" sz="12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ts val="1285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Times New Roman"/>
                          <a:cs typeface="Times New Roman"/>
                        </a:rPr>
                        <a:t>Краевой конкурс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effectLst/>
                          <a:latin typeface="Book Antiqua" panose="02040602050305030304" pitchFamily="18" charset="0"/>
                          <a:cs typeface="Times New Roman"/>
                        </a:rPr>
                        <a:t>07.04.2022г.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cs typeface="Times New Roman"/>
                        </a:rPr>
                        <a:t>Золотой фонд системы образования Краснодарского края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/>
                        </a:rPr>
                        <a:t>АСИ СМАРТЕКА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effectLst/>
                          <a:latin typeface="Book Antiqua" panose="02040602050305030304" pitchFamily="18" charset="0"/>
                          <a:cs typeface="Times New Roman"/>
                        </a:rPr>
                        <a:t>20.05.2022г.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cs typeface="Times New Roman"/>
                        </a:rPr>
                        <a:t>Формирование культурных потребностей у дошкольников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/>
                        </a:rPr>
                        <a:t>Публикация в информационно-методическом журнале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1000" dirty="0">
                          <a:effectLst/>
                          <a:latin typeface="Book Antiqua" panose="02040602050305030304" pitchFamily="18" charset="0"/>
                          <a:cs typeface="Times New Roman"/>
                        </a:rPr>
                        <a:t>№2, </a:t>
                      </a:r>
                      <a:r>
                        <a:rPr lang="ru-RU" sz="1000" dirty="0" smtClean="0">
                          <a:effectLst/>
                          <a:latin typeface="Book Antiqua" panose="02040602050305030304" pitchFamily="18" charset="0"/>
                          <a:cs typeface="Times New Roman"/>
                        </a:rPr>
                        <a:t>2022 г</a:t>
                      </a:r>
                      <a:r>
                        <a:rPr lang="ru-RU" sz="1000" dirty="0">
                          <a:effectLst/>
                          <a:latin typeface="Book Antiqua" panose="02040602050305030304" pitchFamily="18" charset="0"/>
                          <a:cs typeface="Times New Roman"/>
                        </a:rPr>
                        <a:t>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cs typeface="Times New Roman"/>
                        </a:rPr>
                        <a:t>Прекрасное востребовано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/>
                        </a:rPr>
                        <a:t>Районное методическое объединение дошкольных образовательных организаций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1000" dirty="0" smtClean="0">
                          <a:effectLst/>
                          <a:latin typeface="Book Antiqua" panose="02040602050305030304" pitchFamily="18" charset="0"/>
                          <a:cs typeface="Times New Roman"/>
                        </a:rPr>
                        <a:t>23.08.2022 г</a:t>
                      </a:r>
                      <a:r>
                        <a:rPr lang="ru-RU" sz="1000" dirty="0">
                          <a:effectLst/>
                          <a:latin typeface="Book Antiqua" panose="02040602050305030304" pitchFamily="18" charset="0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cs typeface="Times New Roman"/>
                        </a:rPr>
                        <a:t>Роль семьи в воспитании детей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/>
                        </a:rPr>
                        <a:t>Всероссийский педагогический конкурс «Современное воспитание подрастающего поколения»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1000" dirty="0" smtClean="0">
                          <a:effectLst/>
                          <a:latin typeface="Book Antiqua" panose="02040602050305030304" pitchFamily="18" charset="0"/>
                          <a:cs typeface="Times New Roman"/>
                        </a:rPr>
                        <a:t>08.08.2022 г</a:t>
                      </a:r>
                      <a:r>
                        <a:rPr lang="ru-RU" sz="1000" dirty="0">
                          <a:effectLst/>
                          <a:latin typeface="Book Antiqua" panose="02040602050305030304" pitchFamily="18" charset="0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cs typeface="Times New Roman"/>
                        </a:rPr>
                        <a:t>Фестиваль «По страницам культпоходов»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84" name="Picture 12" descr="Z:\.М А М А\1_МАМА новое\Проекты\КИП_3год_ДОУ 8 Ленинградская\КИП 2020\2 год_2022\Отчет_2\Дипло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509120"/>
            <a:ext cx="1320563" cy="1858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User\Desktop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316" y="1175815"/>
            <a:ext cx="1447879" cy="1091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User\Desktop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316" y="2267051"/>
            <a:ext cx="1447879" cy="44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Z:\.М А М А\1_МАМА новое\Проекты\КИП_3год_ДОУ 8 Ленинградская\КИП 2020\2 год_2022\Отчет_2\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963" y="3068960"/>
            <a:ext cx="1757566" cy="1327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User\Desktop\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1256534" cy="1769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sers\User\Desktop\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9120"/>
            <a:ext cx="1237185" cy="1735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Pictures\2022-08-31\0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6096" y="1268760"/>
            <a:ext cx="1483499" cy="2040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810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663</TotalTime>
  <Words>482</Words>
  <Application>Microsoft Office PowerPoint</Application>
  <PresentationFormat>Экран (4:3)</PresentationFormat>
  <Paragraphs>119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</vt:lpstr>
      <vt:lpstr>ОТЧЕТ  Формирование культурных потребностей ребенка дошкольного возраста в системе: дошкольная организация – семья – учреждение культуры</vt:lpstr>
      <vt:lpstr>Идея модели формирования культурных потребностей</vt:lpstr>
      <vt:lpstr>Цель отчетного периода: апробация модели формирования культурных потребностей ребенка дошкольного возраста 5–7 лет. </vt:lpstr>
      <vt:lpstr>Культурный клуб – форма развития любознательности и инициативности детей</vt:lpstr>
      <vt:lpstr>Культпоход – форма комплексного эстетического и воспитательного воздействия на юную аудиторию. Его суть заключается в том, чтобы развивать интерес к культуре страны, края, станицы.</vt:lpstr>
      <vt:lpstr>«Культурный дневник дошкольника» - средство побуждения потребности ребенка к культурным впечатлениям через возвращение и укрепление пережитых чувств и эмоций в культурном походе</vt:lpstr>
      <vt:lpstr>Изучение особенностей и активизация позиции родителей в организации культурно-досуговой деятельности детей дошкольного возраста </vt:lpstr>
      <vt:lpstr>Результаты мониторинга качества инновации</vt:lpstr>
      <vt:lpstr>Диссеминация результатов деятельности КИП в образовательных организациях Краснодарского края на основе сетевого взаимодействия</vt:lpstr>
      <vt:lpstr>Инновационный продукт  за 2 год реализации проекта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Иванович Иван</cp:lastModifiedBy>
  <cp:revision>70</cp:revision>
  <dcterms:created xsi:type="dcterms:W3CDTF">2020-11-07T07:59:25Z</dcterms:created>
  <dcterms:modified xsi:type="dcterms:W3CDTF">2022-08-31T06:27:09Z</dcterms:modified>
</cp:coreProperties>
</file>