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3" r:id="rId4"/>
    <p:sldId id="267" r:id="rId5"/>
    <p:sldId id="266" r:id="rId6"/>
    <p:sldId id="265" r:id="rId7"/>
    <p:sldId id="259" r:id="rId8"/>
    <p:sldId id="290" r:id="rId9"/>
    <p:sldId id="275" r:id="rId10"/>
    <p:sldId id="288" r:id="rId11"/>
    <p:sldId id="289" r:id="rId12"/>
    <p:sldId id="291" r:id="rId13"/>
    <p:sldId id="285" r:id="rId14"/>
    <p:sldId id="284" r:id="rId15"/>
    <p:sldId id="258" r:id="rId16"/>
    <p:sldId id="25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7994B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40" autoAdjust="0"/>
    <p:restoredTop sz="94660"/>
  </p:normalViewPr>
  <p:slideViewPr>
    <p:cSldViewPr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7F107-B81B-4A3C-8836-61B5F47C15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F8BD9BA-32BF-49F1-9D01-7AA3233A7795}">
      <dgm:prSet phldrT="[Текст]" custT="1"/>
      <dgm:spPr>
        <a:solidFill>
          <a:srgbClr val="F7994B"/>
        </a:solidFill>
      </dgm:spPr>
      <dgm:t>
        <a:bodyPr/>
        <a:lstStyle/>
        <a:p>
          <a:endParaRPr lang="ru-RU" sz="2100" dirty="0" smtClean="0"/>
        </a:p>
        <a:p>
          <a:r>
            <a:rPr lang="en-US" sz="2400" dirty="0" smtClean="0">
              <a:solidFill>
                <a:schemeClr val="tx1"/>
              </a:solidFill>
            </a:rPr>
            <a:t>I</a:t>
          </a:r>
          <a:r>
            <a:rPr lang="ru-RU" sz="2400" dirty="0" smtClean="0">
              <a:solidFill>
                <a:schemeClr val="tx1"/>
              </a:solidFill>
            </a:rPr>
            <a:t>   этап   -   </a:t>
          </a:r>
          <a:r>
            <a:rPr lang="ru-RU" sz="2400" u="sng" dirty="0" smtClean="0">
              <a:solidFill>
                <a:schemeClr val="tx1"/>
              </a:solidFill>
            </a:rPr>
            <a:t>Подготовительный</a:t>
          </a:r>
          <a:r>
            <a:rPr lang="ru-RU" sz="2400" dirty="0" smtClean="0">
              <a:solidFill>
                <a:schemeClr val="tx1"/>
              </a:solidFill>
            </a:rPr>
            <a:t> (сентябрь 2014г. – май 2015 г.). </a:t>
          </a:r>
        </a:p>
        <a:p>
          <a:endParaRPr lang="ru-RU" sz="2100" dirty="0"/>
        </a:p>
      </dgm:t>
    </dgm:pt>
    <dgm:pt modelId="{A78F22ED-5741-4AD8-9658-1345858BAEF9}" type="parTrans" cxnId="{C7A8D7D9-6D9A-4D89-A830-9210CD067ECC}">
      <dgm:prSet/>
      <dgm:spPr/>
      <dgm:t>
        <a:bodyPr/>
        <a:lstStyle/>
        <a:p>
          <a:endParaRPr lang="ru-RU"/>
        </a:p>
      </dgm:t>
    </dgm:pt>
    <dgm:pt modelId="{0378E6D3-E71B-4816-BCCF-E30555928E09}" type="sibTrans" cxnId="{C7A8D7D9-6D9A-4D89-A830-9210CD067ECC}">
      <dgm:prSet/>
      <dgm:spPr/>
      <dgm:t>
        <a:bodyPr/>
        <a:lstStyle/>
        <a:p>
          <a:endParaRPr lang="ru-RU"/>
        </a:p>
      </dgm:t>
    </dgm:pt>
    <dgm:pt modelId="{B4C2650C-3153-4841-9323-B7C2610FFA6F}">
      <dgm:prSet/>
      <dgm:spPr>
        <a:solidFill>
          <a:srgbClr val="FF5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</a:t>
          </a:r>
          <a:r>
            <a:rPr lang="ru-RU" b="1" dirty="0" smtClean="0">
              <a:solidFill>
                <a:schemeClr val="tx1"/>
              </a:solidFill>
            </a:rPr>
            <a:t> этап</a:t>
          </a:r>
          <a:r>
            <a:rPr lang="ru-RU" dirty="0" smtClean="0">
              <a:solidFill>
                <a:schemeClr val="tx1"/>
              </a:solidFill>
            </a:rPr>
            <a:t> — </a:t>
          </a:r>
          <a:r>
            <a:rPr lang="ru-RU" u="sng" dirty="0" smtClean="0">
              <a:solidFill>
                <a:schemeClr val="tx1"/>
              </a:solidFill>
            </a:rPr>
            <a:t>Практический</a:t>
          </a:r>
          <a:r>
            <a:rPr lang="ru-RU" dirty="0" smtClean="0">
              <a:solidFill>
                <a:schemeClr val="tx1"/>
              </a:solidFill>
            </a:rPr>
            <a:t> (сентябрь 2015г. – май 2016 г.)</a:t>
          </a:r>
        </a:p>
      </dgm:t>
    </dgm:pt>
    <dgm:pt modelId="{953BCD54-25FB-46A7-BDC6-D4B1A7AE55D7}" type="parTrans" cxnId="{70EA477F-1D9E-4156-A708-5E2DD9300DF7}">
      <dgm:prSet/>
      <dgm:spPr/>
      <dgm:t>
        <a:bodyPr/>
        <a:lstStyle/>
        <a:p>
          <a:endParaRPr lang="ru-RU"/>
        </a:p>
      </dgm:t>
    </dgm:pt>
    <dgm:pt modelId="{6E39F6A3-75D3-4C35-BE14-21484ACF53D6}" type="sibTrans" cxnId="{70EA477F-1D9E-4156-A708-5E2DD9300DF7}">
      <dgm:prSet/>
      <dgm:spPr/>
      <dgm:t>
        <a:bodyPr/>
        <a:lstStyle/>
        <a:p>
          <a:endParaRPr lang="ru-RU"/>
        </a:p>
      </dgm:t>
    </dgm:pt>
    <dgm:pt modelId="{C198F29D-2E7A-4BD2-AF73-BDAA49191070}">
      <dgm:prSet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III</a:t>
          </a:r>
          <a:r>
            <a:rPr lang="ru-RU" b="1" dirty="0" smtClean="0">
              <a:solidFill>
                <a:schemeClr val="tx1"/>
              </a:solidFill>
            </a:rPr>
            <a:t> этап</a:t>
          </a:r>
          <a:r>
            <a:rPr lang="ru-RU" dirty="0" smtClean="0">
              <a:solidFill>
                <a:schemeClr val="tx1"/>
              </a:solidFill>
            </a:rPr>
            <a:t> —  </a:t>
          </a:r>
          <a:r>
            <a:rPr lang="ru-RU" u="sng" dirty="0" smtClean="0">
              <a:solidFill>
                <a:schemeClr val="tx1"/>
              </a:solidFill>
            </a:rPr>
            <a:t>Аналитический</a:t>
          </a:r>
          <a:r>
            <a:rPr lang="ru-RU" dirty="0" smtClean="0">
              <a:solidFill>
                <a:schemeClr val="tx1"/>
              </a:solidFill>
            </a:rPr>
            <a:t> (сентябрь 2016г. – май 2017 г.)</a:t>
          </a:r>
        </a:p>
      </dgm:t>
    </dgm:pt>
    <dgm:pt modelId="{1EDBEC68-7868-4F12-83BD-C28F82ED04F9}" type="parTrans" cxnId="{91FB79EC-3AD7-4E5C-858D-56501F308D09}">
      <dgm:prSet/>
      <dgm:spPr/>
      <dgm:t>
        <a:bodyPr/>
        <a:lstStyle/>
        <a:p>
          <a:endParaRPr lang="ru-RU"/>
        </a:p>
      </dgm:t>
    </dgm:pt>
    <dgm:pt modelId="{6C30C945-8CFE-42FA-84C3-000A1B25CB13}" type="sibTrans" cxnId="{91FB79EC-3AD7-4E5C-858D-56501F308D09}">
      <dgm:prSet/>
      <dgm:spPr/>
      <dgm:t>
        <a:bodyPr/>
        <a:lstStyle/>
        <a:p>
          <a:endParaRPr lang="ru-RU"/>
        </a:p>
      </dgm:t>
    </dgm:pt>
    <dgm:pt modelId="{B26FDA3F-3391-4019-879F-CC6638B48832}" type="pres">
      <dgm:prSet presAssocID="{5917F107-B81B-4A3C-8836-61B5F47C153A}" presName="CompostProcess" presStyleCnt="0">
        <dgm:presLayoutVars>
          <dgm:dir/>
          <dgm:resizeHandles val="exact"/>
        </dgm:presLayoutVars>
      </dgm:prSet>
      <dgm:spPr/>
    </dgm:pt>
    <dgm:pt modelId="{5810C854-0EA6-4F23-81DB-71F79940FB41}" type="pres">
      <dgm:prSet presAssocID="{5917F107-B81B-4A3C-8836-61B5F47C153A}" presName="arrow" presStyleLbl="bgShp" presStyleIdx="0" presStyleCn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</dgm:pt>
    <dgm:pt modelId="{47372401-370A-4227-AB75-6EE89F7CB0C1}" type="pres">
      <dgm:prSet presAssocID="{5917F107-B81B-4A3C-8836-61B5F47C153A}" presName="linearProcess" presStyleCnt="0"/>
      <dgm:spPr/>
    </dgm:pt>
    <dgm:pt modelId="{158FA496-D7F3-4C52-92BF-7CDDE6863F00}" type="pres">
      <dgm:prSet presAssocID="{CF8BD9BA-32BF-49F1-9D01-7AA3233A779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C9F17-8195-4EB9-8630-837603CD3823}" type="pres">
      <dgm:prSet presAssocID="{0378E6D3-E71B-4816-BCCF-E30555928E09}" presName="sibTrans" presStyleCnt="0"/>
      <dgm:spPr/>
    </dgm:pt>
    <dgm:pt modelId="{2CAA92EE-9D08-4191-A481-6C53FD97BEBA}" type="pres">
      <dgm:prSet presAssocID="{B4C2650C-3153-4841-9323-B7C2610FFA6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DF66E-5E52-420C-9D6B-9FC3B2DC4592}" type="pres">
      <dgm:prSet presAssocID="{6E39F6A3-75D3-4C35-BE14-21484ACF53D6}" presName="sibTrans" presStyleCnt="0"/>
      <dgm:spPr/>
    </dgm:pt>
    <dgm:pt modelId="{31D1BF67-A14F-490D-A763-E5B377E9C988}" type="pres">
      <dgm:prSet presAssocID="{C198F29D-2E7A-4BD2-AF73-BDAA4919107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78567-A788-457D-8845-08DE36315082}" type="presOf" srcId="{CF8BD9BA-32BF-49F1-9D01-7AA3233A7795}" destId="{158FA496-D7F3-4C52-92BF-7CDDE6863F00}" srcOrd="0" destOrd="0" presId="urn:microsoft.com/office/officeart/2005/8/layout/hProcess9"/>
    <dgm:cxn modelId="{70EA477F-1D9E-4156-A708-5E2DD9300DF7}" srcId="{5917F107-B81B-4A3C-8836-61B5F47C153A}" destId="{B4C2650C-3153-4841-9323-B7C2610FFA6F}" srcOrd="1" destOrd="0" parTransId="{953BCD54-25FB-46A7-BDC6-D4B1A7AE55D7}" sibTransId="{6E39F6A3-75D3-4C35-BE14-21484ACF53D6}"/>
    <dgm:cxn modelId="{C7A8D7D9-6D9A-4D89-A830-9210CD067ECC}" srcId="{5917F107-B81B-4A3C-8836-61B5F47C153A}" destId="{CF8BD9BA-32BF-49F1-9D01-7AA3233A7795}" srcOrd="0" destOrd="0" parTransId="{A78F22ED-5741-4AD8-9658-1345858BAEF9}" sibTransId="{0378E6D3-E71B-4816-BCCF-E30555928E09}"/>
    <dgm:cxn modelId="{A52DA405-9798-4082-BC52-E2B0A9B027EE}" type="presOf" srcId="{5917F107-B81B-4A3C-8836-61B5F47C153A}" destId="{B26FDA3F-3391-4019-879F-CC6638B48832}" srcOrd="0" destOrd="0" presId="urn:microsoft.com/office/officeart/2005/8/layout/hProcess9"/>
    <dgm:cxn modelId="{CA0BF3DD-B544-43E8-8AAC-9B15E4B55EFC}" type="presOf" srcId="{C198F29D-2E7A-4BD2-AF73-BDAA49191070}" destId="{31D1BF67-A14F-490D-A763-E5B377E9C988}" srcOrd="0" destOrd="0" presId="urn:microsoft.com/office/officeart/2005/8/layout/hProcess9"/>
    <dgm:cxn modelId="{69F9CB82-E4F3-461E-A33E-5B52F3569EB2}" type="presOf" srcId="{B4C2650C-3153-4841-9323-B7C2610FFA6F}" destId="{2CAA92EE-9D08-4191-A481-6C53FD97BEBA}" srcOrd="0" destOrd="0" presId="urn:microsoft.com/office/officeart/2005/8/layout/hProcess9"/>
    <dgm:cxn modelId="{91FB79EC-3AD7-4E5C-858D-56501F308D09}" srcId="{5917F107-B81B-4A3C-8836-61B5F47C153A}" destId="{C198F29D-2E7A-4BD2-AF73-BDAA49191070}" srcOrd="2" destOrd="0" parTransId="{1EDBEC68-7868-4F12-83BD-C28F82ED04F9}" sibTransId="{6C30C945-8CFE-42FA-84C3-000A1B25CB13}"/>
    <dgm:cxn modelId="{49101587-FA87-49BF-9CC0-D952983F0917}" type="presParOf" srcId="{B26FDA3F-3391-4019-879F-CC6638B48832}" destId="{5810C854-0EA6-4F23-81DB-71F79940FB41}" srcOrd="0" destOrd="0" presId="urn:microsoft.com/office/officeart/2005/8/layout/hProcess9"/>
    <dgm:cxn modelId="{EEFFDF79-1286-43CF-9853-2F930740402E}" type="presParOf" srcId="{B26FDA3F-3391-4019-879F-CC6638B48832}" destId="{47372401-370A-4227-AB75-6EE89F7CB0C1}" srcOrd="1" destOrd="0" presId="urn:microsoft.com/office/officeart/2005/8/layout/hProcess9"/>
    <dgm:cxn modelId="{3EDECF09-6D4E-415F-82A5-D61C273D5BC0}" type="presParOf" srcId="{47372401-370A-4227-AB75-6EE89F7CB0C1}" destId="{158FA496-D7F3-4C52-92BF-7CDDE6863F00}" srcOrd="0" destOrd="0" presId="urn:microsoft.com/office/officeart/2005/8/layout/hProcess9"/>
    <dgm:cxn modelId="{9DA3603A-23E4-44BA-8F33-F39344845D42}" type="presParOf" srcId="{47372401-370A-4227-AB75-6EE89F7CB0C1}" destId="{FDAC9F17-8195-4EB9-8630-837603CD3823}" srcOrd="1" destOrd="0" presId="urn:microsoft.com/office/officeart/2005/8/layout/hProcess9"/>
    <dgm:cxn modelId="{2D719154-D53B-42F6-8BE7-EE1BA31E9681}" type="presParOf" srcId="{47372401-370A-4227-AB75-6EE89F7CB0C1}" destId="{2CAA92EE-9D08-4191-A481-6C53FD97BEBA}" srcOrd="2" destOrd="0" presId="urn:microsoft.com/office/officeart/2005/8/layout/hProcess9"/>
    <dgm:cxn modelId="{9DEE165E-58CF-42F6-A360-0E7E95391FBD}" type="presParOf" srcId="{47372401-370A-4227-AB75-6EE89F7CB0C1}" destId="{E90DF66E-5E52-420C-9D6B-9FC3B2DC4592}" srcOrd="3" destOrd="0" presId="urn:microsoft.com/office/officeart/2005/8/layout/hProcess9"/>
    <dgm:cxn modelId="{312ED611-28CB-4B21-8C08-0B5EA151139F}" type="presParOf" srcId="{47372401-370A-4227-AB75-6EE89F7CB0C1}" destId="{31D1BF67-A14F-490D-A763-E5B377E9C9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C854-0EA6-4F23-81DB-71F79940FB41}">
      <dsp:nvSpPr>
        <dsp:cNvPr id="0" name=""/>
        <dsp:cNvSpPr/>
      </dsp:nvSpPr>
      <dsp:spPr>
        <a:xfrm>
          <a:off x="685799" y="0"/>
          <a:ext cx="7772400" cy="6215082"/>
        </a:xfrm>
        <a:prstGeom prst="rightArrow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FA496-D7F3-4C52-92BF-7CDDE6863F00}">
      <dsp:nvSpPr>
        <dsp:cNvPr id="0" name=""/>
        <dsp:cNvSpPr/>
      </dsp:nvSpPr>
      <dsp:spPr>
        <a:xfrm>
          <a:off x="4464" y="1864524"/>
          <a:ext cx="2946796" cy="2486032"/>
        </a:xfrm>
        <a:prstGeom prst="roundRect">
          <a:avLst/>
        </a:prstGeom>
        <a:solidFill>
          <a:srgbClr val="F79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</a:t>
          </a:r>
          <a:r>
            <a:rPr lang="ru-RU" sz="2400" kern="1200" dirty="0" smtClean="0">
              <a:solidFill>
                <a:schemeClr val="tx1"/>
              </a:solidFill>
            </a:rPr>
            <a:t>   этап   -   </a:t>
          </a:r>
          <a:r>
            <a:rPr lang="ru-RU" sz="2400" u="sng" kern="1200" dirty="0" smtClean="0">
              <a:solidFill>
                <a:schemeClr val="tx1"/>
              </a:solidFill>
            </a:rPr>
            <a:t>Подготовительный</a:t>
          </a:r>
          <a:r>
            <a:rPr lang="ru-RU" sz="2400" kern="1200" dirty="0" smtClean="0">
              <a:solidFill>
                <a:schemeClr val="tx1"/>
              </a:solidFill>
            </a:rPr>
            <a:t> (сентябрь 2014г. – май 2015 г.).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25822" y="1985882"/>
        <a:ext cx="2704080" cy="2243316"/>
      </dsp:txXfrm>
    </dsp:sp>
    <dsp:sp modelId="{2CAA92EE-9D08-4191-A481-6C53FD97BEBA}">
      <dsp:nvSpPr>
        <dsp:cNvPr id="0" name=""/>
        <dsp:cNvSpPr/>
      </dsp:nvSpPr>
      <dsp:spPr>
        <a:xfrm>
          <a:off x="3098601" y="1864524"/>
          <a:ext cx="2946796" cy="2486032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II</a:t>
          </a:r>
          <a:r>
            <a:rPr lang="ru-RU" sz="2800" b="1" kern="1200" dirty="0" smtClean="0">
              <a:solidFill>
                <a:schemeClr val="tx1"/>
              </a:solidFill>
            </a:rPr>
            <a:t> этап</a:t>
          </a:r>
          <a:r>
            <a:rPr lang="ru-RU" sz="2800" kern="1200" dirty="0" smtClean="0">
              <a:solidFill>
                <a:schemeClr val="tx1"/>
              </a:solidFill>
            </a:rPr>
            <a:t> — </a:t>
          </a:r>
          <a:r>
            <a:rPr lang="ru-RU" sz="2800" u="sng" kern="1200" dirty="0" smtClean="0">
              <a:solidFill>
                <a:schemeClr val="tx1"/>
              </a:solidFill>
            </a:rPr>
            <a:t>Практический</a:t>
          </a:r>
          <a:r>
            <a:rPr lang="ru-RU" sz="2800" kern="1200" dirty="0" smtClean="0">
              <a:solidFill>
                <a:schemeClr val="tx1"/>
              </a:solidFill>
            </a:rPr>
            <a:t> (сентябрь 2015г. – май 2016 г.)</a:t>
          </a:r>
        </a:p>
      </dsp:txBody>
      <dsp:txXfrm>
        <a:off x="3219959" y="1985882"/>
        <a:ext cx="2704080" cy="2243316"/>
      </dsp:txXfrm>
    </dsp:sp>
    <dsp:sp modelId="{31D1BF67-A14F-490D-A763-E5B377E9C988}">
      <dsp:nvSpPr>
        <dsp:cNvPr id="0" name=""/>
        <dsp:cNvSpPr/>
      </dsp:nvSpPr>
      <dsp:spPr>
        <a:xfrm>
          <a:off x="6192738" y="1864524"/>
          <a:ext cx="2946796" cy="248603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III</a:t>
          </a:r>
          <a:r>
            <a:rPr lang="ru-RU" sz="2800" b="1" kern="1200" dirty="0" smtClean="0">
              <a:solidFill>
                <a:schemeClr val="tx1"/>
              </a:solidFill>
            </a:rPr>
            <a:t> этап</a:t>
          </a:r>
          <a:r>
            <a:rPr lang="ru-RU" sz="2800" kern="1200" dirty="0" smtClean="0">
              <a:solidFill>
                <a:schemeClr val="tx1"/>
              </a:solidFill>
            </a:rPr>
            <a:t> —  </a:t>
          </a:r>
          <a:r>
            <a:rPr lang="ru-RU" sz="2800" u="sng" kern="1200" dirty="0" smtClean="0">
              <a:solidFill>
                <a:schemeClr val="tx1"/>
              </a:solidFill>
            </a:rPr>
            <a:t>Аналитический</a:t>
          </a:r>
          <a:r>
            <a:rPr lang="ru-RU" sz="2800" kern="1200" dirty="0" smtClean="0">
              <a:solidFill>
                <a:schemeClr val="tx1"/>
              </a:solidFill>
            </a:rPr>
            <a:t> (сентябрь 2016г. – май 2017 г.)</a:t>
          </a:r>
        </a:p>
      </dsp:txBody>
      <dsp:txXfrm>
        <a:off x="6314096" y="1985882"/>
        <a:ext cx="2704080" cy="224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06A0EA-7FA6-4E0B-BF7E-1E545B5DA76A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11096-B221-4C1C-89E1-49DE81330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FD29B0-62F7-4011-B43D-C73BD268CE5C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562253-2E36-4E1A-8481-E23FCDAAC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43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0D7D-A7AA-45BA-BD27-399D47AC1E4F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ADAC-BBA4-4D35-BCC4-FA5C4AF23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E779-004A-4852-9049-C6F695F38DF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0496-9956-4787-A0AE-BC2404D80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5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3DCB-F165-4D2D-B46D-24D0A076BCF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3061-EB29-4981-9519-E470E71C3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289F-EABD-4A48-84D8-10F9F0D182F4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96A0-993E-43A5-9B2A-432978FDA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9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A3A8-AD96-4A52-8A96-A8B3E2E7BD5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F4D1-472F-4E60-B747-C924D36DA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6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5B38-801C-467B-8A27-ADCF6CF26BCC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103E-12F1-4E24-A1BB-D087627C7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9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240E-F810-4A7D-8B05-1E6227E99CD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1471-58B9-4C12-B3F9-DA7A0FB4F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EA2C-98DE-4408-8476-A34726CA08F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234-D9CD-439D-8DF1-ACD8AAB4A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4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DB5B-EB7C-4439-BE9F-C255FF1640B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4DF-B238-4C9A-A81B-25608A38F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2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A6BF-78D1-49F7-A265-63CEF645813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BA5C-9B3B-4FDD-A890-44879620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7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0FB1-D5A4-475E-B97E-1940EAA22C1D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BCF7-B472-48C3-8847-45E0FF2F4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6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690E12-A942-4190-AB3C-E92D85F1DA90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EF53A-AACD-40B3-BBEE-7552091CB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50@kubannet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271462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«ПОВЫШЕНИЕ КАДРОВОГО ПОТЕНЦИАЛА </a:t>
            </a:r>
            <a:br>
              <a:rPr lang="ru-RU" sz="3100" b="1" dirty="0" smtClean="0"/>
            </a:br>
            <a:r>
              <a:rPr lang="ru-RU" sz="3100" b="1" dirty="0" smtClean="0"/>
              <a:t>МБОУ СОШ № 50 </a:t>
            </a:r>
            <a:br>
              <a:rPr lang="ru-RU" sz="3100" b="1" dirty="0" smtClean="0"/>
            </a:br>
            <a:r>
              <a:rPr lang="ru-RU" sz="3100" b="1" dirty="0" smtClean="0"/>
              <a:t>МУНИЦИПАЛЬНОГО ОБРАЗОВАНИЯ </a:t>
            </a:r>
            <a:br>
              <a:rPr lang="ru-RU" sz="3100" b="1" dirty="0" smtClean="0"/>
            </a:br>
            <a:r>
              <a:rPr lang="ru-RU" sz="3100" b="1" dirty="0" smtClean="0"/>
              <a:t>ГОРОД КРАСНОДАР              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С ПРИМЕНЕНИЕМ В УПРАВЛЕНИИ КОУЧ-ТЕХНОЛОГИЙ»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5000625"/>
            <a:ext cx="7286625" cy="1857375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Авторы: Анохина Л.Н. педагог-психолог МБОУ СОШ № 50,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 Потемкина Т.В., к.ф.н., учитель истории и 		 обществознания МБОУ СОШ №50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Исполнители: Инновационная экспериментальная 		            лаборатория МБОУ СОШ № 50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6" descr="эмблема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59674" b="55089"/>
          <a:stretch>
            <a:fillRect/>
          </a:stretch>
        </p:blipFill>
        <p:spPr bwMode="auto">
          <a:xfrm>
            <a:off x="6972300" y="0"/>
            <a:ext cx="21717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857250"/>
            <a:ext cx="86423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Знаю ли я, чего от меня ждут на работе?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Располагаю ли я ресурсами, необходимыми для правильного выполнения работы?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Смогу ли я ежедневно делать то, что умею лучше всего?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Получал ли я за последние семь дней благодарность или одобрение за хорошую работу?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Есть ли у меня ощущение, что мой непосредственный начальник или другой сотрудник заботятся лично обо мне?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Есть ли на работе человек, который поощряет мой рост?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Есть ли у меня ощущение, что на работе считаются с моим мнением?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Позволяют ли задачи и цели компании чувствовать важность моей работы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Считают ли мои коллеги своим долгом выполнять работу качественно?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Работает ли в компании кто-либо из моих хороших друзей?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За последние шесть месяцев кто-либо из сотрудников беседовал со мной о моем прогрессе?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+mj-lt"/>
                <a:cs typeface="Arial" charset="0"/>
              </a:rPr>
              <a:t>Были ли у меня в течение прошедшего года возможности для учебы и роста на работе?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00125" y="0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12 вопросов, как критерий эффективности и определения зоны ближайшего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22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Натуральный дизайн. Дон </a:t>
            </a:r>
            <a:r>
              <a:rPr lang="ru-RU" b="1" dirty="0" err="1" smtClean="0">
                <a:solidFill>
                  <a:srgbClr val="002060"/>
                </a:solidFill>
              </a:rPr>
              <a:t>Бэг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2232248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КАК</a:t>
            </a:r>
          </a:p>
        </p:txBody>
      </p:sp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2555875" y="981075"/>
            <a:ext cx="1655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00"/>
                </a:solidFill>
              </a:rPr>
              <a:t>должен будет</a:t>
            </a:r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052736"/>
            <a:ext cx="2232248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5400" dirty="0"/>
              <a:t>КТО?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Директор,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Зам. Директора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Учитель</a:t>
            </a:r>
          </a:p>
          <a:p>
            <a:pPr algn="ctr">
              <a:defRPr/>
            </a:pP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980728"/>
            <a:ext cx="2016224" cy="1440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РУКОВОДИТЬ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УЧИТЬ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ВОСПИТЫВАТЬ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12976"/>
            <a:ext cx="2520280" cy="1440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КЕМ</a:t>
            </a:r>
          </a:p>
          <a:p>
            <a:pPr algn="ctr">
              <a:defRPr/>
            </a:pPr>
            <a:r>
              <a:rPr lang="ru-RU" sz="3600" dirty="0"/>
              <a:t>КОГО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212976"/>
            <a:ext cx="2736304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ЧТО БЫ ТОТ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373216"/>
            <a:ext cx="2088232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ЧТО</a:t>
            </a:r>
          </a:p>
        </p:txBody>
      </p:sp>
      <p:sp>
        <p:nvSpPr>
          <p:cNvPr id="13334" name="TextBox 14"/>
          <p:cNvSpPr txBox="1">
            <a:spLocks noChangeArrowheads="1"/>
          </p:cNvSpPr>
          <p:nvPr/>
        </p:nvSpPr>
        <p:spPr bwMode="auto">
          <a:xfrm>
            <a:off x="6948488" y="2997200"/>
            <a:ext cx="1800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/>
              <a:t>сделал</a:t>
            </a:r>
          </a:p>
          <a:p>
            <a:pPr eaLnBrk="1" hangingPunct="1"/>
            <a:r>
              <a:rPr lang="ru-RU" altLang="ru-RU" sz="3200"/>
              <a:t>выучил</a:t>
            </a:r>
          </a:p>
          <a:p>
            <a:pPr eaLnBrk="1" hangingPunct="1"/>
            <a:r>
              <a:rPr lang="ru-RU" altLang="ru-RU" sz="3200"/>
              <a:t>достиг</a:t>
            </a:r>
          </a:p>
        </p:txBody>
      </p:sp>
      <p:sp>
        <p:nvSpPr>
          <p:cNvPr id="13335" name="TextBox 15"/>
          <p:cNvSpPr txBox="1">
            <a:spLocks noChangeArrowheads="1"/>
          </p:cNvSpPr>
          <p:nvPr/>
        </p:nvSpPr>
        <p:spPr bwMode="auto">
          <a:xfrm>
            <a:off x="3348038" y="5516563"/>
            <a:ext cx="100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для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5157192"/>
            <a:ext cx="3096344" cy="1224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ЧЕГО?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all" dirty="0" smtClean="0"/>
              <a:t>этапы реализации проекта.</a:t>
            </a:r>
            <a:endParaRPr lang="ru-RU" sz="3200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9001125" cy="5411788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2800" b="1" smtClean="0"/>
              <a:t> </a:t>
            </a:r>
            <a:r>
              <a:rPr lang="en-US" altLang="ru-RU" sz="2800" b="1" smtClean="0"/>
              <a:t>I</a:t>
            </a:r>
            <a:r>
              <a:rPr lang="ru-RU" altLang="ru-RU" sz="2800" b="1" smtClean="0"/>
              <a:t>   этап</a:t>
            </a:r>
            <a:r>
              <a:rPr lang="ru-RU" altLang="ru-RU" sz="2800" smtClean="0"/>
              <a:t>   -   Подготовительный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400" smtClean="0"/>
              <a:t>(сентябрь 2014г. – май 2015 г.). 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/>
              <a:t>Сформированы   общетеоретических представлений о предмете, методах и технологиях ведения коучинга в управлении, о его структуре, содержании и предполагаемом результате.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/>
              <a:t>Проанализированна готовность администрации ОУ, созданы условий для апробации проекта и внедрению в практику основных положений и подходов коучинга  в управлении образовательным учреждением. </a:t>
            </a:r>
          </a:p>
          <a:p>
            <a:pPr>
              <a:buFont typeface="Arial" pitchFamily="34" charset="0"/>
              <a:buNone/>
            </a:pPr>
            <a:r>
              <a:rPr lang="ru-RU" altLang="ru-RU" sz="2800" smtClean="0"/>
              <a:t>Подобран инструментарий для проведения диагностических исследований по апробации проекта.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асад 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>
            <a:fillRect/>
          </a:stretch>
        </p:blipFill>
        <p:spPr bwMode="auto">
          <a:xfrm>
            <a:off x="2643188" y="1000125"/>
            <a:ext cx="40576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13" y="2714625"/>
            <a:ext cx="6989762" cy="2857500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муниципального образования город Краснодар 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50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571625" y="5380038"/>
            <a:ext cx="67151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Адрес школы: Российская Федерация, 350031 город Краснодар, п.Берёзовый,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ул.Целиноградская, 1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Телефон 2-11-33-20, факс2-11-33-20</a:t>
            </a: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e-mail: </a:t>
            </a:r>
            <a:r>
              <a:rPr lang="ru-RU" altLang="ru-RU" u="sng">
                <a:latin typeface="Calibri" pitchFamily="34" charset="0"/>
                <a:hlinkClick r:id="rId3"/>
              </a:rPr>
              <a:t>school50@kubannet.ru</a:t>
            </a:r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8686800" cy="58404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Полученный продукт может быть успешно </a:t>
            </a:r>
            <a:r>
              <a:rPr lang="ru-RU" b="1" dirty="0" err="1" smtClean="0"/>
              <a:t>диссеминирован</a:t>
            </a:r>
            <a:r>
              <a:rPr lang="ru-RU" dirty="0" smtClean="0"/>
              <a:t> в другие образовательные учреждения края и РФ через: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Семинары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Веб-семинары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Мастер-классы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Коуч-сессии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Методические пособия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Печатную продукцию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что приведёт к повышению кадрового потенциала администрации этих учреждений, привлекательности рабочих мест и, как следствие, повышения качества образования на территории Краснодарского края и Российской Федерации.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Picture 1" descr="C:\Users\Татьяна.WIN-M29TEN8UC61\Pictures\Дев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500188"/>
            <a:ext cx="427196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Коучинг сегодня…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сегодняшний день 70% компаний, которые входят в список самых успешных, используют </a:t>
            </a:r>
            <a:r>
              <a:rPr lang="ru-RU" dirty="0" err="1" smtClean="0"/>
              <a:t>коучинг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 этот год потребность российских компаний в </a:t>
            </a:r>
            <a:r>
              <a:rPr lang="ru-RU" dirty="0" err="1" smtClean="0"/>
              <a:t>коучинге</a:t>
            </a:r>
            <a:r>
              <a:rPr lang="ru-RU" dirty="0" smtClean="0"/>
              <a:t> выросла в 3 раза.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Сегодня зарождается эра </a:t>
            </a:r>
            <a:r>
              <a:rPr lang="ru-RU" dirty="0" err="1" smtClean="0"/>
              <a:t>коучинга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Привнесение данного инструмента                         в управленческий коллектив школы позволит повысить кадровый потенциал образовательного учреждения.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2" name="Picture 2" descr="C:\Users\Татьяна.WIN-M29TEN8UC61\Desktop\1303739507_63874336_2885b473c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5216525"/>
            <a:ext cx="26257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21481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Актуальность </a:t>
            </a:r>
            <a:r>
              <a:rPr lang="ru-RU" dirty="0" smtClean="0"/>
              <a:t>проекта обусловлена проблемой повышения уровня квалификации педагогов, </a:t>
            </a:r>
            <a:r>
              <a:rPr lang="ru-RU" u="sng" dirty="0" smtClean="0"/>
              <a:t>администрации образовательных учреждений</a:t>
            </a:r>
            <a:r>
              <a:rPr lang="ru-RU" dirty="0" smtClean="0"/>
              <a:t> усвоения ими новых методов, методик, технологий, в том числе информационных, управленческих и, что не менее важно, инновационных.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Авторитарный метод </a:t>
            </a:r>
            <a:r>
              <a:rPr lang="ru-RU" dirty="0" smtClean="0"/>
              <a:t>руководства уже давно исчерпал себя, хотя и продолжает использоваться.</a:t>
            </a:r>
            <a:endParaRPr lang="ru-RU" dirty="0"/>
          </a:p>
        </p:txBody>
      </p:sp>
      <p:pic>
        <p:nvPicPr>
          <p:cNvPr id="3075" name="Picture 1" descr="C:\Users\Татьяна.WIN-M29TEN8UC61\Desktop\автор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26561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005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Нами была высказана </a:t>
            </a:r>
            <a:r>
              <a:rPr lang="ru-RU" u="sng" dirty="0" smtClean="0"/>
              <a:t>гипотеза</a:t>
            </a:r>
            <a:r>
              <a:rPr lang="ru-RU" dirty="0" smtClean="0"/>
              <a:t> о том, что применение </a:t>
            </a:r>
            <a:r>
              <a:rPr lang="ru-RU" dirty="0" err="1" smtClean="0"/>
              <a:t>коуч-технологий</a:t>
            </a:r>
            <a:r>
              <a:rPr lang="ru-RU" dirty="0" smtClean="0"/>
              <a:t> в управлении приведёт к повышению кадрового потенциала МБОУ СОШ №50 муниципального образования город Краснодар.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Коучинг</a:t>
            </a:r>
            <a:r>
              <a:rPr lang="ru-RU" b="1" dirty="0" smtClean="0"/>
              <a:t> </a:t>
            </a:r>
            <a:r>
              <a:rPr lang="ru-RU" dirty="0" smtClean="0"/>
              <a:t>– это инструмент создания эффективной системы управления процессами, как предприятия (образовательного учреждения), так и процессом обучения, образования, развития личности. Создание условий для саморазвития человека.</a:t>
            </a:r>
          </a:p>
        </p:txBody>
      </p:sp>
      <p:pic>
        <p:nvPicPr>
          <p:cNvPr id="4099" name="Picture 1" descr="C:\Users\Татьяна.WIN-M29TEN8UC61\Desktop\успе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373563"/>
            <a:ext cx="35480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543925" cy="27146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u="sng" smtClean="0"/>
              <a:t>Основной целью</a:t>
            </a:r>
            <a:r>
              <a:rPr lang="ru-RU" altLang="ru-RU" smtClean="0"/>
              <a:t> проекта является повышение кадрового потенциала образовательного             учреждения с использованием в управлении коуч-технологий.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123" name="Рисунок 3" descr="IMG_82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>
            <a:fillRect/>
          </a:stretch>
        </p:blipFill>
        <p:spPr bwMode="auto">
          <a:xfrm>
            <a:off x="1214438" y="2717800"/>
            <a:ext cx="67579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Для достижения цели должны быть решены следующие </a:t>
            </a:r>
            <a:r>
              <a:rPr lang="ru-RU" sz="4000" b="1" dirty="0" smtClean="0"/>
              <a:t>задачи</a:t>
            </a:r>
            <a:r>
              <a:rPr lang="ru-RU" sz="40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786812" cy="6072187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Изучить методологию </a:t>
            </a:r>
            <a:r>
              <a:rPr lang="ru-RU" dirty="0" err="1" smtClean="0"/>
              <a:t>коучинга</a:t>
            </a:r>
            <a:r>
              <a:rPr lang="ru-RU" dirty="0" smtClean="0"/>
              <a:t> как инструмент администрирования ОУ с целью повышения кадрового потенциала.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Адаптировать </a:t>
            </a:r>
            <a:r>
              <a:rPr lang="ru-RU" dirty="0" err="1" smtClean="0"/>
              <a:t>коуч-технологии</a:t>
            </a:r>
            <a:r>
              <a:rPr lang="ru-RU" dirty="0" smtClean="0"/>
              <a:t> для администрирования в сфере образования.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Обучить администрацию МБОУ СОШ № 50 муниципального образования город Краснодар </a:t>
            </a:r>
            <a:r>
              <a:rPr lang="ru-RU" dirty="0" err="1" smtClean="0"/>
              <a:t>коуч-инструментам</a:t>
            </a:r>
            <a:r>
              <a:rPr lang="ru-RU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Внедрить технологии </a:t>
            </a:r>
            <a:r>
              <a:rPr lang="ru-RU" dirty="0" err="1" smtClean="0"/>
              <a:t>коучинга</a:t>
            </a:r>
            <a:r>
              <a:rPr lang="ru-RU" dirty="0" smtClean="0"/>
              <a:t> в управленческую деятельность образовательного учреждения.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Провести мониторинг эффективности </a:t>
            </a:r>
            <a:r>
              <a:rPr lang="ru-RU" dirty="0" err="1" smtClean="0"/>
              <a:t>коуч-технлогий</a:t>
            </a:r>
            <a:r>
              <a:rPr lang="ru-RU" dirty="0" smtClean="0"/>
              <a:t> в администрировании МБОУ СОШ № 50 муниципального образования город Краснодар.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Проанализировать полученные результаты.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Создать алгоритм внедрения </a:t>
            </a:r>
            <a:r>
              <a:rPr lang="ru-RU" dirty="0" err="1" smtClean="0"/>
              <a:t>коуч-технологий</a:t>
            </a:r>
            <a:r>
              <a:rPr lang="ru-RU" dirty="0" smtClean="0"/>
              <a:t> в администрирование образовательными учреждениями.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Создание методических рекомендаций для распространения полученного инновационного продукта в иные образовательные учреждения города и края.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Диссеминация опыта в образовательные учреждения Краснодарского края.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8" name="Picture 2" descr="C:\Users\Татьяна.WIN-M29TEN8UC61\Desktop\0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/>
              <a:t>этапы реализации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8686800" cy="60007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smtClean="0"/>
              <a:t> 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829550" cy="68580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Ожидаемый продукт</a:t>
            </a:r>
            <a:r>
              <a:rPr lang="ru-RU" dirty="0" smtClean="0"/>
              <a:t>: алгоритм внедрения </a:t>
            </a:r>
            <a:r>
              <a:rPr lang="ru-RU" dirty="0" err="1" smtClean="0"/>
              <a:t>коуч-технологий</a:t>
            </a:r>
            <a:r>
              <a:rPr lang="ru-RU" dirty="0" smtClean="0"/>
              <a:t> в управление образовательным учреждением с целью повышения кадрового потенциала.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Администрация</a:t>
            </a:r>
            <a:r>
              <a:rPr lang="ru-RU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созданы учебно-методические ресурсы, обеспечивающие </a:t>
            </a:r>
            <a:r>
              <a:rPr lang="ru-RU" dirty="0" err="1" smtClean="0"/>
              <a:t>коучинг</a:t>
            </a:r>
            <a:r>
              <a:rPr lang="ru-RU" dirty="0" smtClean="0"/>
              <a:t> в управлении;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разработаны проекты, включающие план мероприятий по внедрению в практику новых подходов к распространению технологий </a:t>
            </a:r>
            <a:r>
              <a:rPr lang="ru-RU" dirty="0" err="1" smtClean="0"/>
              <a:t>коучинга</a:t>
            </a:r>
            <a:r>
              <a:rPr lang="ru-RU" dirty="0" smtClean="0"/>
              <a:t> в управлении в другие ОУ;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сформированы   </a:t>
            </a:r>
            <a:r>
              <a:rPr lang="ru-RU" dirty="0" err="1" smtClean="0"/>
              <a:t>компетентностные</a:t>
            </a:r>
            <a:r>
              <a:rPr lang="ru-RU" dirty="0" smtClean="0"/>
              <a:t> практические   умения администрации МБОУ СОШ № 50 в применении </a:t>
            </a:r>
            <a:r>
              <a:rPr lang="ru-RU" dirty="0" err="1" smtClean="0"/>
              <a:t>коуч-технологий</a:t>
            </a:r>
            <a:r>
              <a:rPr lang="ru-RU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созданы оптимальные благоприятные психологические и управленческие условия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для апробации направлений </a:t>
            </a:r>
            <a:r>
              <a:rPr lang="ru-RU" dirty="0" err="1" smtClean="0"/>
              <a:t>коучинга</a:t>
            </a:r>
            <a:r>
              <a:rPr lang="ru-RU" dirty="0" smtClean="0"/>
              <a:t>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новых подходов в их реализации;</a:t>
            </a:r>
          </a:p>
        </p:txBody>
      </p:sp>
      <p:pic>
        <p:nvPicPr>
          <p:cNvPr id="8195" name="Picture 1" descr="C:\Users\Татьяна.WIN-M29TEN8UC61\Pictures\Эв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021263"/>
            <a:ext cx="183673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83425"/>
        </p:xfrm>
        <a:graphic>
          <a:graphicData uri="http://schemas.openxmlformats.org/drawingml/2006/table">
            <a:tbl>
              <a:tblPr/>
              <a:tblGrid>
                <a:gridCol w="2357438"/>
                <a:gridCol w="2071687"/>
                <a:gridCol w="1143000"/>
                <a:gridCol w="2500313"/>
                <a:gridCol w="1071562"/>
              </a:tblGrid>
              <a:tr h="3657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конечный результат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выполненных работ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9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год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0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1. Изучить методологию коучинга как инструмент управления ОУ с целью повышения кадрового потенциала.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Вебинар по теме: «Коучинг в образовании»,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 по теме: «Возможности коучинга в управлении»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ноябрь 2014г.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Планы самообразования по теме: «Возможности коучинга в образовании».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 с «Кучинг-центр Юг».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753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2. Адаптировать коуч-технологии для управления в сфере образования.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коуч-сессии с администрацией школы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2014г. – Январь 2015 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алгоритма административной работы по коуч-технологии.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19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диагностического материала для отслеживания динамики изменений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2014г.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2015г.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Диагностический материал для отслеживания динамики изменений.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6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3. Обучить администрацию МБОУ СОШ № 50 муниципального образования город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 коуч-инструментам.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май 2015 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Папка с материалами по теме семинаров.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75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возможностей  коучинга в образовании с целью повышения кадрового потенциала.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2015 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отчёта по результатам 1-го года деятельности инновационного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4714875" cy="1500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cap="all" dirty="0" smtClean="0"/>
              <a:t>критерии эффективности</a:t>
            </a:r>
            <a:r>
              <a:rPr lang="ru-RU" cap="all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3125"/>
            <a:ext cx="8501062" cy="5054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u="sng" dirty="0" smtClean="0"/>
              <a:t>"12 вопросов" (авт. М. </a:t>
            </a:r>
            <a:r>
              <a:rPr lang="ru-RU" u="sng" dirty="0" err="1" smtClean="0"/>
              <a:t>Бакингем</a:t>
            </a:r>
            <a:r>
              <a:rPr lang="ru-RU" u="sng" dirty="0" smtClean="0"/>
              <a:t>, К. </a:t>
            </a:r>
            <a:r>
              <a:rPr lang="ru-RU" u="sng" dirty="0" err="1" smtClean="0"/>
              <a:t>Коффман</a:t>
            </a:r>
            <a:r>
              <a:rPr lang="ru-RU" u="sng" dirty="0" smtClean="0"/>
              <a:t>);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u="sng" dirty="0" smtClean="0"/>
              <a:t>Модифицированная экспресс-методика по изучению психологического климата в трудовом коллективе (О. С. </a:t>
            </a:r>
            <a:r>
              <a:rPr lang="ru-RU" u="sng" dirty="0" err="1" smtClean="0"/>
              <a:t>Михалюка</a:t>
            </a:r>
            <a:r>
              <a:rPr lang="ru-RU" u="sng" dirty="0" smtClean="0"/>
              <a:t> и А. Ю. </a:t>
            </a:r>
            <a:r>
              <a:rPr lang="ru-RU" u="sng" dirty="0" err="1" smtClean="0"/>
              <a:t>Шалыто</a:t>
            </a:r>
            <a:r>
              <a:rPr lang="ru-RU" u="sng" dirty="0" smtClean="0"/>
              <a:t>);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u="sng" dirty="0" smtClean="0"/>
              <a:t>«Диагностика творческого потенциала педагогов» </a:t>
            </a:r>
            <a:r>
              <a:rPr lang="en-US" u="sng" dirty="0" smtClean="0"/>
              <a:t>(</a:t>
            </a:r>
            <a:r>
              <a:rPr lang="ru-RU" u="sng" dirty="0" smtClean="0"/>
              <a:t>Рогов Е.И.</a:t>
            </a:r>
            <a:r>
              <a:rPr lang="en-US" u="sng" dirty="0" smtClean="0"/>
              <a:t>)</a:t>
            </a:r>
            <a:r>
              <a:rPr lang="ru-RU" u="sng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u="sng" dirty="0" smtClean="0"/>
              <a:t>"Изучение удовлетворенности педагогов жизнедеятельностью в образовательном учреждении" (А.А. Андреев).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/>
          </a:p>
        </p:txBody>
      </p:sp>
      <p:pic>
        <p:nvPicPr>
          <p:cNvPr id="10244" name="Picture 2" descr="C:\Users\Татьяна.WIN-M29TEN8UC61\Desktop\doc2749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0"/>
            <a:ext cx="34512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921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«ПОВЫШЕНИЕ КАДРОВОГО ПОТЕНЦИАЛА  МБОУ СОШ № 50  МУНИЦИПАЛЬНОГО ОБРАЗОВАНИЯ  ГОРОД КРАСНОДАР                 С ПРИМЕНЕНИЕМ В УПРАВЛЕНИИ КОУЧ-ТЕХНОЛОГИЙ» </vt:lpstr>
      <vt:lpstr>Презентация PowerPoint</vt:lpstr>
      <vt:lpstr>Презентация PowerPoint</vt:lpstr>
      <vt:lpstr>Презентация PowerPoint</vt:lpstr>
      <vt:lpstr>Для достижения цели должны быть решены следующие задачи: </vt:lpstr>
      <vt:lpstr>этапы реализации проекта. </vt:lpstr>
      <vt:lpstr>Презентация PowerPoint</vt:lpstr>
      <vt:lpstr>Презентация PowerPoint</vt:lpstr>
      <vt:lpstr>критерии эффективности:</vt:lpstr>
      <vt:lpstr>Презентация PowerPoint</vt:lpstr>
      <vt:lpstr>Презентация PowerPoint</vt:lpstr>
      <vt:lpstr>Натуральный дизайн. Дон Бэг</vt:lpstr>
      <vt:lpstr>этапы реализации проекта.</vt:lpstr>
      <vt:lpstr>Муниципальное бюджетное общеобразовательное учреждение муниципального образования город Краснодар  средняя общеобразовательная школа № 50</vt:lpstr>
      <vt:lpstr>Презентация PowerPoint</vt:lpstr>
      <vt:lpstr>Коучинг сегодня…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pc</cp:lastModifiedBy>
  <cp:revision>63</cp:revision>
  <dcterms:created xsi:type="dcterms:W3CDTF">2014-11-12T08:18:53Z</dcterms:created>
  <dcterms:modified xsi:type="dcterms:W3CDTF">2015-03-22T17:58:04Z</dcterms:modified>
</cp:coreProperties>
</file>