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64" r:id="rId2"/>
    <p:sldId id="276" r:id="rId3"/>
    <p:sldId id="277" r:id="rId4"/>
    <p:sldId id="279" r:id="rId5"/>
    <p:sldId id="280" r:id="rId6"/>
    <p:sldId id="281" r:id="rId7"/>
    <p:sldId id="287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  <a:srgbClr val="28EEF8"/>
    <a:srgbClr val="009900"/>
    <a:srgbClr val="D99F9B"/>
    <a:srgbClr val="AF239E"/>
    <a:srgbClr val="E3DE00"/>
    <a:srgbClr val="D18A85"/>
    <a:srgbClr val="E0A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4786-7C31-4E9A-B106-762929EBC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574D-309E-4602-89B6-351C32653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9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DA9B-032D-4FF4-B05F-3307A5B32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BAC5-4C06-40F9-A517-58F2E3B46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2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80EB7-5AA0-4921-88F7-0B13019B4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4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0B38-EBC1-41FB-BF26-6EE4E00C5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2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A2C5-5C51-44A6-9CAA-91DFA806B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6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021C-8D1E-4D76-B2C3-FC550B778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40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CA15-FFEE-416B-AA49-2143F74DF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2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3F9E-EA86-438B-8F53-9457FABDF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4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E5-A9C5-4259-8E38-6C244816E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4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7FAF026-ABBC-428B-9AE7-5D22F74D3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9" r:id="rId9"/>
    <p:sldLayoutId id="2147483787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851648" cy="227171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ПМПк</a:t>
            </a:r>
            <a:r>
              <a:rPr lang="ru-RU" dirty="0" smtClean="0"/>
              <a:t> в ДОУ</a:t>
            </a:r>
            <a:br>
              <a:rPr lang="ru-RU" dirty="0" smtClean="0"/>
            </a:br>
            <a:r>
              <a:rPr lang="ru-RU" sz="3100" dirty="0" smtClean="0"/>
              <a:t>(психолого-медико-педагогическая комиссия в детском саду)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4500563"/>
            <a:ext cx="5367338" cy="1752600"/>
          </a:xfrm>
        </p:spPr>
        <p:txBody>
          <a:bodyPr/>
          <a:lstStyle/>
          <a:p>
            <a:pPr marR="0" algn="ctr" eaLnBrk="1" hangingPunct="1"/>
            <a:r>
              <a:rPr lang="ru-RU" altLang="ru-RU" sz="2000" smtClean="0">
                <a:solidFill>
                  <a:srgbClr val="0070C0"/>
                </a:solidFill>
              </a:rPr>
              <a:t>Старший преподаватель кафедры </a:t>
            </a:r>
          </a:p>
          <a:p>
            <a:pPr marR="0" algn="ctr" eaLnBrk="1" hangingPunct="1"/>
            <a:r>
              <a:rPr lang="ru-RU" altLang="ru-RU" sz="2000" smtClean="0">
                <a:solidFill>
                  <a:srgbClr val="0070C0"/>
                </a:solidFill>
              </a:rPr>
              <a:t>РРМВ ККИДППО</a:t>
            </a:r>
          </a:p>
          <a:p>
            <a:pPr marR="0" algn="ctr" eaLnBrk="1" hangingPunct="1"/>
            <a:r>
              <a:rPr lang="ru-RU" altLang="ru-RU" smtClean="0">
                <a:solidFill>
                  <a:srgbClr val="0070C0"/>
                </a:solidFill>
              </a:rPr>
              <a:t>Самоходкина Людмила Григорьевна</a:t>
            </a:r>
          </a:p>
        </p:txBody>
      </p:sp>
      <p:pic>
        <p:nvPicPr>
          <p:cNvPr id="4100" name="Picture 4" descr="E:\садик\DSC_81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4000504"/>
            <a:ext cx="1813485" cy="251299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7" name="Picture 5" descr="E:\садик\DSC_82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25" y="285750"/>
            <a:ext cx="2543175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881938" cy="1143000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>
                <a:solidFill>
                  <a:srgbClr val="28EEF8"/>
                </a:solidFill>
                <a:latin typeface="Times New Roman" pitchFamily="18" charset="0"/>
              </a:rPr>
              <a:t>Диагностика в работе ДОУ</a:t>
            </a:r>
            <a:br>
              <a:rPr lang="ru-RU" altLang="ru-RU" sz="3600" b="1" smtClean="0">
                <a:solidFill>
                  <a:srgbClr val="28EEF8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28EEF8"/>
                </a:solidFill>
                <a:latin typeface="Times New Roman" pitchFamily="18" charset="0"/>
              </a:rPr>
              <a:t>(</a:t>
            </a:r>
            <a:r>
              <a:rPr lang="ru-RU" altLang="ru-RU" sz="2000" smtClean="0">
                <a:solidFill>
                  <a:srgbClr val="28EEF8"/>
                </a:solidFill>
                <a:latin typeface="Times New Roman" pitchFamily="18" charset="0"/>
              </a:rPr>
              <a:t>Письмо Министерства образования РФ № 70/23-16 от 07.04.1999 г.       </a:t>
            </a:r>
            <a:br>
              <a:rPr lang="ru-RU" altLang="ru-RU" sz="2000" smtClean="0">
                <a:solidFill>
                  <a:srgbClr val="28EEF8"/>
                </a:solidFill>
                <a:latin typeface="Times New Roman" pitchFamily="18" charset="0"/>
              </a:rPr>
            </a:br>
            <a:r>
              <a:rPr lang="ru-RU" altLang="ru-RU" sz="2000" smtClean="0">
                <a:solidFill>
                  <a:srgbClr val="28EEF8"/>
                </a:solidFill>
                <a:latin typeface="Times New Roman" pitchFamily="18" charset="0"/>
              </a:rPr>
              <a:t>  «О практике проведения диагностики развития ребенка </a:t>
            </a:r>
            <a:br>
              <a:rPr lang="ru-RU" altLang="ru-RU" sz="2000" smtClean="0">
                <a:solidFill>
                  <a:srgbClr val="28EEF8"/>
                </a:solidFill>
                <a:latin typeface="Times New Roman" pitchFamily="18" charset="0"/>
              </a:rPr>
            </a:br>
            <a:r>
              <a:rPr lang="ru-RU" altLang="ru-RU" sz="2000" smtClean="0">
                <a:solidFill>
                  <a:srgbClr val="28EEF8"/>
                </a:solidFill>
                <a:latin typeface="Times New Roman" pitchFamily="18" charset="0"/>
              </a:rPr>
              <a:t>в системе дошкольного образования»)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916113"/>
            <a:ext cx="7386638" cy="4179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</a:rPr>
              <a:t>Отсутствие стандартов дошкольного образования;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</a:rPr>
              <a:t>Использование психодиагностической литературы низкого качества;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</a:rPr>
              <a:t>Отсутствие специальной подготовки диагноста;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</a:rPr>
              <a:t>Диагностируются полученные предметный знания, а не способы их усвоения (УУД);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</a:rPr>
              <a:t>Допускается тестирование при аттестации педагогов, ДОУ;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solidFill>
                  <a:srgbClr val="002060"/>
                </a:solidFill>
                <a:latin typeface="Times New Roman" pitchFamily="18" charset="0"/>
              </a:rPr>
              <a:t>Допускается «навешивание ярлыков» и разглашение информации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836613"/>
            <a:ext cx="8170862" cy="1081087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FFFFFF"/>
                </a:solidFill>
                <a:latin typeface="Times New Roman" pitchFamily="18" charset="0"/>
              </a:rPr>
              <a:t>Основные направления деятельности </a:t>
            </a:r>
            <a:br>
              <a:rPr lang="ru-RU" altLang="ru-RU" sz="3200" b="1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FFFFFF"/>
                </a:solidFill>
                <a:latin typeface="Times New Roman" pitchFamily="18" charset="0"/>
              </a:rPr>
              <a:t>педагога-психолога ДОУ</a:t>
            </a:r>
            <a:br>
              <a:rPr lang="ru-RU" altLang="ru-RU" sz="3200" b="1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FFFFFF"/>
                </a:solidFill>
                <a:latin typeface="Times New Roman" pitchFamily="18" charset="0"/>
              </a:rPr>
              <a:t>(</a:t>
            </a:r>
            <a:r>
              <a:rPr lang="ru-RU" altLang="ru-RU" sz="2000" smtClean="0">
                <a:solidFill>
                  <a:srgbClr val="FFFFFF"/>
                </a:solidFill>
                <a:latin typeface="Times New Roman" pitchFamily="18" charset="0"/>
              </a:rPr>
              <a:t>положение о службе практической психологии в системе Министерства образования в РФ (приказ № 636 от 22.11.1999г.);</a:t>
            </a:r>
            <a:br>
              <a:rPr lang="ru-RU" altLang="ru-RU" sz="2000" smtClean="0">
                <a:solidFill>
                  <a:srgbClr val="FFFFFF"/>
                </a:solidFill>
                <a:latin typeface="Times New Roman" pitchFamily="18" charset="0"/>
              </a:rPr>
            </a:br>
            <a:endParaRPr lang="ru-RU" altLang="ru-RU" sz="2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23850" y="5013325"/>
            <a:ext cx="6985000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323850" y="4149725"/>
            <a:ext cx="69119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334963" y="1844675"/>
            <a:ext cx="6900862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323850" y="2565400"/>
            <a:ext cx="69119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323850" y="3340100"/>
            <a:ext cx="6911975" cy="6429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844675"/>
            <a:ext cx="6727825" cy="41798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Психологическое просвещение;</a:t>
            </a:r>
          </a:p>
          <a:p>
            <a:pPr eaLnBrk="1" hangingPunct="1">
              <a:defRPr/>
            </a:pPr>
            <a:endParaRPr lang="ru-RU" sz="11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Психологическая профилактика;</a:t>
            </a:r>
          </a:p>
          <a:p>
            <a:pPr eaLnBrk="1" hangingPunct="1">
              <a:defRPr/>
            </a:pPr>
            <a:endParaRPr lang="ru-RU" sz="11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Психологическая диагностика;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11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Психологическая коррекция;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1100" b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Консультативная деятельность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7477125" cy="766763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FFFFFF"/>
                </a:solidFill>
                <a:latin typeface="Times New Roman" pitchFamily="18" charset="0"/>
              </a:rPr>
              <a:t>ПМПк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428625"/>
            <a:ext cx="7399337" cy="6264275"/>
          </a:xfrm>
        </p:spPr>
        <p:txBody>
          <a:bodyPr/>
          <a:lstStyle/>
          <a:p>
            <a:pPr eaLnBrk="1" hangingPunct="1"/>
            <a:endParaRPr lang="ru-RU" altLang="ru-RU" sz="2400" smtClean="0">
              <a:latin typeface="Monotype Corsiva" pitchFamily="66" charset="0"/>
            </a:endParaRPr>
          </a:p>
          <a:p>
            <a:pPr eaLnBrk="1" hangingPunct="1"/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ПМПк  может быть создан на базе любого ДОУ </a:t>
            </a:r>
            <a:r>
              <a:rPr lang="ru-RU" altLang="ru-RU" sz="2000" smtClean="0">
                <a:solidFill>
                  <a:srgbClr val="002060"/>
                </a:solidFill>
                <a:latin typeface="Monotype Corsiva" pitchFamily="66" charset="0"/>
              </a:rPr>
              <a:t>(локальный акт, приказ по ДОУ);</a:t>
            </a:r>
          </a:p>
          <a:p>
            <a:pPr eaLnBrk="1" hangingPunct="1"/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ПМПк руководствуются Уставом ДОУ, договором между ДОУ и родителями, договором между ПМПк и ПМПК;</a:t>
            </a:r>
          </a:p>
          <a:p>
            <a:pPr eaLnBrk="1" hangingPunct="1"/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Состав ПМПк: председатель – зам. зав. по ВМР , воспитатель ДОУ, представляющий ребенка на ПМПк, воспитатели с большим опытом работы, воспитатели коррекционных групп, педагог-психолог, учитель-дефектолог и/или учитель-логопед, врач-педиатр, медсестра.</a:t>
            </a:r>
          </a:p>
          <a:p>
            <a:pPr eaLnBrk="1" hangingPunct="1"/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Обследование ребенка специалистами ПМПк осуществляется по инициативе родителей или сотрудников с согласия родителей.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9388" y="836613"/>
            <a:ext cx="7488237" cy="58324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/>
          <a:lstStyle/>
          <a:p>
            <a:pPr algn="ctr" eaLnBrk="1" hangingPunct="1"/>
            <a:r>
              <a:rPr lang="ru-RU" altLang="ru-RU" sz="4600" b="1" smtClean="0">
                <a:solidFill>
                  <a:srgbClr val="FFFFFF"/>
                </a:solidFill>
                <a:latin typeface="Times New Roman" pitchFamily="18" charset="0"/>
              </a:rPr>
              <a:t>ПМПк</a:t>
            </a:r>
            <a:r>
              <a:rPr lang="ru-RU" altLang="ru-RU" sz="3600" b="1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ru-RU" altLang="ru-RU" sz="3600" b="1" i="1" smtClean="0">
                <a:solidFill>
                  <a:srgbClr val="FFFFFF"/>
                </a:solidFill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7386638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Обследование проводиться каждым специалистом индивидуально, затем составляется заключение, которые обсуждаются на заседании ПМПк, после чего выносится коллегиальное заключение ПМПк;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00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Заключения специалистов доводятся до родителей в доступной форме;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00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При направлении на  ПМПК специалисты  составляют на ребенка характеристику, которую отдают лично в руки родителей или отправляют по почте;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00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mtClean="0">
                <a:solidFill>
                  <a:srgbClr val="002060"/>
                </a:solidFill>
                <a:latin typeface="Monotype Corsiva" pitchFamily="66" charset="0"/>
              </a:rPr>
              <a:t>Заседания ПМПк подразделяются на плановые (не реже одного раза в квартал) и внеплановые (на основании реального запроса)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mtClean="0">
              <a:solidFill>
                <a:srgbClr val="FFFFFF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mtClean="0">
              <a:latin typeface="Monotype Corsiva" pitchFamily="66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79388" y="1052513"/>
            <a:ext cx="7559675" cy="54006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>
                <a:solidFill>
                  <a:srgbClr val="FFFFFF"/>
                </a:solidFill>
                <a:latin typeface="Times New Roman" pitchFamily="18" charset="0"/>
              </a:rPr>
              <a:t>Формы учета деятельности специалистов ПМПк</a:t>
            </a:r>
            <a:endParaRPr lang="ru-RU" altLang="ru-RU" sz="3600" b="1" i="1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4000" smtClean="0">
                <a:latin typeface="Monotype Corsiva" pitchFamily="66" charset="0"/>
              </a:rPr>
              <a:t>  </a:t>
            </a:r>
            <a:r>
              <a:rPr lang="ru-RU" altLang="ru-RU" sz="3500" smtClean="0">
                <a:solidFill>
                  <a:srgbClr val="002060"/>
                </a:solidFill>
                <a:latin typeface="Monotype Corsiva" pitchFamily="66" charset="0"/>
              </a:rPr>
              <a:t>Журнал записи детей на ПМПк;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00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500" smtClean="0">
                <a:solidFill>
                  <a:srgbClr val="002060"/>
                </a:solidFill>
                <a:latin typeface="Monotype Corsiva" pitchFamily="66" charset="0"/>
              </a:rPr>
              <a:t>  Журнал регистрации заключений и рекомендаций специалистов и коллегиального заключения и рекомендаций ПМПк;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000" smtClean="0">
              <a:solidFill>
                <a:srgbClr val="00206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3500" smtClean="0">
                <a:solidFill>
                  <a:srgbClr val="002060"/>
                </a:solidFill>
                <a:latin typeface="Monotype Corsiva" pitchFamily="66" charset="0"/>
              </a:rPr>
              <a:t>  График плановых заседаний ПМПк, протоколы заседаний.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3500" smtClean="0">
              <a:latin typeface="Monotype Corsiva" pitchFamily="66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1484313"/>
            <a:ext cx="8607425" cy="468153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57188" y="857250"/>
            <a:ext cx="6034087" cy="1582738"/>
          </a:xfrm>
        </p:spPr>
        <p:txBody>
          <a:bodyPr/>
          <a:lstStyle/>
          <a:p>
            <a:r>
              <a:rPr lang="ru-RU" altLang="ru-RU" sz="6000" smtClean="0"/>
              <a:t>Спасибо за внимание!</a:t>
            </a:r>
          </a:p>
        </p:txBody>
      </p:sp>
      <p:pic>
        <p:nvPicPr>
          <p:cNvPr id="4" name="Picture 18" descr="P101089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65600" y="2284413"/>
            <a:ext cx="3648075" cy="2574925"/>
          </a:xfrm>
          <a:noFill/>
          <a:ln w="38100" cmpd="dbl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630</TotalTime>
  <Words>279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ПМПк в ДОУ (психолого-медико-педагогическая комиссия в детском саду)</vt:lpstr>
      <vt:lpstr>Диагностика в работе ДОУ (Письмо Министерства образования РФ № 70/23-16 от 07.04.1999 г.          «О практике проведения диагностики развития ребенка  в системе дошкольного образования»)</vt:lpstr>
      <vt:lpstr>  Основные направления деятельности  педагога-психолога ДОУ (положение о службе практической психологии в системе Министерства образования в РФ (приказ № 636 от 22.11.1999г.); </vt:lpstr>
      <vt:lpstr>ПМПк</vt:lpstr>
      <vt:lpstr>ПМПк (продолжение)</vt:lpstr>
      <vt:lpstr>Формы учета деятельности специалистов ПМПк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rrmv</cp:lastModifiedBy>
  <cp:revision>53</cp:revision>
  <cp:lastPrinted>2013-01-29T08:36:28Z</cp:lastPrinted>
  <dcterms:created xsi:type="dcterms:W3CDTF">2009-04-23T18:30:59Z</dcterms:created>
  <dcterms:modified xsi:type="dcterms:W3CDTF">2014-03-07T09:19:26Z</dcterms:modified>
</cp:coreProperties>
</file>